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865" r:id="rId2"/>
    <p:sldMasterId id="2147483878" r:id="rId3"/>
    <p:sldMasterId id="2147483891" r:id="rId4"/>
    <p:sldMasterId id="2147483904" r:id="rId5"/>
    <p:sldMasterId id="2147483917" r:id="rId6"/>
    <p:sldMasterId id="2147483930" r:id="rId7"/>
    <p:sldMasterId id="2147483943" r:id="rId8"/>
  </p:sldMasterIdLst>
  <p:notesMasterIdLst>
    <p:notesMasterId r:id="rId73"/>
  </p:notesMasterIdLst>
  <p:handoutMasterIdLst>
    <p:handoutMasterId r:id="rId74"/>
  </p:handoutMasterIdLst>
  <p:sldIdLst>
    <p:sldId id="1103" r:id="rId9"/>
    <p:sldId id="1329" r:id="rId10"/>
    <p:sldId id="1490" r:id="rId11"/>
    <p:sldId id="1491" r:id="rId12"/>
    <p:sldId id="1492" r:id="rId13"/>
    <p:sldId id="1501" r:id="rId14"/>
    <p:sldId id="1493" r:id="rId15"/>
    <p:sldId id="1500" r:id="rId16"/>
    <p:sldId id="1428" r:id="rId17"/>
    <p:sldId id="1429" r:id="rId18"/>
    <p:sldId id="1439" r:id="rId19"/>
    <p:sldId id="1434" r:id="rId20"/>
    <p:sldId id="1494" r:id="rId21"/>
    <p:sldId id="1432" r:id="rId22"/>
    <p:sldId id="1431" r:id="rId23"/>
    <p:sldId id="1440" r:id="rId24"/>
    <p:sldId id="1443" r:id="rId25"/>
    <p:sldId id="1441" r:id="rId26"/>
    <p:sldId id="1442" r:id="rId27"/>
    <p:sldId id="1502" r:id="rId28"/>
    <p:sldId id="1445" r:id="rId29"/>
    <p:sldId id="1495" r:id="rId30"/>
    <p:sldId id="1460" r:id="rId31"/>
    <p:sldId id="1301" r:id="rId32"/>
    <p:sldId id="1453" r:id="rId33"/>
    <p:sldId id="1454" r:id="rId34"/>
    <p:sldId id="1455" r:id="rId35"/>
    <p:sldId id="1456" r:id="rId36"/>
    <p:sldId id="1457" r:id="rId37"/>
    <p:sldId id="1449" r:id="rId38"/>
    <p:sldId id="1450" r:id="rId39"/>
    <p:sldId id="1465" r:id="rId40"/>
    <p:sldId id="1478" r:id="rId41"/>
    <p:sldId id="1466" r:id="rId42"/>
    <p:sldId id="1467" r:id="rId43"/>
    <p:sldId id="1468" r:id="rId44"/>
    <p:sldId id="1469" r:id="rId45"/>
    <p:sldId id="1461" r:id="rId46"/>
    <p:sldId id="1463" r:id="rId47"/>
    <p:sldId id="1471" r:id="rId48"/>
    <p:sldId id="1464" r:id="rId49"/>
    <p:sldId id="1488" r:id="rId50"/>
    <p:sldId id="1470" r:id="rId51"/>
    <p:sldId id="1472" r:id="rId52"/>
    <p:sldId id="1476" r:id="rId53"/>
    <p:sldId id="1496" r:id="rId54"/>
    <p:sldId id="1477" r:id="rId55"/>
    <p:sldId id="1509" r:id="rId56"/>
    <p:sldId id="1510" r:id="rId57"/>
    <p:sldId id="1511" r:id="rId58"/>
    <p:sldId id="1480" r:id="rId59"/>
    <p:sldId id="1481" r:id="rId60"/>
    <p:sldId id="1482" r:id="rId61"/>
    <p:sldId id="1484" r:id="rId62"/>
    <p:sldId id="1485" r:id="rId63"/>
    <p:sldId id="1451" r:id="rId64"/>
    <p:sldId id="1452" r:id="rId65"/>
    <p:sldId id="1486" r:id="rId66"/>
    <p:sldId id="1474" r:id="rId67"/>
    <p:sldId id="1499" r:id="rId68"/>
    <p:sldId id="1498" r:id="rId69"/>
    <p:sldId id="1497" r:id="rId70"/>
    <p:sldId id="1487" r:id="rId71"/>
    <p:sldId id="1419" r:id="rId72"/>
  </p:sldIdLst>
  <p:sldSz cx="9144000" cy="6858000" type="letter"/>
  <p:notesSz cx="7010400" cy="92964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guide id="3"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D688935-8427-1193-8C12-2B4F96186C76}" name="Maria Constanza Sesnic Ross" initials="MS" userId="S::msesnic@poderjudicial.cl::9e5671ca-45e8-4473-af8b-338e8842a3e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JORGE PONCE BOTTON" initials="JPB" lastIdx="9" clrIdx="0"/>
  <p:cmAuthor id="1" name="MICHELA ALESSANDRA CASELLATO PAVAN" initials="MACP" lastIdx="47" clrIdx="1"/>
  <p:cmAuthor id="2" name="Claudio Hernandez" initials="CH" lastIdx="4" clrIdx="2"/>
  <p:cmAuthor id="3" name="Sthefanie Giannina Martuffi Lawson" initials="SGML" lastIdx="72" clrIdx="3"/>
  <p:cmAuthor id="4" name="constanza cottenie" initials="cc" lastIdx="14" clrIdx="4"/>
  <p:cmAuthor id="5" name="PAULINA ANDREA CUEVAS VERDEJO" initials="PACV" lastIdx="43" clrIdx="5"/>
  <p:cmAuthor id="6" name="Contanza Paulina Cottenie Volke" initials="CPCV" lastIdx="80" clrIdx="6"/>
  <p:cmAuthor id="7" name="PAULINA ANDREA CUEVAS VERDEJ" initials="PACV" lastIdx="105" clrIdx="7"/>
  <p:cmAuthor id="8" name="Fernando Antonio Varela Ramírez" initials="FAVR" lastIdx="34" clrIdx="8"/>
  <p:cmAuthor id="9" name="Ivonne Henry Castro" initials="IHC" lastIdx="23" clrIdx="9"/>
  <p:cmAuthor id="10" name="Ivonne Nicole Henry Castro" initials="INHC" lastIdx="83" clrIdx="10"/>
  <p:cmAuthor id="11" name="Claudio Gabriel Hernandez Longo" initials="CGHL" lastIdx="16" clrIdx="11"/>
  <p:cmAuthor id="12" name="Francisco Andres Herrera Muñoz" initials="FAHM" lastIdx="16" clrIdx="12"/>
  <p:cmAuthor id="13" name="Maria Constanza Sesnic Ross" initials="MCSR" lastIdx="47" clrIdx="13"/>
  <p:cmAuthor id="14" name="Natalia Beatriz Zuñiga Araya" initials="NBZA" lastIdx="1" clrIdx="14"/>
  <p:cmAuthor id="15" name="Maria Belen Marchant Nanjari" initials="MBMN" lastIdx="17" clrIdx="1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112D86"/>
    <a:srgbClr val="D1DB4F"/>
    <a:srgbClr val="FFFF00"/>
    <a:srgbClr val="3C689E"/>
    <a:srgbClr val="FF9900"/>
    <a:srgbClr val="9A9A9D"/>
    <a:srgbClr val="960000"/>
    <a:srgbClr val="640000"/>
    <a:srgbClr val="48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120" d="100"/>
          <a:sy n="120" d="100"/>
        </p:scale>
        <p:origin x="1944" y="184"/>
      </p:cViewPr>
      <p:guideLst>
        <p:guide orient="horz" pos="2160"/>
        <p:guide pos="31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16" Type="http://schemas.openxmlformats.org/officeDocument/2006/relationships/slide" Target="slides/slide8.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slide" Target="slides/slide58.xml"/><Relationship Id="rId74" Type="http://schemas.openxmlformats.org/officeDocument/2006/relationships/handoutMaster" Target="handoutMasters/handoutMaster1.xml"/><Relationship Id="rId79"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53.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slide" Target="slides/slide61.xml"/><Relationship Id="rId77"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slide" Target="slides/slide64.xml"/><Relationship Id="rId80" Type="http://schemas.microsoft.com/office/2018/10/relationships/authors" Target="authors.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notesMaster" Target="notesMasters/notesMaster1.xml"/><Relationship Id="rId78"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slide" Target="slides/slide63.xml"/><Relationship Id="rId2" Type="http://schemas.openxmlformats.org/officeDocument/2006/relationships/slideMaster" Target="slideMasters/slideMaster2.xml"/><Relationship Id="rId29" Type="http://schemas.openxmlformats.org/officeDocument/2006/relationships/slide" Target="slides/slide2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5" y="1"/>
            <a:ext cx="3038475" cy="466726"/>
          </a:xfrm>
          <a:prstGeom prst="rect">
            <a:avLst/>
          </a:prstGeom>
        </p:spPr>
        <p:txBody>
          <a:bodyPr vert="horz" lIns="91388" tIns="45694" rIns="91388" bIns="45694" rtlCol="0"/>
          <a:lstStyle>
            <a:lvl1pPr algn="l">
              <a:defRPr sz="1200"/>
            </a:lvl1pPr>
          </a:lstStyle>
          <a:p>
            <a:endParaRPr lang="es-CL"/>
          </a:p>
        </p:txBody>
      </p:sp>
      <p:sp>
        <p:nvSpPr>
          <p:cNvPr id="3" name="Marcador de fecha 2"/>
          <p:cNvSpPr>
            <a:spLocks noGrp="1"/>
          </p:cNvSpPr>
          <p:nvPr>
            <p:ph type="dt" sz="quarter" idx="1"/>
          </p:nvPr>
        </p:nvSpPr>
        <p:spPr>
          <a:xfrm>
            <a:off x="3970343" y="1"/>
            <a:ext cx="3038475" cy="466726"/>
          </a:xfrm>
          <a:prstGeom prst="rect">
            <a:avLst/>
          </a:prstGeom>
        </p:spPr>
        <p:txBody>
          <a:bodyPr vert="horz" lIns="91388" tIns="45694" rIns="91388" bIns="45694" rtlCol="0"/>
          <a:lstStyle>
            <a:lvl1pPr algn="r">
              <a:defRPr sz="1200"/>
            </a:lvl1pPr>
          </a:lstStyle>
          <a:p>
            <a:fld id="{5E17010F-5826-4967-BBC2-A9F36191C454}" type="datetimeFigureOut">
              <a:rPr lang="es-CL" smtClean="0"/>
              <a:t>20-08-26</a:t>
            </a:fld>
            <a:endParaRPr lang="es-CL"/>
          </a:p>
        </p:txBody>
      </p:sp>
      <p:sp>
        <p:nvSpPr>
          <p:cNvPr id="4" name="Marcador de pie de página 3"/>
          <p:cNvSpPr>
            <a:spLocks noGrp="1"/>
          </p:cNvSpPr>
          <p:nvPr>
            <p:ph type="ftr" sz="quarter" idx="2"/>
          </p:nvPr>
        </p:nvSpPr>
        <p:spPr>
          <a:xfrm>
            <a:off x="5" y="8829678"/>
            <a:ext cx="3038475" cy="466726"/>
          </a:xfrm>
          <a:prstGeom prst="rect">
            <a:avLst/>
          </a:prstGeom>
        </p:spPr>
        <p:txBody>
          <a:bodyPr vert="horz" lIns="91388" tIns="45694" rIns="91388" bIns="45694" rtlCol="0" anchor="b"/>
          <a:lstStyle>
            <a:lvl1pPr algn="l">
              <a:defRPr sz="1200"/>
            </a:lvl1pPr>
          </a:lstStyle>
          <a:p>
            <a:endParaRPr lang="es-CL"/>
          </a:p>
        </p:txBody>
      </p:sp>
      <p:sp>
        <p:nvSpPr>
          <p:cNvPr id="5" name="Marcador de número de diapositiva 4"/>
          <p:cNvSpPr>
            <a:spLocks noGrp="1"/>
          </p:cNvSpPr>
          <p:nvPr>
            <p:ph type="sldNum" sz="quarter" idx="3"/>
          </p:nvPr>
        </p:nvSpPr>
        <p:spPr>
          <a:xfrm>
            <a:off x="3970343" y="8829678"/>
            <a:ext cx="3038475" cy="466726"/>
          </a:xfrm>
          <a:prstGeom prst="rect">
            <a:avLst/>
          </a:prstGeom>
        </p:spPr>
        <p:txBody>
          <a:bodyPr vert="horz" lIns="91388" tIns="45694" rIns="91388" bIns="45694" rtlCol="0" anchor="b"/>
          <a:lstStyle>
            <a:lvl1pPr algn="r">
              <a:defRPr sz="1200"/>
            </a:lvl1pPr>
          </a:lstStyle>
          <a:p>
            <a:fld id="{2A4D5845-4394-4A69-9084-AB59459A6D7C}" type="slidenum">
              <a:rPr lang="es-CL" smtClean="0"/>
              <a:t>‹Nº›</a:t>
            </a:fld>
            <a:endParaRPr lang="es-CL"/>
          </a:p>
        </p:txBody>
      </p:sp>
    </p:spTree>
    <p:extLst>
      <p:ext uri="{BB962C8B-B14F-4D97-AF65-F5344CB8AC3E}">
        <p14:creationId xmlns:p14="http://schemas.microsoft.com/office/powerpoint/2010/main" val="70768861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4" y="1"/>
            <a:ext cx="3037841" cy="464820"/>
          </a:xfrm>
          <a:prstGeom prst="rect">
            <a:avLst/>
          </a:prstGeom>
        </p:spPr>
        <p:txBody>
          <a:bodyPr vert="horz" lIns="94326" tIns="47163" rIns="94326" bIns="47163" rtlCol="0"/>
          <a:lstStyle>
            <a:lvl1pPr algn="l">
              <a:defRPr sz="1200"/>
            </a:lvl1pPr>
          </a:lstStyle>
          <a:p>
            <a:endParaRPr lang="es-CL"/>
          </a:p>
        </p:txBody>
      </p:sp>
      <p:sp>
        <p:nvSpPr>
          <p:cNvPr id="3" name="2 Marcador de fecha"/>
          <p:cNvSpPr>
            <a:spLocks noGrp="1"/>
          </p:cNvSpPr>
          <p:nvPr>
            <p:ph type="dt" idx="1"/>
          </p:nvPr>
        </p:nvSpPr>
        <p:spPr>
          <a:xfrm>
            <a:off x="3970943" y="1"/>
            <a:ext cx="3037841" cy="464820"/>
          </a:xfrm>
          <a:prstGeom prst="rect">
            <a:avLst/>
          </a:prstGeom>
        </p:spPr>
        <p:txBody>
          <a:bodyPr vert="horz" lIns="94326" tIns="47163" rIns="94326" bIns="47163" rtlCol="0"/>
          <a:lstStyle>
            <a:lvl1pPr algn="r">
              <a:defRPr sz="1200"/>
            </a:lvl1pPr>
          </a:lstStyle>
          <a:p>
            <a:fld id="{DBE4C254-1B5C-4147-80DD-4051C3CFEEEA}" type="datetimeFigureOut">
              <a:rPr lang="es-CL" smtClean="0"/>
              <a:t>20-08-26</a:t>
            </a:fld>
            <a:endParaRPr lang="es-CL"/>
          </a:p>
        </p:txBody>
      </p:sp>
      <p:sp>
        <p:nvSpPr>
          <p:cNvPr id="4" name="3 Marcador de imagen de diapositiva"/>
          <p:cNvSpPr>
            <a:spLocks noGrp="1" noRot="1" noChangeAspect="1"/>
          </p:cNvSpPr>
          <p:nvPr>
            <p:ph type="sldImg" idx="2"/>
          </p:nvPr>
        </p:nvSpPr>
        <p:spPr>
          <a:xfrm>
            <a:off x="1179513" y="696913"/>
            <a:ext cx="4651375" cy="3487737"/>
          </a:xfrm>
          <a:prstGeom prst="rect">
            <a:avLst/>
          </a:prstGeom>
          <a:noFill/>
          <a:ln w="12700">
            <a:solidFill>
              <a:prstClr val="black"/>
            </a:solidFill>
          </a:ln>
        </p:spPr>
        <p:txBody>
          <a:bodyPr vert="horz" lIns="94326" tIns="47163" rIns="94326" bIns="47163" rtlCol="0" anchor="ctr"/>
          <a:lstStyle/>
          <a:p>
            <a:endParaRPr lang="es-CL"/>
          </a:p>
        </p:txBody>
      </p:sp>
      <p:sp>
        <p:nvSpPr>
          <p:cNvPr id="5" name="4 Marcador de notas"/>
          <p:cNvSpPr>
            <a:spLocks noGrp="1"/>
          </p:cNvSpPr>
          <p:nvPr>
            <p:ph type="body" sz="quarter" idx="3"/>
          </p:nvPr>
        </p:nvSpPr>
        <p:spPr>
          <a:xfrm>
            <a:off x="701041" y="4415792"/>
            <a:ext cx="5608320" cy="4183380"/>
          </a:xfrm>
          <a:prstGeom prst="rect">
            <a:avLst/>
          </a:prstGeom>
        </p:spPr>
        <p:txBody>
          <a:bodyPr vert="horz" lIns="94326" tIns="47163" rIns="94326" bIns="47163"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6" name="5 Marcador de pie de página"/>
          <p:cNvSpPr>
            <a:spLocks noGrp="1"/>
          </p:cNvSpPr>
          <p:nvPr>
            <p:ph type="ftr" sz="quarter" idx="4"/>
          </p:nvPr>
        </p:nvSpPr>
        <p:spPr>
          <a:xfrm>
            <a:off x="4" y="8829968"/>
            <a:ext cx="3037841" cy="464820"/>
          </a:xfrm>
          <a:prstGeom prst="rect">
            <a:avLst/>
          </a:prstGeom>
        </p:spPr>
        <p:txBody>
          <a:bodyPr vert="horz" lIns="94326" tIns="47163" rIns="94326" bIns="47163" rtlCol="0" anchor="b"/>
          <a:lstStyle>
            <a:lvl1pPr algn="l">
              <a:defRPr sz="1200"/>
            </a:lvl1pPr>
          </a:lstStyle>
          <a:p>
            <a:endParaRPr lang="es-CL"/>
          </a:p>
        </p:txBody>
      </p:sp>
      <p:sp>
        <p:nvSpPr>
          <p:cNvPr id="7" name="6 Marcador de número de diapositiva"/>
          <p:cNvSpPr>
            <a:spLocks noGrp="1"/>
          </p:cNvSpPr>
          <p:nvPr>
            <p:ph type="sldNum" sz="quarter" idx="5"/>
          </p:nvPr>
        </p:nvSpPr>
        <p:spPr>
          <a:xfrm>
            <a:off x="3970943" y="8829968"/>
            <a:ext cx="3037841" cy="464820"/>
          </a:xfrm>
          <a:prstGeom prst="rect">
            <a:avLst/>
          </a:prstGeom>
        </p:spPr>
        <p:txBody>
          <a:bodyPr vert="horz" lIns="94326" tIns="47163" rIns="94326" bIns="47163" rtlCol="0" anchor="b"/>
          <a:lstStyle>
            <a:lvl1pPr algn="r">
              <a:defRPr sz="1200"/>
            </a:lvl1pPr>
          </a:lstStyle>
          <a:p>
            <a:fld id="{84DE3FB5-702B-43F6-A701-392B48211D2C}" type="slidenum">
              <a:rPr lang="es-CL" smtClean="0"/>
              <a:t>‹Nº›</a:t>
            </a:fld>
            <a:endParaRPr lang="es-CL"/>
          </a:p>
        </p:txBody>
      </p:sp>
    </p:spTree>
    <p:extLst>
      <p:ext uri="{BB962C8B-B14F-4D97-AF65-F5344CB8AC3E}">
        <p14:creationId xmlns:p14="http://schemas.microsoft.com/office/powerpoint/2010/main" val="305909347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1 Marcador de imagen de diapositiva"/>
          <p:cNvSpPr>
            <a:spLocks noGrp="1" noRot="1" noChangeAspect="1" noTextEdit="1"/>
          </p:cNvSpPr>
          <p:nvPr>
            <p:ph type="sldImg"/>
          </p:nvPr>
        </p:nvSpPr>
        <p:spPr bwMode="auto">
          <a:xfrm>
            <a:off x="722313" y="833438"/>
            <a:ext cx="5565775" cy="41751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CL" altLang="es-ES">
              <a:latin typeface="Arial" pitchFamily="34" charset="0"/>
              <a:ea typeface="ＭＳ Ｐゴシック" pitchFamily="34" charset="-128"/>
            </a:endParaRPr>
          </a:p>
        </p:txBody>
      </p:sp>
    </p:spTree>
    <p:extLst>
      <p:ext uri="{BB962C8B-B14F-4D97-AF65-F5344CB8AC3E}">
        <p14:creationId xmlns:p14="http://schemas.microsoft.com/office/powerpoint/2010/main" val="33903518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latin typeface="Calibri" pitchFamily="34" charset="0"/>
              </a:rPr>
              <a:pPr/>
              <a:t>10</a:t>
            </a:fld>
            <a:endParaRPr lang="es-CL" altLang="es-ES">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1 Marcador de imagen de diapositiva"/>
          <p:cNvSpPr>
            <a:spLocks noGrp="1" noRot="1" noChangeAspect="1" noTextEdit="1"/>
          </p:cNvSpPr>
          <p:nvPr>
            <p:ph type="sldImg"/>
          </p:nvPr>
        </p:nvSpPr>
        <p:spPr bwMode="auto">
          <a:xfrm>
            <a:off x="1603375" y="617538"/>
            <a:ext cx="4103688" cy="307816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22884"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653" indent="-285636" eaLnBrk="0" hangingPunct="0">
              <a:spcBef>
                <a:spcPct val="30000"/>
              </a:spcBef>
              <a:defRPr sz="1200">
                <a:solidFill>
                  <a:schemeClr val="tx1"/>
                </a:solidFill>
                <a:latin typeface="Calibri" panose="020F0502020204030204" pitchFamily="34" charset="0"/>
              </a:defRPr>
            </a:lvl2pPr>
            <a:lvl3pPr marL="1142543" indent="-228509" eaLnBrk="0" hangingPunct="0">
              <a:spcBef>
                <a:spcPct val="30000"/>
              </a:spcBef>
              <a:defRPr sz="1200">
                <a:solidFill>
                  <a:schemeClr val="tx1"/>
                </a:solidFill>
                <a:latin typeface="Calibri" panose="020F0502020204030204" pitchFamily="34" charset="0"/>
              </a:defRPr>
            </a:lvl3pPr>
            <a:lvl4pPr marL="1599560" indent="-228509" eaLnBrk="0" hangingPunct="0">
              <a:spcBef>
                <a:spcPct val="30000"/>
              </a:spcBef>
              <a:defRPr sz="1200">
                <a:solidFill>
                  <a:schemeClr val="tx1"/>
                </a:solidFill>
                <a:latin typeface="Calibri" panose="020F0502020204030204" pitchFamily="34" charset="0"/>
              </a:defRPr>
            </a:lvl4pPr>
            <a:lvl5pPr marL="2056577" indent="-228509" eaLnBrk="0" hangingPunct="0">
              <a:spcBef>
                <a:spcPct val="30000"/>
              </a:spcBef>
              <a:defRPr sz="1200">
                <a:solidFill>
                  <a:schemeClr val="tx1"/>
                </a:solidFill>
                <a:latin typeface="Calibri" panose="020F0502020204030204" pitchFamily="34" charset="0"/>
              </a:defRPr>
            </a:lvl5pPr>
            <a:lvl6pPr marL="2513594" indent="-228509" eaLnBrk="0" fontAlgn="base" hangingPunct="0">
              <a:spcBef>
                <a:spcPct val="30000"/>
              </a:spcBef>
              <a:spcAft>
                <a:spcPct val="0"/>
              </a:spcAft>
              <a:defRPr sz="1200">
                <a:solidFill>
                  <a:schemeClr val="tx1"/>
                </a:solidFill>
                <a:latin typeface="Calibri" panose="020F0502020204030204" pitchFamily="34" charset="0"/>
              </a:defRPr>
            </a:lvl6pPr>
            <a:lvl7pPr marL="2970611" indent="-228509" eaLnBrk="0" fontAlgn="base" hangingPunct="0">
              <a:spcBef>
                <a:spcPct val="30000"/>
              </a:spcBef>
              <a:spcAft>
                <a:spcPct val="0"/>
              </a:spcAft>
              <a:defRPr sz="1200">
                <a:solidFill>
                  <a:schemeClr val="tx1"/>
                </a:solidFill>
                <a:latin typeface="Calibri" panose="020F0502020204030204" pitchFamily="34" charset="0"/>
              </a:defRPr>
            </a:lvl7pPr>
            <a:lvl8pPr marL="3427628" indent="-228509" eaLnBrk="0" fontAlgn="base" hangingPunct="0">
              <a:spcBef>
                <a:spcPct val="30000"/>
              </a:spcBef>
              <a:spcAft>
                <a:spcPct val="0"/>
              </a:spcAft>
              <a:defRPr sz="1200">
                <a:solidFill>
                  <a:schemeClr val="tx1"/>
                </a:solidFill>
                <a:latin typeface="Calibri" panose="020F0502020204030204" pitchFamily="34" charset="0"/>
              </a:defRPr>
            </a:lvl8pPr>
            <a:lvl9pPr marL="3884646" indent="-228509"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D00CFDE7-C9DC-4EC8-8A2D-C5261EDF5611}" type="slidenum">
              <a:rPr lang="es-CL" altLang="es-ES" sz="1800">
                <a:solidFill>
                  <a:srgbClr val="000000"/>
                </a:solidFill>
              </a:rPr>
              <a:pPr eaLnBrk="1" hangingPunct="1">
                <a:spcBef>
                  <a:spcPct val="0"/>
                </a:spcBef>
              </a:pPr>
              <a:t>11</a:t>
            </a:fld>
            <a:endParaRPr lang="es-CL" altLang="es-ES" sz="1800">
              <a:solidFill>
                <a:srgbClr val="000000"/>
              </a:solidFill>
            </a:endParaRPr>
          </a:p>
        </p:txBody>
      </p:sp>
    </p:spTree>
    <p:extLst>
      <p:ext uri="{BB962C8B-B14F-4D97-AF65-F5344CB8AC3E}">
        <p14:creationId xmlns:p14="http://schemas.microsoft.com/office/powerpoint/2010/main" val="16515068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latin typeface="Calibri" pitchFamily="34" charset="0"/>
              </a:rPr>
              <a:pPr/>
              <a:t>12</a:t>
            </a:fld>
            <a:endParaRPr lang="es-CL" altLang="es-ES">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latin typeface="Calibri" pitchFamily="34" charset="0"/>
              </a:rPr>
              <a:pPr/>
              <a:t>13</a:t>
            </a:fld>
            <a:endParaRPr lang="es-CL" altLang="es-ES">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latin typeface="Calibri" pitchFamily="34" charset="0"/>
              </a:rPr>
              <a:pPr/>
              <a:t>14</a:t>
            </a:fld>
            <a:endParaRPr lang="es-CL" altLang="es-ES">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latin typeface="Calibri" pitchFamily="34" charset="0"/>
              </a:rPr>
              <a:pPr/>
              <a:t>15</a:t>
            </a:fld>
            <a:endParaRPr lang="es-CL" altLang="es-ES">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latin typeface="Calibri" pitchFamily="34" charset="0"/>
              </a:rPr>
              <a:pPr/>
              <a:t>16</a:t>
            </a:fld>
            <a:endParaRPr lang="es-CL" altLang="es-ES">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dirty="0"/>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latin typeface="Calibri" pitchFamily="34" charset="0"/>
              </a:rPr>
              <a:pPr/>
              <a:t>17</a:t>
            </a:fld>
            <a:endParaRPr lang="es-CL" altLang="es-ES">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latin typeface="Calibri" pitchFamily="34" charset="0"/>
              </a:rPr>
              <a:pPr/>
              <a:t>18</a:t>
            </a:fld>
            <a:endParaRPr lang="es-CL" altLang="es-ES">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latin typeface="Calibri" pitchFamily="34" charset="0"/>
              </a:rPr>
              <a:pPr/>
              <a:t>19</a:t>
            </a:fld>
            <a:endParaRPr lang="es-CL" altLang="es-ES">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1 Marcador de imagen de diapositiva"/>
          <p:cNvSpPr>
            <a:spLocks noGrp="1" noRot="1" noChangeAspect="1" noTextEdit="1"/>
          </p:cNvSpPr>
          <p:nvPr>
            <p:ph type="sldImg"/>
          </p:nvPr>
        </p:nvSpPr>
        <p:spPr bwMode="auto">
          <a:xfrm>
            <a:off x="-446088" y="909638"/>
            <a:ext cx="6064251" cy="4549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CL" altLang="es-ES">
              <a:latin typeface="Arial" pitchFamily="34" charset="0"/>
              <a:ea typeface="MS PGothic" pitchFamily="34" charset="-128"/>
            </a:endParaRPr>
          </a:p>
        </p:txBody>
      </p:sp>
      <p:sp>
        <p:nvSpPr>
          <p:cNvPr id="68612"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8DF43177-69FF-48DE-8385-5D2B3109EB7C}" type="slidenum">
              <a:rPr lang="es-ES_tradnl" altLang="es-ES" smtClean="0">
                <a:solidFill>
                  <a:srgbClr val="000000"/>
                </a:solidFill>
                <a:latin typeface="Calibri" pitchFamily="34" charset="0"/>
              </a:rPr>
              <a:pPr/>
              <a:t>2</a:t>
            </a:fld>
            <a:endParaRPr lang="es-ES_tradnl" altLang="es-ES">
              <a:solidFill>
                <a:srgbClr val="000000"/>
              </a:solidFill>
              <a:latin typeface="Calibri"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latin typeface="Calibri" pitchFamily="34" charset="0"/>
              </a:rPr>
              <a:pPr/>
              <a:t>20</a:t>
            </a:fld>
            <a:endParaRPr lang="es-CL" altLang="es-ES">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latin typeface="Calibri" pitchFamily="34" charset="0"/>
              </a:rPr>
              <a:pPr/>
              <a:t>21</a:t>
            </a:fld>
            <a:endParaRPr lang="es-CL" altLang="es-ES">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latin typeface="Calibri" pitchFamily="34" charset="0"/>
              </a:rPr>
              <a:pPr/>
              <a:t>22</a:t>
            </a:fld>
            <a:endParaRPr lang="es-CL" altLang="es-ES">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latin typeface="Calibri" pitchFamily="34" charset="0"/>
              </a:rPr>
              <a:pPr/>
              <a:t>23</a:t>
            </a:fld>
            <a:endParaRPr lang="es-CL" altLang="es-ES">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1 Marcador de imagen de diapositiva"/>
          <p:cNvSpPr>
            <a:spLocks noGrp="1" noRot="1" noChangeAspect="1" noTextEdit="1"/>
          </p:cNvSpPr>
          <p:nvPr>
            <p:ph type="sldImg"/>
          </p:nvPr>
        </p:nvSpPr>
        <p:spPr bwMode="auto">
          <a:xfrm>
            <a:off x="1603375" y="617538"/>
            <a:ext cx="4103688" cy="307816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22884"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653" indent="-285636" eaLnBrk="0" hangingPunct="0">
              <a:spcBef>
                <a:spcPct val="30000"/>
              </a:spcBef>
              <a:defRPr sz="1200">
                <a:solidFill>
                  <a:schemeClr val="tx1"/>
                </a:solidFill>
                <a:latin typeface="Calibri" panose="020F0502020204030204" pitchFamily="34" charset="0"/>
              </a:defRPr>
            </a:lvl2pPr>
            <a:lvl3pPr marL="1142543" indent="-228509" eaLnBrk="0" hangingPunct="0">
              <a:spcBef>
                <a:spcPct val="30000"/>
              </a:spcBef>
              <a:defRPr sz="1200">
                <a:solidFill>
                  <a:schemeClr val="tx1"/>
                </a:solidFill>
                <a:latin typeface="Calibri" panose="020F0502020204030204" pitchFamily="34" charset="0"/>
              </a:defRPr>
            </a:lvl3pPr>
            <a:lvl4pPr marL="1599560" indent="-228509" eaLnBrk="0" hangingPunct="0">
              <a:spcBef>
                <a:spcPct val="30000"/>
              </a:spcBef>
              <a:defRPr sz="1200">
                <a:solidFill>
                  <a:schemeClr val="tx1"/>
                </a:solidFill>
                <a:latin typeface="Calibri" panose="020F0502020204030204" pitchFamily="34" charset="0"/>
              </a:defRPr>
            </a:lvl4pPr>
            <a:lvl5pPr marL="2056577" indent="-228509" eaLnBrk="0" hangingPunct="0">
              <a:spcBef>
                <a:spcPct val="30000"/>
              </a:spcBef>
              <a:defRPr sz="1200">
                <a:solidFill>
                  <a:schemeClr val="tx1"/>
                </a:solidFill>
                <a:latin typeface="Calibri" panose="020F0502020204030204" pitchFamily="34" charset="0"/>
              </a:defRPr>
            </a:lvl5pPr>
            <a:lvl6pPr marL="2513594" indent="-228509" eaLnBrk="0" fontAlgn="base" hangingPunct="0">
              <a:spcBef>
                <a:spcPct val="30000"/>
              </a:spcBef>
              <a:spcAft>
                <a:spcPct val="0"/>
              </a:spcAft>
              <a:defRPr sz="1200">
                <a:solidFill>
                  <a:schemeClr val="tx1"/>
                </a:solidFill>
                <a:latin typeface="Calibri" panose="020F0502020204030204" pitchFamily="34" charset="0"/>
              </a:defRPr>
            </a:lvl6pPr>
            <a:lvl7pPr marL="2970611" indent="-228509" eaLnBrk="0" fontAlgn="base" hangingPunct="0">
              <a:spcBef>
                <a:spcPct val="30000"/>
              </a:spcBef>
              <a:spcAft>
                <a:spcPct val="0"/>
              </a:spcAft>
              <a:defRPr sz="1200">
                <a:solidFill>
                  <a:schemeClr val="tx1"/>
                </a:solidFill>
                <a:latin typeface="Calibri" panose="020F0502020204030204" pitchFamily="34" charset="0"/>
              </a:defRPr>
            </a:lvl7pPr>
            <a:lvl8pPr marL="3427628" indent="-228509" eaLnBrk="0" fontAlgn="base" hangingPunct="0">
              <a:spcBef>
                <a:spcPct val="30000"/>
              </a:spcBef>
              <a:spcAft>
                <a:spcPct val="0"/>
              </a:spcAft>
              <a:defRPr sz="1200">
                <a:solidFill>
                  <a:schemeClr val="tx1"/>
                </a:solidFill>
                <a:latin typeface="Calibri" panose="020F0502020204030204" pitchFamily="34" charset="0"/>
              </a:defRPr>
            </a:lvl8pPr>
            <a:lvl9pPr marL="3884646" indent="-228509"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D00CFDE7-C9DC-4EC8-8A2D-C5261EDF5611}" type="slidenum">
              <a:rPr lang="es-CL" altLang="es-ES" sz="1800">
                <a:solidFill>
                  <a:srgbClr val="000000"/>
                </a:solidFill>
              </a:rPr>
              <a:pPr eaLnBrk="1" hangingPunct="1">
                <a:spcBef>
                  <a:spcPct val="0"/>
                </a:spcBef>
              </a:pPr>
              <a:t>24</a:t>
            </a:fld>
            <a:endParaRPr lang="es-CL" altLang="es-ES" sz="1800">
              <a:solidFill>
                <a:srgbClr val="000000"/>
              </a:solidFill>
            </a:endParaRPr>
          </a:p>
        </p:txBody>
      </p:sp>
    </p:spTree>
    <p:extLst>
      <p:ext uri="{BB962C8B-B14F-4D97-AF65-F5344CB8AC3E}">
        <p14:creationId xmlns:p14="http://schemas.microsoft.com/office/powerpoint/2010/main" val="16515068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solidFill>
                  <a:prstClr val="black"/>
                </a:solidFill>
                <a:latin typeface="Calibri" pitchFamily="34" charset="0"/>
              </a:rPr>
              <a:pPr/>
              <a:t>25</a:t>
            </a:fld>
            <a:endParaRPr lang="es-CL" altLang="es-ES">
              <a:solidFill>
                <a:prstClr val="black"/>
              </a:solidFill>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solidFill>
                  <a:prstClr val="black"/>
                </a:solidFill>
                <a:latin typeface="Calibri" pitchFamily="34" charset="0"/>
              </a:rPr>
              <a:pPr/>
              <a:t>26</a:t>
            </a:fld>
            <a:endParaRPr lang="es-CL" altLang="es-ES">
              <a:solidFill>
                <a:prstClr val="black"/>
              </a:solidFill>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solidFill>
                  <a:prstClr val="black"/>
                </a:solidFill>
                <a:latin typeface="Calibri" pitchFamily="34" charset="0"/>
              </a:rPr>
              <a:pPr/>
              <a:t>27</a:t>
            </a:fld>
            <a:endParaRPr lang="es-CL" altLang="es-ES">
              <a:solidFill>
                <a:prstClr val="black"/>
              </a:solidFill>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solidFill>
                  <a:prstClr val="black"/>
                </a:solidFill>
                <a:latin typeface="Calibri" pitchFamily="34" charset="0"/>
              </a:rPr>
              <a:pPr/>
              <a:t>28</a:t>
            </a:fld>
            <a:endParaRPr lang="es-CL" altLang="es-ES">
              <a:solidFill>
                <a:prstClr val="black"/>
              </a:solidFill>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solidFill>
                  <a:prstClr val="black"/>
                </a:solidFill>
                <a:latin typeface="Calibri" pitchFamily="34" charset="0"/>
              </a:rPr>
              <a:pPr/>
              <a:t>29</a:t>
            </a:fld>
            <a:endParaRPr lang="es-CL" altLang="es-ES">
              <a:solidFill>
                <a:prstClr val="black"/>
              </a:solidFill>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1 Marcador de imagen de diapositiva"/>
          <p:cNvSpPr>
            <a:spLocks noGrp="1" noRot="1" noChangeAspect="1" noTextEdit="1"/>
          </p:cNvSpPr>
          <p:nvPr>
            <p:ph type="sldImg"/>
          </p:nvPr>
        </p:nvSpPr>
        <p:spPr bwMode="auto">
          <a:xfrm>
            <a:off x="1603375" y="617538"/>
            <a:ext cx="4103688" cy="307816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22884"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653" indent="-285636" eaLnBrk="0" hangingPunct="0">
              <a:spcBef>
                <a:spcPct val="30000"/>
              </a:spcBef>
              <a:defRPr sz="1200">
                <a:solidFill>
                  <a:schemeClr val="tx1"/>
                </a:solidFill>
                <a:latin typeface="Calibri" panose="020F0502020204030204" pitchFamily="34" charset="0"/>
              </a:defRPr>
            </a:lvl2pPr>
            <a:lvl3pPr marL="1142543" indent="-228509" eaLnBrk="0" hangingPunct="0">
              <a:spcBef>
                <a:spcPct val="30000"/>
              </a:spcBef>
              <a:defRPr sz="1200">
                <a:solidFill>
                  <a:schemeClr val="tx1"/>
                </a:solidFill>
                <a:latin typeface="Calibri" panose="020F0502020204030204" pitchFamily="34" charset="0"/>
              </a:defRPr>
            </a:lvl3pPr>
            <a:lvl4pPr marL="1599560" indent="-228509" eaLnBrk="0" hangingPunct="0">
              <a:spcBef>
                <a:spcPct val="30000"/>
              </a:spcBef>
              <a:defRPr sz="1200">
                <a:solidFill>
                  <a:schemeClr val="tx1"/>
                </a:solidFill>
                <a:latin typeface="Calibri" panose="020F0502020204030204" pitchFamily="34" charset="0"/>
              </a:defRPr>
            </a:lvl4pPr>
            <a:lvl5pPr marL="2056577" indent="-228509" eaLnBrk="0" hangingPunct="0">
              <a:spcBef>
                <a:spcPct val="30000"/>
              </a:spcBef>
              <a:defRPr sz="1200">
                <a:solidFill>
                  <a:schemeClr val="tx1"/>
                </a:solidFill>
                <a:latin typeface="Calibri" panose="020F0502020204030204" pitchFamily="34" charset="0"/>
              </a:defRPr>
            </a:lvl5pPr>
            <a:lvl6pPr marL="2513594" indent="-228509" eaLnBrk="0" fontAlgn="base" hangingPunct="0">
              <a:spcBef>
                <a:spcPct val="30000"/>
              </a:spcBef>
              <a:spcAft>
                <a:spcPct val="0"/>
              </a:spcAft>
              <a:defRPr sz="1200">
                <a:solidFill>
                  <a:schemeClr val="tx1"/>
                </a:solidFill>
                <a:latin typeface="Calibri" panose="020F0502020204030204" pitchFamily="34" charset="0"/>
              </a:defRPr>
            </a:lvl6pPr>
            <a:lvl7pPr marL="2970611" indent="-228509" eaLnBrk="0" fontAlgn="base" hangingPunct="0">
              <a:spcBef>
                <a:spcPct val="30000"/>
              </a:spcBef>
              <a:spcAft>
                <a:spcPct val="0"/>
              </a:spcAft>
              <a:defRPr sz="1200">
                <a:solidFill>
                  <a:schemeClr val="tx1"/>
                </a:solidFill>
                <a:latin typeface="Calibri" panose="020F0502020204030204" pitchFamily="34" charset="0"/>
              </a:defRPr>
            </a:lvl7pPr>
            <a:lvl8pPr marL="3427628" indent="-228509" eaLnBrk="0" fontAlgn="base" hangingPunct="0">
              <a:spcBef>
                <a:spcPct val="30000"/>
              </a:spcBef>
              <a:spcAft>
                <a:spcPct val="0"/>
              </a:spcAft>
              <a:defRPr sz="1200">
                <a:solidFill>
                  <a:schemeClr val="tx1"/>
                </a:solidFill>
                <a:latin typeface="Calibri" panose="020F0502020204030204" pitchFamily="34" charset="0"/>
              </a:defRPr>
            </a:lvl8pPr>
            <a:lvl9pPr marL="3884646" indent="-228509"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D00CFDE7-C9DC-4EC8-8A2D-C5261EDF5611}" type="slidenum">
              <a:rPr lang="es-CL" altLang="es-ES" sz="1800">
                <a:solidFill>
                  <a:srgbClr val="000000"/>
                </a:solidFill>
              </a:rPr>
              <a:pPr eaLnBrk="1" hangingPunct="1">
                <a:spcBef>
                  <a:spcPct val="0"/>
                </a:spcBef>
              </a:pPr>
              <a:t>3</a:t>
            </a:fld>
            <a:endParaRPr lang="es-CL" altLang="es-ES" sz="1800">
              <a:solidFill>
                <a:srgbClr val="000000"/>
              </a:solidFill>
            </a:endParaRPr>
          </a:p>
        </p:txBody>
      </p:sp>
    </p:spTree>
    <p:extLst>
      <p:ext uri="{BB962C8B-B14F-4D97-AF65-F5344CB8AC3E}">
        <p14:creationId xmlns:p14="http://schemas.microsoft.com/office/powerpoint/2010/main" val="165150682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1 Marcador de imagen de diapositiva"/>
          <p:cNvSpPr>
            <a:spLocks noGrp="1" noRot="1" noChangeAspect="1" noTextEdit="1"/>
          </p:cNvSpPr>
          <p:nvPr>
            <p:ph type="sldImg"/>
          </p:nvPr>
        </p:nvSpPr>
        <p:spPr bwMode="auto">
          <a:xfrm>
            <a:off x="1603375" y="617538"/>
            <a:ext cx="4103688" cy="307816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22884"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653" indent="-285636" eaLnBrk="0" hangingPunct="0">
              <a:spcBef>
                <a:spcPct val="30000"/>
              </a:spcBef>
              <a:defRPr sz="1200">
                <a:solidFill>
                  <a:schemeClr val="tx1"/>
                </a:solidFill>
                <a:latin typeface="Calibri" panose="020F0502020204030204" pitchFamily="34" charset="0"/>
              </a:defRPr>
            </a:lvl2pPr>
            <a:lvl3pPr marL="1142543" indent="-228509" eaLnBrk="0" hangingPunct="0">
              <a:spcBef>
                <a:spcPct val="30000"/>
              </a:spcBef>
              <a:defRPr sz="1200">
                <a:solidFill>
                  <a:schemeClr val="tx1"/>
                </a:solidFill>
                <a:latin typeface="Calibri" panose="020F0502020204030204" pitchFamily="34" charset="0"/>
              </a:defRPr>
            </a:lvl3pPr>
            <a:lvl4pPr marL="1599560" indent="-228509" eaLnBrk="0" hangingPunct="0">
              <a:spcBef>
                <a:spcPct val="30000"/>
              </a:spcBef>
              <a:defRPr sz="1200">
                <a:solidFill>
                  <a:schemeClr val="tx1"/>
                </a:solidFill>
                <a:latin typeface="Calibri" panose="020F0502020204030204" pitchFamily="34" charset="0"/>
              </a:defRPr>
            </a:lvl4pPr>
            <a:lvl5pPr marL="2056577" indent="-228509" eaLnBrk="0" hangingPunct="0">
              <a:spcBef>
                <a:spcPct val="30000"/>
              </a:spcBef>
              <a:defRPr sz="1200">
                <a:solidFill>
                  <a:schemeClr val="tx1"/>
                </a:solidFill>
                <a:latin typeface="Calibri" panose="020F0502020204030204" pitchFamily="34" charset="0"/>
              </a:defRPr>
            </a:lvl5pPr>
            <a:lvl6pPr marL="2513594" indent="-228509" eaLnBrk="0" fontAlgn="base" hangingPunct="0">
              <a:spcBef>
                <a:spcPct val="30000"/>
              </a:spcBef>
              <a:spcAft>
                <a:spcPct val="0"/>
              </a:spcAft>
              <a:defRPr sz="1200">
                <a:solidFill>
                  <a:schemeClr val="tx1"/>
                </a:solidFill>
                <a:latin typeface="Calibri" panose="020F0502020204030204" pitchFamily="34" charset="0"/>
              </a:defRPr>
            </a:lvl6pPr>
            <a:lvl7pPr marL="2970611" indent="-228509" eaLnBrk="0" fontAlgn="base" hangingPunct="0">
              <a:spcBef>
                <a:spcPct val="30000"/>
              </a:spcBef>
              <a:spcAft>
                <a:spcPct val="0"/>
              </a:spcAft>
              <a:defRPr sz="1200">
                <a:solidFill>
                  <a:schemeClr val="tx1"/>
                </a:solidFill>
                <a:latin typeface="Calibri" panose="020F0502020204030204" pitchFamily="34" charset="0"/>
              </a:defRPr>
            </a:lvl7pPr>
            <a:lvl8pPr marL="3427628" indent="-228509" eaLnBrk="0" fontAlgn="base" hangingPunct="0">
              <a:spcBef>
                <a:spcPct val="30000"/>
              </a:spcBef>
              <a:spcAft>
                <a:spcPct val="0"/>
              </a:spcAft>
              <a:defRPr sz="1200">
                <a:solidFill>
                  <a:schemeClr val="tx1"/>
                </a:solidFill>
                <a:latin typeface="Calibri" panose="020F0502020204030204" pitchFamily="34" charset="0"/>
              </a:defRPr>
            </a:lvl8pPr>
            <a:lvl9pPr marL="3884646" indent="-228509"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D00CFDE7-C9DC-4EC8-8A2D-C5261EDF5611}" type="slidenum">
              <a:rPr lang="es-CL" altLang="es-ES" sz="1800">
                <a:solidFill>
                  <a:srgbClr val="000000"/>
                </a:solidFill>
              </a:rPr>
              <a:pPr eaLnBrk="1" hangingPunct="1">
                <a:spcBef>
                  <a:spcPct val="0"/>
                </a:spcBef>
              </a:pPr>
              <a:t>30</a:t>
            </a:fld>
            <a:endParaRPr lang="es-CL" altLang="es-ES" sz="1800">
              <a:solidFill>
                <a:srgbClr val="000000"/>
              </a:solidFill>
            </a:endParaRPr>
          </a:p>
        </p:txBody>
      </p:sp>
    </p:spTree>
    <p:extLst>
      <p:ext uri="{BB962C8B-B14F-4D97-AF65-F5344CB8AC3E}">
        <p14:creationId xmlns:p14="http://schemas.microsoft.com/office/powerpoint/2010/main" val="16515068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solidFill>
                  <a:prstClr val="black"/>
                </a:solidFill>
                <a:latin typeface="Calibri" pitchFamily="34" charset="0"/>
              </a:rPr>
              <a:pPr/>
              <a:t>31</a:t>
            </a:fld>
            <a:endParaRPr lang="es-CL" altLang="es-ES">
              <a:solidFill>
                <a:prstClr val="black"/>
              </a:solidFill>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latin typeface="Calibri" pitchFamily="34" charset="0"/>
              </a:rPr>
              <a:pPr/>
              <a:t>32</a:t>
            </a:fld>
            <a:endParaRPr lang="es-CL" altLang="es-ES">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latin typeface="Calibri" pitchFamily="34" charset="0"/>
              </a:rPr>
              <a:pPr/>
              <a:t>33</a:t>
            </a:fld>
            <a:endParaRPr lang="es-CL" altLang="es-ES">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latin typeface="Calibri" pitchFamily="34" charset="0"/>
              </a:rPr>
              <a:pPr/>
              <a:t>34</a:t>
            </a:fld>
            <a:endParaRPr lang="es-CL" altLang="es-ES">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latin typeface="Calibri" pitchFamily="34" charset="0"/>
              </a:rPr>
              <a:pPr/>
              <a:t>35</a:t>
            </a:fld>
            <a:endParaRPr lang="es-CL" altLang="es-ES">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latin typeface="Calibri" pitchFamily="34" charset="0"/>
              </a:rPr>
              <a:pPr/>
              <a:t>36</a:t>
            </a:fld>
            <a:endParaRPr lang="es-CL" altLang="es-ES">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latin typeface="Calibri" pitchFamily="34" charset="0"/>
              </a:rPr>
              <a:pPr/>
              <a:t>37</a:t>
            </a:fld>
            <a:endParaRPr lang="es-CL" altLang="es-ES">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latin typeface="Calibri" pitchFamily="34" charset="0"/>
              </a:rPr>
              <a:pPr/>
              <a:t>38</a:t>
            </a:fld>
            <a:endParaRPr lang="es-CL" altLang="es-ES">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latin typeface="Calibri" pitchFamily="34" charset="0"/>
              </a:rPr>
              <a:pPr/>
              <a:t>39</a:t>
            </a:fld>
            <a:endParaRPr lang="es-CL" altLang="es-ES">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latin typeface="Calibri" pitchFamily="34" charset="0"/>
              </a:rPr>
              <a:pPr/>
              <a:t>4</a:t>
            </a:fld>
            <a:endParaRPr lang="es-CL" altLang="es-ES">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latin typeface="Calibri" pitchFamily="34" charset="0"/>
              </a:rPr>
              <a:pPr/>
              <a:t>40</a:t>
            </a:fld>
            <a:endParaRPr lang="es-CL" altLang="es-ES">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latin typeface="Calibri" pitchFamily="34" charset="0"/>
              </a:rPr>
              <a:pPr/>
              <a:t>41</a:t>
            </a:fld>
            <a:endParaRPr lang="es-CL" altLang="es-ES">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latin typeface="Calibri" pitchFamily="34" charset="0"/>
              </a:rPr>
              <a:pPr/>
              <a:t>42</a:t>
            </a:fld>
            <a:endParaRPr lang="es-CL" altLang="es-ES">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latin typeface="Calibri" pitchFamily="34" charset="0"/>
              </a:rPr>
              <a:pPr/>
              <a:t>43</a:t>
            </a:fld>
            <a:endParaRPr lang="es-CL" altLang="es-ES">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1 Marcador de imagen de diapositiva"/>
          <p:cNvSpPr>
            <a:spLocks noGrp="1" noRot="1" noChangeAspect="1" noTextEdit="1"/>
          </p:cNvSpPr>
          <p:nvPr>
            <p:ph type="sldImg"/>
          </p:nvPr>
        </p:nvSpPr>
        <p:spPr bwMode="auto">
          <a:xfrm>
            <a:off x="1603375" y="617538"/>
            <a:ext cx="4103688" cy="307816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22884"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653" indent="-285636" eaLnBrk="0" hangingPunct="0">
              <a:spcBef>
                <a:spcPct val="30000"/>
              </a:spcBef>
              <a:defRPr sz="1200">
                <a:solidFill>
                  <a:schemeClr val="tx1"/>
                </a:solidFill>
                <a:latin typeface="Calibri" panose="020F0502020204030204" pitchFamily="34" charset="0"/>
              </a:defRPr>
            </a:lvl2pPr>
            <a:lvl3pPr marL="1142543" indent="-228509" eaLnBrk="0" hangingPunct="0">
              <a:spcBef>
                <a:spcPct val="30000"/>
              </a:spcBef>
              <a:defRPr sz="1200">
                <a:solidFill>
                  <a:schemeClr val="tx1"/>
                </a:solidFill>
                <a:latin typeface="Calibri" panose="020F0502020204030204" pitchFamily="34" charset="0"/>
              </a:defRPr>
            </a:lvl3pPr>
            <a:lvl4pPr marL="1599560" indent="-228509" eaLnBrk="0" hangingPunct="0">
              <a:spcBef>
                <a:spcPct val="30000"/>
              </a:spcBef>
              <a:defRPr sz="1200">
                <a:solidFill>
                  <a:schemeClr val="tx1"/>
                </a:solidFill>
                <a:latin typeface="Calibri" panose="020F0502020204030204" pitchFamily="34" charset="0"/>
              </a:defRPr>
            </a:lvl4pPr>
            <a:lvl5pPr marL="2056577" indent="-228509" eaLnBrk="0" hangingPunct="0">
              <a:spcBef>
                <a:spcPct val="30000"/>
              </a:spcBef>
              <a:defRPr sz="1200">
                <a:solidFill>
                  <a:schemeClr val="tx1"/>
                </a:solidFill>
                <a:latin typeface="Calibri" panose="020F0502020204030204" pitchFamily="34" charset="0"/>
              </a:defRPr>
            </a:lvl5pPr>
            <a:lvl6pPr marL="2513594" indent="-228509" eaLnBrk="0" fontAlgn="base" hangingPunct="0">
              <a:spcBef>
                <a:spcPct val="30000"/>
              </a:spcBef>
              <a:spcAft>
                <a:spcPct val="0"/>
              </a:spcAft>
              <a:defRPr sz="1200">
                <a:solidFill>
                  <a:schemeClr val="tx1"/>
                </a:solidFill>
                <a:latin typeface="Calibri" panose="020F0502020204030204" pitchFamily="34" charset="0"/>
              </a:defRPr>
            </a:lvl6pPr>
            <a:lvl7pPr marL="2970611" indent="-228509" eaLnBrk="0" fontAlgn="base" hangingPunct="0">
              <a:spcBef>
                <a:spcPct val="30000"/>
              </a:spcBef>
              <a:spcAft>
                <a:spcPct val="0"/>
              </a:spcAft>
              <a:defRPr sz="1200">
                <a:solidFill>
                  <a:schemeClr val="tx1"/>
                </a:solidFill>
                <a:latin typeface="Calibri" panose="020F0502020204030204" pitchFamily="34" charset="0"/>
              </a:defRPr>
            </a:lvl7pPr>
            <a:lvl8pPr marL="3427628" indent="-228509" eaLnBrk="0" fontAlgn="base" hangingPunct="0">
              <a:spcBef>
                <a:spcPct val="30000"/>
              </a:spcBef>
              <a:spcAft>
                <a:spcPct val="0"/>
              </a:spcAft>
              <a:defRPr sz="1200">
                <a:solidFill>
                  <a:schemeClr val="tx1"/>
                </a:solidFill>
                <a:latin typeface="Calibri" panose="020F0502020204030204" pitchFamily="34" charset="0"/>
              </a:defRPr>
            </a:lvl8pPr>
            <a:lvl9pPr marL="3884646" indent="-228509"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D00CFDE7-C9DC-4EC8-8A2D-C5261EDF5611}" type="slidenum">
              <a:rPr lang="es-CL" altLang="es-ES" sz="1800">
                <a:solidFill>
                  <a:srgbClr val="000000"/>
                </a:solidFill>
              </a:rPr>
              <a:pPr eaLnBrk="1" hangingPunct="1">
                <a:spcBef>
                  <a:spcPct val="0"/>
                </a:spcBef>
              </a:pPr>
              <a:t>44</a:t>
            </a:fld>
            <a:endParaRPr lang="es-CL" altLang="es-ES" sz="1800">
              <a:solidFill>
                <a:srgbClr val="000000"/>
              </a:solidFill>
            </a:endParaRPr>
          </a:p>
        </p:txBody>
      </p:sp>
    </p:spTree>
    <p:extLst>
      <p:ext uri="{BB962C8B-B14F-4D97-AF65-F5344CB8AC3E}">
        <p14:creationId xmlns:p14="http://schemas.microsoft.com/office/powerpoint/2010/main" val="165150682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solidFill>
                  <a:prstClr val="black"/>
                </a:solidFill>
                <a:latin typeface="Calibri" pitchFamily="34" charset="0"/>
              </a:rPr>
              <a:pPr/>
              <a:t>45</a:t>
            </a:fld>
            <a:endParaRPr lang="es-CL" altLang="es-ES">
              <a:solidFill>
                <a:prstClr val="black"/>
              </a:solidFill>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solidFill>
                  <a:prstClr val="black"/>
                </a:solidFill>
                <a:latin typeface="Calibri" pitchFamily="34" charset="0"/>
              </a:rPr>
              <a:pPr/>
              <a:t>46</a:t>
            </a:fld>
            <a:endParaRPr lang="es-CL" altLang="es-ES">
              <a:solidFill>
                <a:prstClr val="black"/>
              </a:solidFill>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solidFill>
                  <a:prstClr val="black"/>
                </a:solidFill>
                <a:latin typeface="Calibri" pitchFamily="34" charset="0"/>
              </a:rPr>
              <a:pPr/>
              <a:t>47</a:t>
            </a:fld>
            <a:endParaRPr lang="es-CL" altLang="es-ES">
              <a:solidFill>
                <a:prstClr val="black"/>
              </a:solidFill>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solidFill>
                  <a:prstClr val="black"/>
                </a:solidFill>
                <a:latin typeface="Calibri" pitchFamily="34" charset="0"/>
              </a:rPr>
              <a:pPr/>
              <a:t>48</a:t>
            </a:fld>
            <a:endParaRPr lang="es-CL" altLang="es-ES">
              <a:solidFill>
                <a:prstClr val="black"/>
              </a:solidFill>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solidFill>
                  <a:prstClr val="black"/>
                </a:solidFill>
                <a:latin typeface="Calibri" pitchFamily="34" charset="0"/>
              </a:rPr>
              <a:pPr/>
              <a:t>49</a:t>
            </a:fld>
            <a:endParaRPr lang="es-CL" altLang="es-ES">
              <a:solidFill>
                <a:prstClr val="black"/>
              </a:solidFill>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latin typeface="Calibri" pitchFamily="34" charset="0"/>
              </a:rPr>
              <a:pPr/>
              <a:t>5</a:t>
            </a:fld>
            <a:endParaRPr lang="es-CL" altLang="es-ES">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solidFill>
                  <a:prstClr val="black"/>
                </a:solidFill>
                <a:latin typeface="Calibri" pitchFamily="34" charset="0"/>
              </a:rPr>
              <a:pPr/>
              <a:t>50</a:t>
            </a:fld>
            <a:endParaRPr lang="es-CL" altLang="es-ES">
              <a:solidFill>
                <a:prstClr val="black"/>
              </a:solidFill>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solidFill>
                  <a:prstClr val="black"/>
                </a:solidFill>
                <a:latin typeface="Calibri" pitchFamily="34" charset="0"/>
              </a:rPr>
              <a:pPr/>
              <a:t>51</a:t>
            </a:fld>
            <a:endParaRPr lang="es-CL" altLang="es-ES">
              <a:solidFill>
                <a:prstClr val="black"/>
              </a:solidFill>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solidFill>
                  <a:prstClr val="black"/>
                </a:solidFill>
                <a:latin typeface="Calibri" pitchFamily="34" charset="0"/>
              </a:rPr>
              <a:pPr/>
              <a:t>52</a:t>
            </a:fld>
            <a:endParaRPr lang="es-CL" altLang="es-ES">
              <a:solidFill>
                <a:prstClr val="black"/>
              </a:solidFill>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solidFill>
                  <a:prstClr val="black"/>
                </a:solidFill>
                <a:latin typeface="Calibri" pitchFamily="34" charset="0"/>
              </a:rPr>
              <a:pPr/>
              <a:t>53</a:t>
            </a:fld>
            <a:endParaRPr lang="es-CL" altLang="es-ES">
              <a:solidFill>
                <a:prstClr val="black"/>
              </a:solidFill>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solidFill>
                  <a:prstClr val="black"/>
                </a:solidFill>
                <a:latin typeface="Calibri" pitchFamily="34" charset="0"/>
              </a:rPr>
              <a:pPr/>
              <a:t>54</a:t>
            </a:fld>
            <a:endParaRPr lang="es-CL" altLang="es-ES">
              <a:solidFill>
                <a:prstClr val="black"/>
              </a:solidFill>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solidFill>
                  <a:prstClr val="black"/>
                </a:solidFill>
                <a:latin typeface="Calibri" pitchFamily="34" charset="0"/>
              </a:rPr>
              <a:pPr/>
              <a:t>55</a:t>
            </a:fld>
            <a:endParaRPr lang="es-CL" altLang="es-ES">
              <a:solidFill>
                <a:prstClr val="black"/>
              </a:solidFill>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1 Marcador de imagen de diapositiva"/>
          <p:cNvSpPr>
            <a:spLocks noGrp="1" noRot="1" noChangeAspect="1" noTextEdit="1"/>
          </p:cNvSpPr>
          <p:nvPr>
            <p:ph type="sldImg"/>
          </p:nvPr>
        </p:nvSpPr>
        <p:spPr bwMode="auto">
          <a:xfrm>
            <a:off x="1603375" y="617538"/>
            <a:ext cx="4103688" cy="307816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22884"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653" indent="-285636" eaLnBrk="0" hangingPunct="0">
              <a:spcBef>
                <a:spcPct val="30000"/>
              </a:spcBef>
              <a:defRPr sz="1200">
                <a:solidFill>
                  <a:schemeClr val="tx1"/>
                </a:solidFill>
                <a:latin typeface="Calibri" panose="020F0502020204030204" pitchFamily="34" charset="0"/>
              </a:defRPr>
            </a:lvl2pPr>
            <a:lvl3pPr marL="1142543" indent="-228509" eaLnBrk="0" hangingPunct="0">
              <a:spcBef>
                <a:spcPct val="30000"/>
              </a:spcBef>
              <a:defRPr sz="1200">
                <a:solidFill>
                  <a:schemeClr val="tx1"/>
                </a:solidFill>
                <a:latin typeface="Calibri" panose="020F0502020204030204" pitchFamily="34" charset="0"/>
              </a:defRPr>
            </a:lvl3pPr>
            <a:lvl4pPr marL="1599560" indent="-228509" eaLnBrk="0" hangingPunct="0">
              <a:spcBef>
                <a:spcPct val="30000"/>
              </a:spcBef>
              <a:defRPr sz="1200">
                <a:solidFill>
                  <a:schemeClr val="tx1"/>
                </a:solidFill>
                <a:latin typeface="Calibri" panose="020F0502020204030204" pitchFamily="34" charset="0"/>
              </a:defRPr>
            </a:lvl4pPr>
            <a:lvl5pPr marL="2056577" indent="-228509" eaLnBrk="0" hangingPunct="0">
              <a:spcBef>
                <a:spcPct val="30000"/>
              </a:spcBef>
              <a:defRPr sz="1200">
                <a:solidFill>
                  <a:schemeClr val="tx1"/>
                </a:solidFill>
                <a:latin typeface="Calibri" panose="020F0502020204030204" pitchFamily="34" charset="0"/>
              </a:defRPr>
            </a:lvl5pPr>
            <a:lvl6pPr marL="2513594" indent="-228509" eaLnBrk="0" fontAlgn="base" hangingPunct="0">
              <a:spcBef>
                <a:spcPct val="30000"/>
              </a:spcBef>
              <a:spcAft>
                <a:spcPct val="0"/>
              </a:spcAft>
              <a:defRPr sz="1200">
                <a:solidFill>
                  <a:schemeClr val="tx1"/>
                </a:solidFill>
                <a:latin typeface="Calibri" panose="020F0502020204030204" pitchFamily="34" charset="0"/>
              </a:defRPr>
            </a:lvl6pPr>
            <a:lvl7pPr marL="2970611" indent="-228509" eaLnBrk="0" fontAlgn="base" hangingPunct="0">
              <a:spcBef>
                <a:spcPct val="30000"/>
              </a:spcBef>
              <a:spcAft>
                <a:spcPct val="0"/>
              </a:spcAft>
              <a:defRPr sz="1200">
                <a:solidFill>
                  <a:schemeClr val="tx1"/>
                </a:solidFill>
                <a:latin typeface="Calibri" panose="020F0502020204030204" pitchFamily="34" charset="0"/>
              </a:defRPr>
            </a:lvl7pPr>
            <a:lvl8pPr marL="3427628" indent="-228509" eaLnBrk="0" fontAlgn="base" hangingPunct="0">
              <a:spcBef>
                <a:spcPct val="30000"/>
              </a:spcBef>
              <a:spcAft>
                <a:spcPct val="0"/>
              </a:spcAft>
              <a:defRPr sz="1200">
                <a:solidFill>
                  <a:schemeClr val="tx1"/>
                </a:solidFill>
                <a:latin typeface="Calibri" panose="020F0502020204030204" pitchFamily="34" charset="0"/>
              </a:defRPr>
            </a:lvl8pPr>
            <a:lvl9pPr marL="3884646" indent="-228509"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D00CFDE7-C9DC-4EC8-8A2D-C5261EDF5611}" type="slidenum">
              <a:rPr lang="es-CL" altLang="es-ES" sz="1800">
                <a:solidFill>
                  <a:srgbClr val="000000"/>
                </a:solidFill>
              </a:rPr>
              <a:pPr eaLnBrk="1" hangingPunct="1">
                <a:spcBef>
                  <a:spcPct val="0"/>
                </a:spcBef>
              </a:pPr>
              <a:t>56</a:t>
            </a:fld>
            <a:endParaRPr lang="es-CL" altLang="es-ES" sz="1800">
              <a:solidFill>
                <a:srgbClr val="000000"/>
              </a:solidFill>
            </a:endParaRPr>
          </a:p>
        </p:txBody>
      </p:sp>
    </p:spTree>
    <p:extLst>
      <p:ext uri="{BB962C8B-B14F-4D97-AF65-F5344CB8AC3E}">
        <p14:creationId xmlns:p14="http://schemas.microsoft.com/office/powerpoint/2010/main" val="165150682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solidFill>
                  <a:prstClr val="black"/>
                </a:solidFill>
                <a:latin typeface="Calibri" pitchFamily="34" charset="0"/>
              </a:rPr>
              <a:pPr/>
              <a:t>57</a:t>
            </a:fld>
            <a:endParaRPr lang="es-CL" altLang="es-ES">
              <a:solidFill>
                <a:prstClr val="black"/>
              </a:solidFill>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dirty="0"/>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solidFill>
                  <a:prstClr val="black"/>
                </a:solidFill>
                <a:latin typeface="Calibri" pitchFamily="34" charset="0"/>
              </a:rPr>
              <a:pPr/>
              <a:t>58</a:t>
            </a:fld>
            <a:endParaRPr lang="es-CL" altLang="es-ES">
              <a:solidFill>
                <a:prstClr val="black"/>
              </a:solidFill>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1 Marcador de imagen de diapositiva"/>
          <p:cNvSpPr>
            <a:spLocks noGrp="1" noRot="1" noChangeAspect="1" noTextEdit="1"/>
          </p:cNvSpPr>
          <p:nvPr>
            <p:ph type="sldImg"/>
          </p:nvPr>
        </p:nvSpPr>
        <p:spPr bwMode="auto">
          <a:xfrm>
            <a:off x="1603375" y="617538"/>
            <a:ext cx="4103688" cy="307816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22884"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653" indent="-285636" eaLnBrk="0" hangingPunct="0">
              <a:spcBef>
                <a:spcPct val="30000"/>
              </a:spcBef>
              <a:defRPr sz="1200">
                <a:solidFill>
                  <a:schemeClr val="tx1"/>
                </a:solidFill>
                <a:latin typeface="Calibri" panose="020F0502020204030204" pitchFamily="34" charset="0"/>
              </a:defRPr>
            </a:lvl2pPr>
            <a:lvl3pPr marL="1142543" indent="-228509" eaLnBrk="0" hangingPunct="0">
              <a:spcBef>
                <a:spcPct val="30000"/>
              </a:spcBef>
              <a:defRPr sz="1200">
                <a:solidFill>
                  <a:schemeClr val="tx1"/>
                </a:solidFill>
                <a:latin typeface="Calibri" panose="020F0502020204030204" pitchFamily="34" charset="0"/>
              </a:defRPr>
            </a:lvl3pPr>
            <a:lvl4pPr marL="1599560" indent="-228509" eaLnBrk="0" hangingPunct="0">
              <a:spcBef>
                <a:spcPct val="30000"/>
              </a:spcBef>
              <a:defRPr sz="1200">
                <a:solidFill>
                  <a:schemeClr val="tx1"/>
                </a:solidFill>
                <a:latin typeface="Calibri" panose="020F0502020204030204" pitchFamily="34" charset="0"/>
              </a:defRPr>
            </a:lvl4pPr>
            <a:lvl5pPr marL="2056577" indent="-228509" eaLnBrk="0" hangingPunct="0">
              <a:spcBef>
                <a:spcPct val="30000"/>
              </a:spcBef>
              <a:defRPr sz="1200">
                <a:solidFill>
                  <a:schemeClr val="tx1"/>
                </a:solidFill>
                <a:latin typeface="Calibri" panose="020F0502020204030204" pitchFamily="34" charset="0"/>
              </a:defRPr>
            </a:lvl5pPr>
            <a:lvl6pPr marL="2513594" indent="-228509" eaLnBrk="0" fontAlgn="base" hangingPunct="0">
              <a:spcBef>
                <a:spcPct val="30000"/>
              </a:spcBef>
              <a:spcAft>
                <a:spcPct val="0"/>
              </a:spcAft>
              <a:defRPr sz="1200">
                <a:solidFill>
                  <a:schemeClr val="tx1"/>
                </a:solidFill>
                <a:latin typeface="Calibri" panose="020F0502020204030204" pitchFamily="34" charset="0"/>
              </a:defRPr>
            </a:lvl6pPr>
            <a:lvl7pPr marL="2970611" indent="-228509" eaLnBrk="0" fontAlgn="base" hangingPunct="0">
              <a:spcBef>
                <a:spcPct val="30000"/>
              </a:spcBef>
              <a:spcAft>
                <a:spcPct val="0"/>
              </a:spcAft>
              <a:defRPr sz="1200">
                <a:solidFill>
                  <a:schemeClr val="tx1"/>
                </a:solidFill>
                <a:latin typeface="Calibri" panose="020F0502020204030204" pitchFamily="34" charset="0"/>
              </a:defRPr>
            </a:lvl7pPr>
            <a:lvl8pPr marL="3427628" indent="-228509" eaLnBrk="0" fontAlgn="base" hangingPunct="0">
              <a:spcBef>
                <a:spcPct val="30000"/>
              </a:spcBef>
              <a:spcAft>
                <a:spcPct val="0"/>
              </a:spcAft>
              <a:defRPr sz="1200">
                <a:solidFill>
                  <a:schemeClr val="tx1"/>
                </a:solidFill>
                <a:latin typeface="Calibri" panose="020F0502020204030204" pitchFamily="34" charset="0"/>
              </a:defRPr>
            </a:lvl8pPr>
            <a:lvl9pPr marL="3884646" indent="-228509"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D00CFDE7-C9DC-4EC8-8A2D-C5261EDF5611}" type="slidenum">
              <a:rPr lang="es-CL" altLang="es-ES" sz="1800">
                <a:solidFill>
                  <a:srgbClr val="000000"/>
                </a:solidFill>
              </a:rPr>
              <a:pPr eaLnBrk="1" hangingPunct="1">
                <a:spcBef>
                  <a:spcPct val="0"/>
                </a:spcBef>
              </a:pPr>
              <a:t>59</a:t>
            </a:fld>
            <a:endParaRPr lang="es-CL" altLang="es-ES" sz="1800">
              <a:solidFill>
                <a:srgbClr val="000000"/>
              </a:solidFill>
            </a:endParaRPr>
          </a:p>
        </p:txBody>
      </p:sp>
    </p:spTree>
    <p:extLst>
      <p:ext uri="{BB962C8B-B14F-4D97-AF65-F5344CB8AC3E}">
        <p14:creationId xmlns:p14="http://schemas.microsoft.com/office/powerpoint/2010/main" val="16515068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latin typeface="Calibri" pitchFamily="34" charset="0"/>
              </a:rPr>
              <a:pPr/>
              <a:t>6</a:t>
            </a:fld>
            <a:endParaRPr lang="es-CL" altLang="es-ES">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latin typeface="Calibri" pitchFamily="34" charset="0"/>
              </a:rPr>
              <a:pPr/>
              <a:t>60</a:t>
            </a:fld>
            <a:endParaRPr lang="es-CL" altLang="es-ES">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latin typeface="Calibri" pitchFamily="34" charset="0"/>
              </a:rPr>
              <a:pPr/>
              <a:t>61</a:t>
            </a:fld>
            <a:endParaRPr lang="es-CL" altLang="es-ES">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latin typeface="Calibri" pitchFamily="34" charset="0"/>
              </a:rPr>
              <a:pPr/>
              <a:t>62</a:t>
            </a:fld>
            <a:endParaRPr lang="es-CL" altLang="es-ES">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1 Marcador de imagen de diapositiva"/>
          <p:cNvSpPr>
            <a:spLocks noGrp="1" noRot="1" noChangeAspect="1" noTextEdit="1"/>
          </p:cNvSpPr>
          <p:nvPr>
            <p:ph type="sldImg"/>
          </p:nvPr>
        </p:nvSpPr>
        <p:spPr bwMode="auto">
          <a:xfrm>
            <a:off x="-446088" y="909638"/>
            <a:ext cx="6064251" cy="4549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CL" altLang="es-ES">
              <a:latin typeface="Arial" pitchFamily="34" charset="0"/>
              <a:ea typeface="MS PGothic" pitchFamily="34" charset="-128"/>
            </a:endParaRPr>
          </a:p>
        </p:txBody>
      </p:sp>
      <p:sp>
        <p:nvSpPr>
          <p:cNvPr id="68612"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8DF43177-69FF-48DE-8385-5D2B3109EB7C}" type="slidenum">
              <a:rPr lang="es-ES_tradnl" altLang="es-ES" smtClean="0">
                <a:solidFill>
                  <a:srgbClr val="000000"/>
                </a:solidFill>
                <a:latin typeface="Calibri" pitchFamily="34" charset="0"/>
              </a:rPr>
              <a:pPr/>
              <a:t>63</a:t>
            </a:fld>
            <a:endParaRPr lang="es-ES_tradnl" altLang="es-ES">
              <a:solidFill>
                <a:srgbClr val="000000"/>
              </a:solidFill>
              <a:latin typeface="Calibri" pitchFamily="34"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1 Marcador de imagen de diapositiva"/>
          <p:cNvSpPr>
            <a:spLocks noGrp="1" noRot="1" noChangeAspect="1" noTextEdit="1"/>
          </p:cNvSpPr>
          <p:nvPr>
            <p:ph type="sldImg"/>
          </p:nvPr>
        </p:nvSpPr>
        <p:spPr bwMode="auto">
          <a:xfrm>
            <a:off x="1603375" y="617538"/>
            <a:ext cx="4103688" cy="307816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22884"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653" indent="-285636" eaLnBrk="0" hangingPunct="0">
              <a:spcBef>
                <a:spcPct val="30000"/>
              </a:spcBef>
              <a:defRPr sz="1200">
                <a:solidFill>
                  <a:schemeClr val="tx1"/>
                </a:solidFill>
                <a:latin typeface="Calibri" panose="020F0502020204030204" pitchFamily="34" charset="0"/>
              </a:defRPr>
            </a:lvl2pPr>
            <a:lvl3pPr marL="1142543" indent="-228509" eaLnBrk="0" hangingPunct="0">
              <a:spcBef>
                <a:spcPct val="30000"/>
              </a:spcBef>
              <a:defRPr sz="1200">
                <a:solidFill>
                  <a:schemeClr val="tx1"/>
                </a:solidFill>
                <a:latin typeface="Calibri" panose="020F0502020204030204" pitchFamily="34" charset="0"/>
              </a:defRPr>
            </a:lvl3pPr>
            <a:lvl4pPr marL="1599560" indent="-228509" eaLnBrk="0" hangingPunct="0">
              <a:spcBef>
                <a:spcPct val="30000"/>
              </a:spcBef>
              <a:defRPr sz="1200">
                <a:solidFill>
                  <a:schemeClr val="tx1"/>
                </a:solidFill>
                <a:latin typeface="Calibri" panose="020F0502020204030204" pitchFamily="34" charset="0"/>
              </a:defRPr>
            </a:lvl4pPr>
            <a:lvl5pPr marL="2056577" indent="-228509" eaLnBrk="0" hangingPunct="0">
              <a:spcBef>
                <a:spcPct val="30000"/>
              </a:spcBef>
              <a:defRPr sz="1200">
                <a:solidFill>
                  <a:schemeClr val="tx1"/>
                </a:solidFill>
                <a:latin typeface="Calibri" panose="020F0502020204030204" pitchFamily="34" charset="0"/>
              </a:defRPr>
            </a:lvl5pPr>
            <a:lvl6pPr marL="2513594" indent="-228509" eaLnBrk="0" fontAlgn="base" hangingPunct="0">
              <a:spcBef>
                <a:spcPct val="30000"/>
              </a:spcBef>
              <a:spcAft>
                <a:spcPct val="0"/>
              </a:spcAft>
              <a:defRPr sz="1200">
                <a:solidFill>
                  <a:schemeClr val="tx1"/>
                </a:solidFill>
                <a:latin typeface="Calibri" panose="020F0502020204030204" pitchFamily="34" charset="0"/>
              </a:defRPr>
            </a:lvl6pPr>
            <a:lvl7pPr marL="2970611" indent="-228509" eaLnBrk="0" fontAlgn="base" hangingPunct="0">
              <a:spcBef>
                <a:spcPct val="30000"/>
              </a:spcBef>
              <a:spcAft>
                <a:spcPct val="0"/>
              </a:spcAft>
              <a:defRPr sz="1200">
                <a:solidFill>
                  <a:schemeClr val="tx1"/>
                </a:solidFill>
                <a:latin typeface="Calibri" panose="020F0502020204030204" pitchFamily="34" charset="0"/>
              </a:defRPr>
            </a:lvl7pPr>
            <a:lvl8pPr marL="3427628" indent="-228509" eaLnBrk="0" fontAlgn="base" hangingPunct="0">
              <a:spcBef>
                <a:spcPct val="30000"/>
              </a:spcBef>
              <a:spcAft>
                <a:spcPct val="0"/>
              </a:spcAft>
              <a:defRPr sz="1200">
                <a:solidFill>
                  <a:schemeClr val="tx1"/>
                </a:solidFill>
                <a:latin typeface="Calibri" panose="020F0502020204030204" pitchFamily="34" charset="0"/>
              </a:defRPr>
            </a:lvl8pPr>
            <a:lvl9pPr marL="3884646" indent="-228509"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D00CFDE7-C9DC-4EC8-8A2D-C5261EDF5611}" type="slidenum">
              <a:rPr lang="es-CL" altLang="es-ES" sz="1800">
                <a:solidFill>
                  <a:srgbClr val="000000"/>
                </a:solidFill>
              </a:rPr>
              <a:pPr eaLnBrk="1" hangingPunct="1">
                <a:spcBef>
                  <a:spcPct val="0"/>
                </a:spcBef>
              </a:pPr>
              <a:t>64</a:t>
            </a:fld>
            <a:endParaRPr lang="es-CL" altLang="es-ES" sz="1800">
              <a:solidFill>
                <a:srgbClr val="000000"/>
              </a:solidFill>
            </a:endParaRPr>
          </a:p>
        </p:txBody>
      </p:sp>
    </p:spTree>
    <p:extLst>
      <p:ext uri="{BB962C8B-B14F-4D97-AF65-F5344CB8AC3E}">
        <p14:creationId xmlns:p14="http://schemas.microsoft.com/office/powerpoint/2010/main" val="20914985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latin typeface="Calibri" pitchFamily="34" charset="0"/>
              </a:rPr>
              <a:pPr/>
              <a:t>7</a:t>
            </a:fld>
            <a:endParaRPr lang="es-CL" altLang="es-ES">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Marcador de imagen de diapositiva 1"/>
          <p:cNvSpPr>
            <a:spLocks noGrp="1" noRot="1" noChangeAspect="1" noTextEdit="1"/>
          </p:cNvSpPr>
          <p:nvPr>
            <p:ph type="sldImg"/>
          </p:nvPr>
        </p:nvSpPr>
        <p:spPr bwMode="auto">
          <a:xfrm>
            <a:off x="1179513" y="696913"/>
            <a:ext cx="4651375"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74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50128" indent="-286529">
              <a:defRPr>
                <a:solidFill>
                  <a:schemeClr val="tx1"/>
                </a:solidFill>
                <a:latin typeface="Arial" pitchFamily="34" charset="0"/>
              </a:defRPr>
            </a:lvl2pPr>
            <a:lvl3pPr marL="1155776" indent="-228580">
              <a:defRPr>
                <a:solidFill>
                  <a:schemeClr val="tx1"/>
                </a:solidFill>
                <a:latin typeface="Arial" pitchFamily="34" charset="0"/>
              </a:defRPr>
            </a:lvl3pPr>
            <a:lvl4pPr marL="1619374" indent="-228580">
              <a:defRPr>
                <a:solidFill>
                  <a:schemeClr val="tx1"/>
                </a:solidFill>
                <a:latin typeface="Arial" pitchFamily="34" charset="0"/>
              </a:defRPr>
            </a:lvl4pPr>
            <a:lvl5pPr marL="2082972" indent="-228580">
              <a:defRPr>
                <a:solidFill>
                  <a:schemeClr val="tx1"/>
                </a:solidFill>
                <a:latin typeface="Arial" pitchFamily="34" charset="0"/>
              </a:defRPr>
            </a:lvl5pPr>
            <a:lvl6pPr marL="2546571" indent="-228580" eaLnBrk="0" fontAlgn="base" hangingPunct="0">
              <a:spcBef>
                <a:spcPct val="0"/>
              </a:spcBef>
              <a:spcAft>
                <a:spcPct val="0"/>
              </a:spcAft>
              <a:defRPr>
                <a:solidFill>
                  <a:schemeClr val="tx1"/>
                </a:solidFill>
                <a:latin typeface="Arial" pitchFamily="34" charset="0"/>
              </a:defRPr>
            </a:lvl6pPr>
            <a:lvl7pPr marL="3010168" indent="-228580" eaLnBrk="0" fontAlgn="base" hangingPunct="0">
              <a:spcBef>
                <a:spcPct val="0"/>
              </a:spcBef>
              <a:spcAft>
                <a:spcPct val="0"/>
              </a:spcAft>
              <a:defRPr>
                <a:solidFill>
                  <a:schemeClr val="tx1"/>
                </a:solidFill>
                <a:latin typeface="Arial" pitchFamily="34" charset="0"/>
              </a:defRPr>
            </a:lvl7pPr>
            <a:lvl8pPr marL="3473767" indent="-228580" eaLnBrk="0" fontAlgn="base" hangingPunct="0">
              <a:spcBef>
                <a:spcPct val="0"/>
              </a:spcBef>
              <a:spcAft>
                <a:spcPct val="0"/>
              </a:spcAft>
              <a:defRPr>
                <a:solidFill>
                  <a:schemeClr val="tx1"/>
                </a:solidFill>
                <a:latin typeface="Arial" pitchFamily="34" charset="0"/>
              </a:defRPr>
            </a:lvl8pPr>
            <a:lvl9pPr marL="3937365" indent="-228580" eaLnBrk="0" fontAlgn="base" hangingPunct="0">
              <a:spcBef>
                <a:spcPct val="0"/>
              </a:spcBef>
              <a:spcAft>
                <a:spcPct val="0"/>
              </a:spcAft>
              <a:defRPr>
                <a:solidFill>
                  <a:schemeClr val="tx1"/>
                </a:solidFill>
                <a:latin typeface="Arial" pitchFamily="34" charset="0"/>
              </a:defRPr>
            </a:lvl9pPr>
          </a:lstStyle>
          <a:p>
            <a:fld id="{18FA7112-E081-4925-8D87-236692B2A8ED}" type="slidenum">
              <a:rPr lang="es-CL" altLang="es-ES" smtClean="0">
                <a:latin typeface="Calibri" pitchFamily="34" charset="0"/>
              </a:rPr>
              <a:pPr/>
              <a:t>8</a:t>
            </a:fld>
            <a:endParaRPr lang="es-CL" altLang="es-ES">
              <a:latin typeface="Calibri" pitchFamily="34" charset="0"/>
            </a:endParaRPr>
          </a:p>
        </p:txBody>
      </p:sp>
    </p:spTree>
    <p:extLst>
      <p:ext uri="{BB962C8B-B14F-4D97-AF65-F5344CB8AC3E}">
        <p14:creationId xmlns:p14="http://schemas.microsoft.com/office/powerpoint/2010/main" val="21889646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1 Marcador de imagen de diapositiva"/>
          <p:cNvSpPr>
            <a:spLocks noGrp="1" noRot="1" noChangeAspect="1" noTextEdit="1"/>
          </p:cNvSpPr>
          <p:nvPr>
            <p:ph type="sldImg"/>
          </p:nvPr>
        </p:nvSpPr>
        <p:spPr bwMode="auto">
          <a:xfrm>
            <a:off x="1603375" y="617538"/>
            <a:ext cx="4103688" cy="307816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22884"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653" indent="-285636" eaLnBrk="0" hangingPunct="0">
              <a:spcBef>
                <a:spcPct val="30000"/>
              </a:spcBef>
              <a:defRPr sz="1200">
                <a:solidFill>
                  <a:schemeClr val="tx1"/>
                </a:solidFill>
                <a:latin typeface="Calibri" panose="020F0502020204030204" pitchFamily="34" charset="0"/>
              </a:defRPr>
            </a:lvl2pPr>
            <a:lvl3pPr marL="1142543" indent="-228509" eaLnBrk="0" hangingPunct="0">
              <a:spcBef>
                <a:spcPct val="30000"/>
              </a:spcBef>
              <a:defRPr sz="1200">
                <a:solidFill>
                  <a:schemeClr val="tx1"/>
                </a:solidFill>
                <a:latin typeface="Calibri" panose="020F0502020204030204" pitchFamily="34" charset="0"/>
              </a:defRPr>
            </a:lvl3pPr>
            <a:lvl4pPr marL="1599560" indent="-228509" eaLnBrk="0" hangingPunct="0">
              <a:spcBef>
                <a:spcPct val="30000"/>
              </a:spcBef>
              <a:defRPr sz="1200">
                <a:solidFill>
                  <a:schemeClr val="tx1"/>
                </a:solidFill>
                <a:latin typeface="Calibri" panose="020F0502020204030204" pitchFamily="34" charset="0"/>
              </a:defRPr>
            </a:lvl4pPr>
            <a:lvl5pPr marL="2056577" indent="-228509" eaLnBrk="0" hangingPunct="0">
              <a:spcBef>
                <a:spcPct val="30000"/>
              </a:spcBef>
              <a:defRPr sz="1200">
                <a:solidFill>
                  <a:schemeClr val="tx1"/>
                </a:solidFill>
                <a:latin typeface="Calibri" panose="020F0502020204030204" pitchFamily="34" charset="0"/>
              </a:defRPr>
            </a:lvl5pPr>
            <a:lvl6pPr marL="2513594" indent="-228509" eaLnBrk="0" fontAlgn="base" hangingPunct="0">
              <a:spcBef>
                <a:spcPct val="30000"/>
              </a:spcBef>
              <a:spcAft>
                <a:spcPct val="0"/>
              </a:spcAft>
              <a:defRPr sz="1200">
                <a:solidFill>
                  <a:schemeClr val="tx1"/>
                </a:solidFill>
                <a:latin typeface="Calibri" panose="020F0502020204030204" pitchFamily="34" charset="0"/>
              </a:defRPr>
            </a:lvl6pPr>
            <a:lvl7pPr marL="2970611" indent="-228509" eaLnBrk="0" fontAlgn="base" hangingPunct="0">
              <a:spcBef>
                <a:spcPct val="30000"/>
              </a:spcBef>
              <a:spcAft>
                <a:spcPct val="0"/>
              </a:spcAft>
              <a:defRPr sz="1200">
                <a:solidFill>
                  <a:schemeClr val="tx1"/>
                </a:solidFill>
                <a:latin typeface="Calibri" panose="020F0502020204030204" pitchFamily="34" charset="0"/>
              </a:defRPr>
            </a:lvl7pPr>
            <a:lvl8pPr marL="3427628" indent="-228509" eaLnBrk="0" fontAlgn="base" hangingPunct="0">
              <a:spcBef>
                <a:spcPct val="30000"/>
              </a:spcBef>
              <a:spcAft>
                <a:spcPct val="0"/>
              </a:spcAft>
              <a:defRPr sz="1200">
                <a:solidFill>
                  <a:schemeClr val="tx1"/>
                </a:solidFill>
                <a:latin typeface="Calibri" panose="020F0502020204030204" pitchFamily="34" charset="0"/>
              </a:defRPr>
            </a:lvl8pPr>
            <a:lvl9pPr marL="3884646" indent="-228509"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D00CFDE7-C9DC-4EC8-8A2D-C5261EDF5611}" type="slidenum">
              <a:rPr lang="es-CL" altLang="es-ES" sz="1800">
                <a:solidFill>
                  <a:srgbClr val="000000"/>
                </a:solidFill>
              </a:rPr>
              <a:pPr eaLnBrk="1" hangingPunct="1">
                <a:spcBef>
                  <a:spcPct val="0"/>
                </a:spcBef>
              </a:pPr>
              <a:t>9</a:t>
            </a:fld>
            <a:endParaRPr lang="es-CL" altLang="es-ES" sz="1800">
              <a:solidFill>
                <a:srgbClr val="000000"/>
              </a:solidFill>
            </a:endParaRPr>
          </a:p>
        </p:txBody>
      </p:sp>
    </p:spTree>
    <p:extLst>
      <p:ext uri="{BB962C8B-B14F-4D97-AF65-F5344CB8AC3E}">
        <p14:creationId xmlns:p14="http://schemas.microsoft.com/office/powerpoint/2010/main" val="16515068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90"/>
            <a:ext cx="7772400" cy="1470025"/>
          </a:xfrm>
        </p:spPr>
        <p:txBody>
          <a:bodyPr/>
          <a:lstStyle/>
          <a:p>
            <a:r>
              <a:rPr lang="es-ES"/>
              <a:t>Haga clic para modificar el estilo de título del patrón</a:t>
            </a:r>
            <a:endParaRPr lang="es-CL"/>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CL"/>
          </a:p>
        </p:txBody>
      </p:sp>
      <p:sp>
        <p:nvSpPr>
          <p:cNvPr id="4" name="3 Marcador de fecha"/>
          <p:cNvSpPr>
            <a:spLocks noGrp="1"/>
          </p:cNvSpPr>
          <p:nvPr>
            <p:ph type="dt" sz="half" idx="10"/>
          </p:nvPr>
        </p:nvSpPr>
        <p:spPr/>
        <p:txBody>
          <a:bodyPr/>
          <a:lstStyle/>
          <a:p>
            <a:fld id="{709169A5-80A8-44EB-879D-ABA06FE1FC4B}" type="datetimeFigureOut">
              <a:rPr lang="es-CL" smtClean="0"/>
              <a:t>20-08-26</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888BD901-8209-4BF0-B223-1CD8B56EDF4C}" type="slidenum">
              <a:rPr lang="es-CL" smtClean="0"/>
              <a:t>‹Nº›</a:t>
            </a:fld>
            <a:endParaRPr lang="es-CL"/>
          </a:p>
        </p:txBody>
      </p:sp>
    </p:spTree>
    <p:extLst>
      <p:ext uri="{BB962C8B-B14F-4D97-AF65-F5344CB8AC3E}">
        <p14:creationId xmlns:p14="http://schemas.microsoft.com/office/powerpoint/2010/main" val="2491813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fecha"/>
          <p:cNvSpPr>
            <a:spLocks noGrp="1"/>
          </p:cNvSpPr>
          <p:nvPr>
            <p:ph type="dt" sz="half" idx="10"/>
          </p:nvPr>
        </p:nvSpPr>
        <p:spPr/>
        <p:txBody>
          <a:bodyPr/>
          <a:lstStyle/>
          <a:p>
            <a:fld id="{709169A5-80A8-44EB-879D-ABA06FE1FC4B}" type="datetimeFigureOut">
              <a:rPr lang="es-CL" smtClean="0"/>
              <a:t>20-08-26</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888BD901-8209-4BF0-B223-1CD8B56EDF4C}" type="slidenum">
              <a:rPr lang="es-CL" smtClean="0"/>
              <a:t>‹Nº›</a:t>
            </a:fld>
            <a:endParaRPr lang="es-CL"/>
          </a:p>
        </p:txBody>
      </p:sp>
    </p:spTree>
    <p:extLst>
      <p:ext uri="{BB962C8B-B14F-4D97-AF65-F5344CB8AC3E}">
        <p14:creationId xmlns:p14="http://schemas.microsoft.com/office/powerpoint/2010/main" val="2144042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703"/>
            <a:ext cx="2057400" cy="5851525"/>
          </a:xfrm>
        </p:spPr>
        <p:txBody>
          <a:bodyPr vert="eaVert"/>
          <a:lstStyle/>
          <a:p>
            <a:r>
              <a:rPr lang="es-ES"/>
              <a:t>Haga clic para modificar el estilo de título del patrón</a:t>
            </a:r>
            <a:endParaRPr lang="es-CL"/>
          </a:p>
        </p:txBody>
      </p:sp>
      <p:sp>
        <p:nvSpPr>
          <p:cNvPr id="3" name="2 Marcador de texto vertical"/>
          <p:cNvSpPr>
            <a:spLocks noGrp="1"/>
          </p:cNvSpPr>
          <p:nvPr>
            <p:ph type="body" orient="vert" idx="1"/>
          </p:nvPr>
        </p:nvSpPr>
        <p:spPr>
          <a:xfrm>
            <a:off x="457200" y="274703"/>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fecha"/>
          <p:cNvSpPr>
            <a:spLocks noGrp="1"/>
          </p:cNvSpPr>
          <p:nvPr>
            <p:ph type="dt" sz="half" idx="10"/>
          </p:nvPr>
        </p:nvSpPr>
        <p:spPr/>
        <p:txBody>
          <a:bodyPr/>
          <a:lstStyle/>
          <a:p>
            <a:fld id="{709169A5-80A8-44EB-879D-ABA06FE1FC4B}" type="datetimeFigureOut">
              <a:rPr lang="es-CL" smtClean="0"/>
              <a:t>20-08-26</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888BD901-8209-4BF0-B223-1CD8B56EDF4C}" type="slidenum">
              <a:rPr lang="es-CL" smtClean="0"/>
              <a:t>‹Nº›</a:t>
            </a:fld>
            <a:endParaRPr lang="es-CL"/>
          </a:p>
        </p:txBody>
      </p:sp>
    </p:spTree>
    <p:extLst>
      <p:ext uri="{BB962C8B-B14F-4D97-AF65-F5344CB8AC3E}">
        <p14:creationId xmlns:p14="http://schemas.microsoft.com/office/powerpoint/2010/main" val="30564826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Diapositiva de título">
    <p:spTree>
      <p:nvGrpSpPr>
        <p:cNvPr id="1" name=""/>
        <p:cNvGrpSpPr/>
        <p:nvPr/>
      </p:nvGrpSpPr>
      <p:grpSpPr>
        <a:xfrm>
          <a:off x="0" y="0"/>
          <a:ext cx="0" cy="0"/>
          <a:chOff x="0" y="0"/>
          <a:chExt cx="0" cy="0"/>
        </a:xfrm>
      </p:grpSpPr>
      <p:pic>
        <p:nvPicPr>
          <p:cNvPr id="2" name="Picture 8" descr="franja-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521200"/>
            <a:ext cx="9144000"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0" descr="logo solo-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2" y="609601"/>
            <a:ext cx="2159000" cy="242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975223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90"/>
            <a:ext cx="7772400" cy="1470025"/>
          </a:xfrm>
        </p:spPr>
        <p:txBody>
          <a:bodyPr/>
          <a:lstStyle/>
          <a:p>
            <a:r>
              <a:rPr lang="es-ES"/>
              <a:t>Haga clic para modificar el estilo de título del patrón</a:t>
            </a:r>
            <a:endParaRPr lang="es-CL"/>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CL"/>
          </a:p>
        </p:txBody>
      </p:sp>
      <p:sp>
        <p:nvSpPr>
          <p:cNvPr id="4" name="3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L">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13315427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L">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5972524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65"/>
            <a:ext cx="7772400" cy="1362075"/>
          </a:xfrm>
        </p:spPr>
        <p:txBody>
          <a:bodyPr anchor="t"/>
          <a:lstStyle>
            <a:lvl1pPr algn="l">
              <a:defRPr sz="4000" b="1" cap="all"/>
            </a:lvl1pPr>
          </a:lstStyle>
          <a:p>
            <a:r>
              <a:rPr lang="es-ES"/>
              <a:t>Haga clic para modificar el estilo de título del patrón</a:t>
            </a:r>
            <a:endParaRPr lang="es-CL"/>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L">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15030747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contenido"/>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contenido"/>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4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CL">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4473207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CL"/>
          </a:p>
        </p:txBody>
      </p:sp>
      <p:sp>
        <p:nvSpPr>
          <p:cNvPr id="3" name="2 Marcador de texto"/>
          <p:cNvSpPr>
            <a:spLocks noGrp="1"/>
          </p:cNvSpPr>
          <p:nvPr>
            <p:ph type="body" idx="1"/>
          </p:nvPr>
        </p:nvSpPr>
        <p:spPr>
          <a:xfrm>
            <a:off x="457200" y="1535117"/>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4 Marcador de texto"/>
          <p:cNvSpPr>
            <a:spLocks noGrp="1"/>
          </p:cNvSpPr>
          <p:nvPr>
            <p:ph type="body" sz="quarter" idx="3"/>
          </p:nvPr>
        </p:nvSpPr>
        <p:spPr>
          <a:xfrm>
            <a:off x="4645029" y="1535117"/>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7" name="6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8" name="7 Marcador de pie de página"/>
          <p:cNvSpPr>
            <a:spLocks noGrp="1"/>
          </p:cNvSpPr>
          <p:nvPr>
            <p:ph type="ftr" sz="quarter" idx="11"/>
          </p:nvPr>
        </p:nvSpPr>
        <p:spPr/>
        <p:txBody>
          <a:bodyPr/>
          <a:lstStyle/>
          <a:p>
            <a:endParaRPr lang="es-CL">
              <a:solidFill>
                <a:prstClr val="black">
                  <a:tint val="75000"/>
                </a:prstClr>
              </a:solidFill>
            </a:endParaRPr>
          </a:p>
        </p:txBody>
      </p:sp>
      <p:sp>
        <p:nvSpPr>
          <p:cNvPr id="9" name="8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41362536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4" name="3 Marcador de pie de página"/>
          <p:cNvSpPr>
            <a:spLocks noGrp="1"/>
          </p:cNvSpPr>
          <p:nvPr>
            <p:ph type="ftr" sz="quarter" idx="11"/>
          </p:nvPr>
        </p:nvSpPr>
        <p:spPr/>
        <p:txBody>
          <a:bodyPr/>
          <a:lstStyle/>
          <a:p>
            <a:endParaRPr lang="es-CL">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30627637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3" name="2 Marcador de pie de página"/>
          <p:cNvSpPr>
            <a:spLocks noGrp="1"/>
          </p:cNvSpPr>
          <p:nvPr>
            <p:ph type="ftr" sz="quarter" idx="11"/>
          </p:nvPr>
        </p:nvSpPr>
        <p:spPr/>
        <p:txBody>
          <a:bodyPr/>
          <a:lstStyle/>
          <a:p>
            <a:endParaRPr lang="es-CL">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3181813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fecha"/>
          <p:cNvSpPr>
            <a:spLocks noGrp="1"/>
          </p:cNvSpPr>
          <p:nvPr>
            <p:ph type="dt" sz="half" idx="10"/>
          </p:nvPr>
        </p:nvSpPr>
        <p:spPr/>
        <p:txBody>
          <a:bodyPr/>
          <a:lstStyle/>
          <a:p>
            <a:fld id="{709169A5-80A8-44EB-879D-ABA06FE1FC4B}" type="datetimeFigureOut">
              <a:rPr lang="es-CL" smtClean="0"/>
              <a:t>20-08-26</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888BD901-8209-4BF0-B223-1CD8B56EDF4C}" type="slidenum">
              <a:rPr lang="es-CL" smtClean="0"/>
              <a:t>‹Nº›</a:t>
            </a:fld>
            <a:endParaRPr lang="es-CL"/>
          </a:p>
        </p:txBody>
      </p:sp>
    </p:spTree>
    <p:extLst>
      <p:ext uri="{BB962C8B-B14F-4D97-AF65-F5344CB8AC3E}">
        <p14:creationId xmlns:p14="http://schemas.microsoft.com/office/powerpoint/2010/main" val="41730345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8" y="273113"/>
            <a:ext cx="3008313" cy="1162051"/>
          </a:xfrm>
        </p:spPr>
        <p:txBody>
          <a:bodyPr anchor="b"/>
          <a:lstStyle>
            <a:lvl1pPr algn="l">
              <a:defRPr sz="2000" b="1"/>
            </a:lvl1pPr>
          </a:lstStyle>
          <a:p>
            <a:r>
              <a:rPr lang="es-ES"/>
              <a:t>Haga clic para modificar el estilo de título del patrón</a:t>
            </a:r>
            <a:endParaRPr lang="es-CL"/>
          </a:p>
        </p:txBody>
      </p:sp>
      <p:sp>
        <p:nvSpPr>
          <p:cNvPr id="3" name="2 Marcador de contenido"/>
          <p:cNvSpPr>
            <a:spLocks noGrp="1"/>
          </p:cNvSpPr>
          <p:nvPr>
            <p:ph idx="1"/>
          </p:nvPr>
        </p:nvSpPr>
        <p:spPr>
          <a:xfrm>
            <a:off x="3575051" y="27311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texto"/>
          <p:cNvSpPr>
            <a:spLocks noGrp="1"/>
          </p:cNvSpPr>
          <p:nvPr>
            <p:ph type="body" sz="half" idx="2"/>
          </p:nvPr>
        </p:nvSpPr>
        <p:spPr>
          <a:xfrm>
            <a:off x="457208"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CL">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11203999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64"/>
            <a:ext cx="5486400" cy="566739"/>
          </a:xfrm>
        </p:spPr>
        <p:txBody>
          <a:bodyPr anchor="b"/>
          <a:lstStyle>
            <a:lvl1pPr algn="l">
              <a:defRPr sz="2000" b="1"/>
            </a:lvl1pPr>
          </a:lstStyle>
          <a:p>
            <a:r>
              <a:rPr lang="es-ES"/>
              <a:t>Haga clic para modificar el estilo de título del patrón</a:t>
            </a:r>
            <a:endParaRPr lang="es-CL"/>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L"/>
          </a:p>
        </p:txBody>
      </p:sp>
      <p:sp>
        <p:nvSpPr>
          <p:cNvPr id="4" name="3 Marcador de texto"/>
          <p:cNvSpPr>
            <a:spLocks noGrp="1"/>
          </p:cNvSpPr>
          <p:nvPr>
            <p:ph type="body" sz="half" idx="2"/>
          </p:nvPr>
        </p:nvSpPr>
        <p:spPr>
          <a:xfrm>
            <a:off x="1792288" y="5367402"/>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CL">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4688146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L">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11215072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703"/>
            <a:ext cx="2057400" cy="5851525"/>
          </a:xfrm>
        </p:spPr>
        <p:txBody>
          <a:bodyPr vert="eaVert"/>
          <a:lstStyle/>
          <a:p>
            <a:r>
              <a:rPr lang="es-ES"/>
              <a:t>Haga clic para modificar el estilo de título del patrón</a:t>
            </a:r>
            <a:endParaRPr lang="es-CL"/>
          </a:p>
        </p:txBody>
      </p:sp>
      <p:sp>
        <p:nvSpPr>
          <p:cNvPr id="3" name="2 Marcador de texto vertical"/>
          <p:cNvSpPr>
            <a:spLocks noGrp="1"/>
          </p:cNvSpPr>
          <p:nvPr>
            <p:ph type="body" orient="vert" idx="1"/>
          </p:nvPr>
        </p:nvSpPr>
        <p:spPr>
          <a:xfrm>
            <a:off x="457200" y="274703"/>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L">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22284166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cSld name="1_Diapositiva de título">
    <p:spTree>
      <p:nvGrpSpPr>
        <p:cNvPr id="1" name=""/>
        <p:cNvGrpSpPr/>
        <p:nvPr/>
      </p:nvGrpSpPr>
      <p:grpSpPr>
        <a:xfrm>
          <a:off x="0" y="0"/>
          <a:ext cx="0" cy="0"/>
          <a:chOff x="0" y="0"/>
          <a:chExt cx="0" cy="0"/>
        </a:xfrm>
      </p:grpSpPr>
      <p:pic>
        <p:nvPicPr>
          <p:cNvPr id="2" name="Picture 8" descr="franja-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521200"/>
            <a:ext cx="9144000"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0" descr="logo solo-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2" y="609601"/>
            <a:ext cx="2159000" cy="242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513911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90"/>
            <a:ext cx="7772400" cy="1470025"/>
          </a:xfrm>
        </p:spPr>
        <p:txBody>
          <a:bodyPr/>
          <a:lstStyle/>
          <a:p>
            <a:r>
              <a:rPr lang="es-ES"/>
              <a:t>Haga clic para modificar el estilo de título del patrón</a:t>
            </a:r>
            <a:endParaRPr lang="es-CL"/>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CL"/>
          </a:p>
        </p:txBody>
      </p:sp>
      <p:sp>
        <p:nvSpPr>
          <p:cNvPr id="4" name="3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L">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21297684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L">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5669674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65"/>
            <a:ext cx="7772400" cy="1362075"/>
          </a:xfrm>
        </p:spPr>
        <p:txBody>
          <a:bodyPr anchor="t"/>
          <a:lstStyle>
            <a:lvl1pPr algn="l">
              <a:defRPr sz="4000" b="1" cap="all"/>
            </a:lvl1pPr>
          </a:lstStyle>
          <a:p>
            <a:r>
              <a:rPr lang="es-ES"/>
              <a:t>Haga clic para modificar el estilo de título del patrón</a:t>
            </a:r>
            <a:endParaRPr lang="es-CL"/>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L">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41481754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contenido"/>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contenido"/>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4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CL">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2034583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CL"/>
          </a:p>
        </p:txBody>
      </p:sp>
      <p:sp>
        <p:nvSpPr>
          <p:cNvPr id="3" name="2 Marcador de texto"/>
          <p:cNvSpPr>
            <a:spLocks noGrp="1"/>
          </p:cNvSpPr>
          <p:nvPr>
            <p:ph type="body" idx="1"/>
          </p:nvPr>
        </p:nvSpPr>
        <p:spPr>
          <a:xfrm>
            <a:off x="457200" y="1535117"/>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4 Marcador de texto"/>
          <p:cNvSpPr>
            <a:spLocks noGrp="1"/>
          </p:cNvSpPr>
          <p:nvPr>
            <p:ph type="body" sz="quarter" idx="3"/>
          </p:nvPr>
        </p:nvSpPr>
        <p:spPr>
          <a:xfrm>
            <a:off x="4645029" y="1535117"/>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7" name="6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8" name="7 Marcador de pie de página"/>
          <p:cNvSpPr>
            <a:spLocks noGrp="1"/>
          </p:cNvSpPr>
          <p:nvPr>
            <p:ph type="ftr" sz="quarter" idx="11"/>
          </p:nvPr>
        </p:nvSpPr>
        <p:spPr/>
        <p:txBody>
          <a:bodyPr/>
          <a:lstStyle/>
          <a:p>
            <a:endParaRPr lang="es-CL">
              <a:solidFill>
                <a:prstClr val="black">
                  <a:tint val="75000"/>
                </a:prstClr>
              </a:solidFill>
            </a:endParaRPr>
          </a:p>
        </p:txBody>
      </p:sp>
      <p:sp>
        <p:nvSpPr>
          <p:cNvPr id="9" name="8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4039129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65"/>
            <a:ext cx="7772400" cy="1362075"/>
          </a:xfrm>
        </p:spPr>
        <p:txBody>
          <a:bodyPr anchor="t"/>
          <a:lstStyle>
            <a:lvl1pPr algn="l">
              <a:defRPr sz="4000" b="1" cap="all"/>
            </a:lvl1pPr>
          </a:lstStyle>
          <a:p>
            <a:r>
              <a:rPr lang="es-ES"/>
              <a:t>Haga clic para modificar el estilo de título del patrón</a:t>
            </a:r>
            <a:endParaRPr lang="es-CL"/>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709169A5-80A8-44EB-879D-ABA06FE1FC4B}" type="datetimeFigureOut">
              <a:rPr lang="es-CL" smtClean="0"/>
              <a:t>20-08-26</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888BD901-8209-4BF0-B223-1CD8B56EDF4C}" type="slidenum">
              <a:rPr lang="es-CL" smtClean="0"/>
              <a:t>‹Nº›</a:t>
            </a:fld>
            <a:endParaRPr lang="es-CL"/>
          </a:p>
        </p:txBody>
      </p:sp>
    </p:spTree>
    <p:extLst>
      <p:ext uri="{BB962C8B-B14F-4D97-AF65-F5344CB8AC3E}">
        <p14:creationId xmlns:p14="http://schemas.microsoft.com/office/powerpoint/2010/main" val="6208748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4" name="3 Marcador de pie de página"/>
          <p:cNvSpPr>
            <a:spLocks noGrp="1"/>
          </p:cNvSpPr>
          <p:nvPr>
            <p:ph type="ftr" sz="quarter" idx="11"/>
          </p:nvPr>
        </p:nvSpPr>
        <p:spPr/>
        <p:txBody>
          <a:bodyPr/>
          <a:lstStyle/>
          <a:p>
            <a:endParaRPr lang="es-CL">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11279069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3" name="2 Marcador de pie de página"/>
          <p:cNvSpPr>
            <a:spLocks noGrp="1"/>
          </p:cNvSpPr>
          <p:nvPr>
            <p:ph type="ftr" sz="quarter" idx="11"/>
          </p:nvPr>
        </p:nvSpPr>
        <p:spPr/>
        <p:txBody>
          <a:bodyPr/>
          <a:lstStyle/>
          <a:p>
            <a:endParaRPr lang="es-CL">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42815105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8" y="273113"/>
            <a:ext cx="3008313" cy="1162051"/>
          </a:xfrm>
        </p:spPr>
        <p:txBody>
          <a:bodyPr anchor="b"/>
          <a:lstStyle>
            <a:lvl1pPr algn="l">
              <a:defRPr sz="2000" b="1"/>
            </a:lvl1pPr>
          </a:lstStyle>
          <a:p>
            <a:r>
              <a:rPr lang="es-ES"/>
              <a:t>Haga clic para modificar el estilo de título del patrón</a:t>
            </a:r>
            <a:endParaRPr lang="es-CL"/>
          </a:p>
        </p:txBody>
      </p:sp>
      <p:sp>
        <p:nvSpPr>
          <p:cNvPr id="3" name="2 Marcador de contenido"/>
          <p:cNvSpPr>
            <a:spLocks noGrp="1"/>
          </p:cNvSpPr>
          <p:nvPr>
            <p:ph idx="1"/>
          </p:nvPr>
        </p:nvSpPr>
        <p:spPr>
          <a:xfrm>
            <a:off x="3575051" y="27311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texto"/>
          <p:cNvSpPr>
            <a:spLocks noGrp="1"/>
          </p:cNvSpPr>
          <p:nvPr>
            <p:ph type="body" sz="half" idx="2"/>
          </p:nvPr>
        </p:nvSpPr>
        <p:spPr>
          <a:xfrm>
            <a:off x="457208"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CL">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39108112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64"/>
            <a:ext cx="5486400" cy="566739"/>
          </a:xfrm>
        </p:spPr>
        <p:txBody>
          <a:bodyPr anchor="b"/>
          <a:lstStyle>
            <a:lvl1pPr algn="l">
              <a:defRPr sz="2000" b="1"/>
            </a:lvl1pPr>
          </a:lstStyle>
          <a:p>
            <a:r>
              <a:rPr lang="es-ES"/>
              <a:t>Haga clic para modificar el estilo de título del patrón</a:t>
            </a:r>
            <a:endParaRPr lang="es-CL"/>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L"/>
          </a:p>
        </p:txBody>
      </p:sp>
      <p:sp>
        <p:nvSpPr>
          <p:cNvPr id="4" name="3 Marcador de texto"/>
          <p:cNvSpPr>
            <a:spLocks noGrp="1"/>
          </p:cNvSpPr>
          <p:nvPr>
            <p:ph type="body" sz="half" idx="2"/>
          </p:nvPr>
        </p:nvSpPr>
        <p:spPr>
          <a:xfrm>
            <a:off x="1792288" y="5367402"/>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CL">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222523763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L">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27725652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703"/>
            <a:ext cx="2057400" cy="5851525"/>
          </a:xfrm>
        </p:spPr>
        <p:txBody>
          <a:bodyPr vert="eaVert"/>
          <a:lstStyle/>
          <a:p>
            <a:r>
              <a:rPr lang="es-ES"/>
              <a:t>Haga clic para modificar el estilo de título del patrón</a:t>
            </a:r>
            <a:endParaRPr lang="es-CL"/>
          </a:p>
        </p:txBody>
      </p:sp>
      <p:sp>
        <p:nvSpPr>
          <p:cNvPr id="3" name="2 Marcador de texto vertical"/>
          <p:cNvSpPr>
            <a:spLocks noGrp="1"/>
          </p:cNvSpPr>
          <p:nvPr>
            <p:ph type="body" orient="vert" idx="1"/>
          </p:nvPr>
        </p:nvSpPr>
        <p:spPr>
          <a:xfrm>
            <a:off x="457200" y="274703"/>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L">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38481358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cSld name="1_Diapositiva de título">
    <p:spTree>
      <p:nvGrpSpPr>
        <p:cNvPr id="1" name=""/>
        <p:cNvGrpSpPr/>
        <p:nvPr/>
      </p:nvGrpSpPr>
      <p:grpSpPr>
        <a:xfrm>
          <a:off x="0" y="0"/>
          <a:ext cx="0" cy="0"/>
          <a:chOff x="0" y="0"/>
          <a:chExt cx="0" cy="0"/>
        </a:xfrm>
      </p:grpSpPr>
      <p:pic>
        <p:nvPicPr>
          <p:cNvPr id="2" name="Picture 8" descr="franja-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521200"/>
            <a:ext cx="9144000"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0" descr="logo solo-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2" y="609601"/>
            <a:ext cx="2159000" cy="242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539857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90"/>
            <a:ext cx="7772400" cy="1470025"/>
          </a:xfrm>
        </p:spPr>
        <p:txBody>
          <a:bodyPr/>
          <a:lstStyle/>
          <a:p>
            <a:r>
              <a:rPr lang="es-ES"/>
              <a:t>Haga clic para modificar el estilo de título del patrón</a:t>
            </a:r>
            <a:endParaRPr lang="es-CL"/>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CL"/>
          </a:p>
        </p:txBody>
      </p:sp>
      <p:sp>
        <p:nvSpPr>
          <p:cNvPr id="4" name="3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L">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13480090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L">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373726967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65"/>
            <a:ext cx="7772400" cy="1362075"/>
          </a:xfrm>
        </p:spPr>
        <p:txBody>
          <a:bodyPr anchor="t"/>
          <a:lstStyle>
            <a:lvl1pPr algn="l">
              <a:defRPr sz="4000" b="1" cap="all"/>
            </a:lvl1pPr>
          </a:lstStyle>
          <a:p>
            <a:r>
              <a:rPr lang="es-ES"/>
              <a:t>Haga clic para modificar el estilo de título del patrón</a:t>
            </a:r>
            <a:endParaRPr lang="es-CL"/>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L">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1118072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contenido"/>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contenido"/>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4 Marcador de fecha"/>
          <p:cNvSpPr>
            <a:spLocks noGrp="1"/>
          </p:cNvSpPr>
          <p:nvPr>
            <p:ph type="dt" sz="half" idx="10"/>
          </p:nvPr>
        </p:nvSpPr>
        <p:spPr/>
        <p:txBody>
          <a:bodyPr/>
          <a:lstStyle/>
          <a:p>
            <a:fld id="{709169A5-80A8-44EB-879D-ABA06FE1FC4B}" type="datetimeFigureOut">
              <a:rPr lang="es-CL" smtClean="0"/>
              <a:t>20-08-26</a:t>
            </a:fld>
            <a:endParaRPr lang="es-CL"/>
          </a:p>
        </p:txBody>
      </p:sp>
      <p:sp>
        <p:nvSpPr>
          <p:cNvPr id="6" name="5 Marcador de pie de página"/>
          <p:cNvSpPr>
            <a:spLocks noGrp="1"/>
          </p:cNvSpPr>
          <p:nvPr>
            <p:ph type="ftr" sz="quarter" idx="11"/>
          </p:nvPr>
        </p:nvSpPr>
        <p:spPr/>
        <p:txBody>
          <a:bodyPr/>
          <a:lstStyle/>
          <a:p>
            <a:endParaRPr lang="es-CL"/>
          </a:p>
        </p:txBody>
      </p:sp>
      <p:sp>
        <p:nvSpPr>
          <p:cNvPr id="7" name="6 Marcador de número de diapositiva"/>
          <p:cNvSpPr>
            <a:spLocks noGrp="1"/>
          </p:cNvSpPr>
          <p:nvPr>
            <p:ph type="sldNum" sz="quarter" idx="12"/>
          </p:nvPr>
        </p:nvSpPr>
        <p:spPr/>
        <p:txBody>
          <a:bodyPr/>
          <a:lstStyle/>
          <a:p>
            <a:fld id="{888BD901-8209-4BF0-B223-1CD8B56EDF4C}" type="slidenum">
              <a:rPr lang="es-CL" smtClean="0"/>
              <a:t>‹Nº›</a:t>
            </a:fld>
            <a:endParaRPr lang="es-CL"/>
          </a:p>
        </p:txBody>
      </p:sp>
    </p:spTree>
    <p:extLst>
      <p:ext uri="{BB962C8B-B14F-4D97-AF65-F5344CB8AC3E}">
        <p14:creationId xmlns:p14="http://schemas.microsoft.com/office/powerpoint/2010/main" val="284447473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contenido"/>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contenido"/>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4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CL">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309330852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CL"/>
          </a:p>
        </p:txBody>
      </p:sp>
      <p:sp>
        <p:nvSpPr>
          <p:cNvPr id="3" name="2 Marcador de texto"/>
          <p:cNvSpPr>
            <a:spLocks noGrp="1"/>
          </p:cNvSpPr>
          <p:nvPr>
            <p:ph type="body" idx="1"/>
          </p:nvPr>
        </p:nvSpPr>
        <p:spPr>
          <a:xfrm>
            <a:off x="457200" y="1535117"/>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4 Marcador de texto"/>
          <p:cNvSpPr>
            <a:spLocks noGrp="1"/>
          </p:cNvSpPr>
          <p:nvPr>
            <p:ph type="body" sz="quarter" idx="3"/>
          </p:nvPr>
        </p:nvSpPr>
        <p:spPr>
          <a:xfrm>
            <a:off x="4645029" y="1535117"/>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7" name="6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8" name="7 Marcador de pie de página"/>
          <p:cNvSpPr>
            <a:spLocks noGrp="1"/>
          </p:cNvSpPr>
          <p:nvPr>
            <p:ph type="ftr" sz="quarter" idx="11"/>
          </p:nvPr>
        </p:nvSpPr>
        <p:spPr/>
        <p:txBody>
          <a:bodyPr/>
          <a:lstStyle/>
          <a:p>
            <a:endParaRPr lang="es-CL">
              <a:solidFill>
                <a:prstClr val="black">
                  <a:tint val="75000"/>
                </a:prstClr>
              </a:solidFill>
            </a:endParaRPr>
          </a:p>
        </p:txBody>
      </p:sp>
      <p:sp>
        <p:nvSpPr>
          <p:cNvPr id="9" name="8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64157371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4" name="3 Marcador de pie de página"/>
          <p:cNvSpPr>
            <a:spLocks noGrp="1"/>
          </p:cNvSpPr>
          <p:nvPr>
            <p:ph type="ftr" sz="quarter" idx="11"/>
          </p:nvPr>
        </p:nvSpPr>
        <p:spPr/>
        <p:txBody>
          <a:bodyPr/>
          <a:lstStyle/>
          <a:p>
            <a:endParaRPr lang="es-CL">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315597796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3" name="2 Marcador de pie de página"/>
          <p:cNvSpPr>
            <a:spLocks noGrp="1"/>
          </p:cNvSpPr>
          <p:nvPr>
            <p:ph type="ftr" sz="quarter" idx="11"/>
          </p:nvPr>
        </p:nvSpPr>
        <p:spPr/>
        <p:txBody>
          <a:bodyPr/>
          <a:lstStyle/>
          <a:p>
            <a:endParaRPr lang="es-CL">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179902471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8" y="273113"/>
            <a:ext cx="3008313" cy="1162051"/>
          </a:xfrm>
        </p:spPr>
        <p:txBody>
          <a:bodyPr anchor="b"/>
          <a:lstStyle>
            <a:lvl1pPr algn="l">
              <a:defRPr sz="2000" b="1"/>
            </a:lvl1pPr>
          </a:lstStyle>
          <a:p>
            <a:r>
              <a:rPr lang="es-ES"/>
              <a:t>Haga clic para modificar el estilo de título del patrón</a:t>
            </a:r>
            <a:endParaRPr lang="es-CL"/>
          </a:p>
        </p:txBody>
      </p:sp>
      <p:sp>
        <p:nvSpPr>
          <p:cNvPr id="3" name="2 Marcador de contenido"/>
          <p:cNvSpPr>
            <a:spLocks noGrp="1"/>
          </p:cNvSpPr>
          <p:nvPr>
            <p:ph idx="1"/>
          </p:nvPr>
        </p:nvSpPr>
        <p:spPr>
          <a:xfrm>
            <a:off x="3575051" y="27311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texto"/>
          <p:cNvSpPr>
            <a:spLocks noGrp="1"/>
          </p:cNvSpPr>
          <p:nvPr>
            <p:ph type="body" sz="half" idx="2"/>
          </p:nvPr>
        </p:nvSpPr>
        <p:spPr>
          <a:xfrm>
            <a:off x="457208"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CL">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42335350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64"/>
            <a:ext cx="5486400" cy="566739"/>
          </a:xfrm>
        </p:spPr>
        <p:txBody>
          <a:bodyPr anchor="b"/>
          <a:lstStyle>
            <a:lvl1pPr algn="l">
              <a:defRPr sz="2000" b="1"/>
            </a:lvl1pPr>
          </a:lstStyle>
          <a:p>
            <a:r>
              <a:rPr lang="es-ES"/>
              <a:t>Haga clic para modificar el estilo de título del patrón</a:t>
            </a:r>
            <a:endParaRPr lang="es-CL"/>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L"/>
          </a:p>
        </p:txBody>
      </p:sp>
      <p:sp>
        <p:nvSpPr>
          <p:cNvPr id="4" name="3 Marcador de texto"/>
          <p:cNvSpPr>
            <a:spLocks noGrp="1"/>
          </p:cNvSpPr>
          <p:nvPr>
            <p:ph type="body" sz="half" idx="2"/>
          </p:nvPr>
        </p:nvSpPr>
        <p:spPr>
          <a:xfrm>
            <a:off x="1792288" y="5367402"/>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CL">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1669666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L">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69223929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703"/>
            <a:ext cx="2057400" cy="5851525"/>
          </a:xfrm>
        </p:spPr>
        <p:txBody>
          <a:bodyPr vert="eaVert"/>
          <a:lstStyle/>
          <a:p>
            <a:r>
              <a:rPr lang="es-ES"/>
              <a:t>Haga clic para modificar el estilo de título del patrón</a:t>
            </a:r>
            <a:endParaRPr lang="es-CL"/>
          </a:p>
        </p:txBody>
      </p:sp>
      <p:sp>
        <p:nvSpPr>
          <p:cNvPr id="3" name="2 Marcador de texto vertical"/>
          <p:cNvSpPr>
            <a:spLocks noGrp="1"/>
          </p:cNvSpPr>
          <p:nvPr>
            <p:ph type="body" orient="vert" idx="1"/>
          </p:nvPr>
        </p:nvSpPr>
        <p:spPr>
          <a:xfrm>
            <a:off x="457200" y="274703"/>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L">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322351110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cSld name="1_Diapositiva de título">
    <p:spTree>
      <p:nvGrpSpPr>
        <p:cNvPr id="1" name=""/>
        <p:cNvGrpSpPr/>
        <p:nvPr/>
      </p:nvGrpSpPr>
      <p:grpSpPr>
        <a:xfrm>
          <a:off x="0" y="0"/>
          <a:ext cx="0" cy="0"/>
          <a:chOff x="0" y="0"/>
          <a:chExt cx="0" cy="0"/>
        </a:xfrm>
      </p:grpSpPr>
      <p:pic>
        <p:nvPicPr>
          <p:cNvPr id="2" name="Picture 8" descr="franja-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521200"/>
            <a:ext cx="9144000"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0" descr="logo solo-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2" y="609601"/>
            <a:ext cx="2159000" cy="242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80166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90"/>
            <a:ext cx="7772400" cy="1470025"/>
          </a:xfrm>
        </p:spPr>
        <p:txBody>
          <a:bodyPr/>
          <a:lstStyle/>
          <a:p>
            <a:r>
              <a:rPr lang="es-ES"/>
              <a:t>Haga clic para modificar el estilo de título del patrón</a:t>
            </a:r>
            <a:endParaRPr lang="es-CL"/>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CL"/>
          </a:p>
        </p:txBody>
      </p:sp>
      <p:sp>
        <p:nvSpPr>
          <p:cNvPr id="4" name="3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L">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3700796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CL"/>
          </a:p>
        </p:txBody>
      </p:sp>
      <p:sp>
        <p:nvSpPr>
          <p:cNvPr id="3" name="2 Marcador de texto"/>
          <p:cNvSpPr>
            <a:spLocks noGrp="1"/>
          </p:cNvSpPr>
          <p:nvPr>
            <p:ph type="body" idx="1"/>
          </p:nvPr>
        </p:nvSpPr>
        <p:spPr>
          <a:xfrm>
            <a:off x="457200" y="1535117"/>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4 Marcador de texto"/>
          <p:cNvSpPr>
            <a:spLocks noGrp="1"/>
          </p:cNvSpPr>
          <p:nvPr>
            <p:ph type="body" sz="quarter" idx="3"/>
          </p:nvPr>
        </p:nvSpPr>
        <p:spPr>
          <a:xfrm>
            <a:off x="4645029" y="1535117"/>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7" name="6 Marcador de fecha"/>
          <p:cNvSpPr>
            <a:spLocks noGrp="1"/>
          </p:cNvSpPr>
          <p:nvPr>
            <p:ph type="dt" sz="half" idx="10"/>
          </p:nvPr>
        </p:nvSpPr>
        <p:spPr/>
        <p:txBody>
          <a:bodyPr/>
          <a:lstStyle/>
          <a:p>
            <a:fld id="{709169A5-80A8-44EB-879D-ABA06FE1FC4B}" type="datetimeFigureOut">
              <a:rPr lang="es-CL" smtClean="0"/>
              <a:t>20-08-26</a:t>
            </a:fld>
            <a:endParaRPr lang="es-CL"/>
          </a:p>
        </p:txBody>
      </p:sp>
      <p:sp>
        <p:nvSpPr>
          <p:cNvPr id="8" name="7 Marcador de pie de página"/>
          <p:cNvSpPr>
            <a:spLocks noGrp="1"/>
          </p:cNvSpPr>
          <p:nvPr>
            <p:ph type="ftr" sz="quarter" idx="11"/>
          </p:nvPr>
        </p:nvSpPr>
        <p:spPr/>
        <p:txBody>
          <a:bodyPr/>
          <a:lstStyle/>
          <a:p>
            <a:endParaRPr lang="es-CL"/>
          </a:p>
        </p:txBody>
      </p:sp>
      <p:sp>
        <p:nvSpPr>
          <p:cNvPr id="9" name="8 Marcador de número de diapositiva"/>
          <p:cNvSpPr>
            <a:spLocks noGrp="1"/>
          </p:cNvSpPr>
          <p:nvPr>
            <p:ph type="sldNum" sz="quarter" idx="12"/>
          </p:nvPr>
        </p:nvSpPr>
        <p:spPr/>
        <p:txBody>
          <a:bodyPr/>
          <a:lstStyle/>
          <a:p>
            <a:fld id="{888BD901-8209-4BF0-B223-1CD8B56EDF4C}" type="slidenum">
              <a:rPr lang="es-CL" smtClean="0"/>
              <a:t>‹Nº›</a:t>
            </a:fld>
            <a:endParaRPr lang="es-CL"/>
          </a:p>
        </p:txBody>
      </p:sp>
    </p:spTree>
    <p:extLst>
      <p:ext uri="{BB962C8B-B14F-4D97-AF65-F5344CB8AC3E}">
        <p14:creationId xmlns:p14="http://schemas.microsoft.com/office/powerpoint/2010/main" val="347665642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L">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141270705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65"/>
            <a:ext cx="7772400" cy="1362075"/>
          </a:xfrm>
        </p:spPr>
        <p:txBody>
          <a:bodyPr anchor="t"/>
          <a:lstStyle>
            <a:lvl1pPr algn="l">
              <a:defRPr sz="4000" b="1" cap="all"/>
            </a:lvl1pPr>
          </a:lstStyle>
          <a:p>
            <a:r>
              <a:rPr lang="es-ES"/>
              <a:t>Haga clic para modificar el estilo de título del patrón</a:t>
            </a:r>
            <a:endParaRPr lang="es-CL"/>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L">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65768916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contenido"/>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contenido"/>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4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CL">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216150239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CL"/>
          </a:p>
        </p:txBody>
      </p:sp>
      <p:sp>
        <p:nvSpPr>
          <p:cNvPr id="3" name="2 Marcador de texto"/>
          <p:cNvSpPr>
            <a:spLocks noGrp="1"/>
          </p:cNvSpPr>
          <p:nvPr>
            <p:ph type="body" idx="1"/>
          </p:nvPr>
        </p:nvSpPr>
        <p:spPr>
          <a:xfrm>
            <a:off x="457200" y="1535117"/>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4 Marcador de texto"/>
          <p:cNvSpPr>
            <a:spLocks noGrp="1"/>
          </p:cNvSpPr>
          <p:nvPr>
            <p:ph type="body" sz="quarter" idx="3"/>
          </p:nvPr>
        </p:nvSpPr>
        <p:spPr>
          <a:xfrm>
            <a:off x="4645029" y="1535117"/>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7" name="6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8" name="7 Marcador de pie de página"/>
          <p:cNvSpPr>
            <a:spLocks noGrp="1"/>
          </p:cNvSpPr>
          <p:nvPr>
            <p:ph type="ftr" sz="quarter" idx="11"/>
          </p:nvPr>
        </p:nvSpPr>
        <p:spPr/>
        <p:txBody>
          <a:bodyPr/>
          <a:lstStyle/>
          <a:p>
            <a:endParaRPr lang="es-CL">
              <a:solidFill>
                <a:prstClr val="black">
                  <a:tint val="75000"/>
                </a:prstClr>
              </a:solidFill>
            </a:endParaRPr>
          </a:p>
        </p:txBody>
      </p:sp>
      <p:sp>
        <p:nvSpPr>
          <p:cNvPr id="9" name="8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60483246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4" name="3 Marcador de pie de página"/>
          <p:cNvSpPr>
            <a:spLocks noGrp="1"/>
          </p:cNvSpPr>
          <p:nvPr>
            <p:ph type="ftr" sz="quarter" idx="11"/>
          </p:nvPr>
        </p:nvSpPr>
        <p:spPr/>
        <p:txBody>
          <a:bodyPr/>
          <a:lstStyle/>
          <a:p>
            <a:endParaRPr lang="es-CL">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25683164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3" name="2 Marcador de pie de página"/>
          <p:cNvSpPr>
            <a:spLocks noGrp="1"/>
          </p:cNvSpPr>
          <p:nvPr>
            <p:ph type="ftr" sz="quarter" idx="11"/>
          </p:nvPr>
        </p:nvSpPr>
        <p:spPr/>
        <p:txBody>
          <a:bodyPr/>
          <a:lstStyle/>
          <a:p>
            <a:endParaRPr lang="es-CL">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353230755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8" y="273113"/>
            <a:ext cx="3008313" cy="1162051"/>
          </a:xfrm>
        </p:spPr>
        <p:txBody>
          <a:bodyPr anchor="b"/>
          <a:lstStyle>
            <a:lvl1pPr algn="l">
              <a:defRPr sz="2000" b="1"/>
            </a:lvl1pPr>
          </a:lstStyle>
          <a:p>
            <a:r>
              <a:rPr lang="es-ES"/>
              <a:t>Haga clic para modificar el estilo de título del patrón</a:t>
            </a:r>
            <a:endParaRPr lang="es-CL"/>
          </a:p>
        </p:txBody>
      </p:sp>
      <p:sp>
        <p:nvSpPr>
          <p:cNvPr id="3" name="2 Marcador de contenido"/>
          <p:cNvSpPr>
            <a:spLocks noGrp="1"/>
          </p:cNvSpPr>
          <p:nvPr>
            <p:ph idx="1"/>
          </p:nvPr>
        </p:nvSpPr>
        <p:spPr>
          <a:xfrm>
            <a:off x="3575051" y="27311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texto"/>
          <p:cNvSpPr>
            <a:spLocks noGrp="1"/>
          </p:cNvSpPr>
          <p:nvPr>
            <p:ph type="body" sz="half" idx="2"/>
          </p:nvPr>
        </p:nvSpPr>
        <p:spPr>
          <a:xfrm>
            <a:off x="457208"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CL">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381189469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64"/>
            <a:ext cx="5486400" cy="566739"/>
          </a:xfrm>
        </p:spPr>
        <p:txBody>
          <a:bodyPr anchor="b"/>
          <a:lstStyle>
            <a:lvl1pPr algn="l">
              <a:defRPr sz="2000" b="1"/>
            </a:lvl1pPr>
          </a:lstStyle>
          <a:p>
            <a:r>
              <a:rPr lang="es-ES"/>
              <a:t>Haga clic para modificar el estilo de título del patrón</a:t>
            </a:r>
            <a:endParaRPr lang="es-CL"/>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L"/>
          </a:p>
        </p:txBody>
      </p:sp>
      <p:sp>
        <p:nvSpPr>
          <p:cNvPr id="4" name="3 Marcador de texto"/>
          <p:cNvSpPr>
            <a:spLocks noGrp="1"/>
          </p:cNvSpPr>
          <p:nvPr>
            <p:ph type="body" sz="half" idx="2"/>
          </p:nvPr>
        </p:nvSpPr>
        <p:spPr>
          <a:xfrm>
            <a:off x="1792288" y="5367402"/>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CL">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375945972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L">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366333285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703"/>
            <a:ext cx="2057400" cy="5851525"/>
          </a:xfrm>
        </p:spPr>
        <p:txBody>
          <a:bodyPr vert="eaVert"/>
          <a:lstStyle/>
          <a:p>
            <a:r>
              <a:rPr lang="es-ES"/>
              <a:t>Haga clic para modificar el estilo de título del patrón</a:t>
            </a:r>
            <a:endParaRPr lang="es-CL"/>
          </a:p>
        </p:txBody>
      </p:sp>
      <p:sp>
        <p:nvSpPr>
          <p:cNvPr id="3" name="2 Marcador de texto vertical"/>
          <p:cNvSpPr>
            <a:spLocks noGrp="1"/>
          </p:cNvSpPr>
          <p:nvPr>
            <p:ph type="body" orient="vert" idx="1"/>
          </p:nvPr>
        </p:nvSpPr>
        <p:spPr>
          <a:xfrm>
            <a:off x="457200" y="274703"/>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L">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2527838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fecha"/>
          <p:cNvSpPr>
            <a:spLocks noGrp="1"/>
          </p:cNvSpPr>
          <p:nvPr>
            <p:ph type="dt" sz="half" idx="10"/>
          </p:nvPr>
        </p:nvSpPr>
        <p:spPr/>
        <p:txBody>
          <a:bodyPr/>
          <a:lstStyle/>
          <a:p>
            <a:fld id="{709169A5-80A8-44EB-879D-ABA06FE1FC4B}" type="datetimeFigureOut">
              <a:rPr lang="es-CL" smtClean="0"/>
              <a:t>20-08-26</a:t>
            </a:fld>
            <a:endParaRPr lang="es-CL"/>
          </a:p>
        </p:txBody>
      </p:sp>
      <p:sp>
        <p:nvSpPr>
          <p:cNvPr id="4" name="3 Marcador de pie de página"/>
          <p:cNvSpPr>
            <a:spLocks noGrp="1"/>
          </p:cNvSpPr>
          <p:nvPr>
            <p:ph type="ftr" sz="quarter" idx="11"/>
          </p:nvPr>
        </p:nvSpPr>
        <p:spPr/>
        <p:txBody>
          <a:bodyPr/>
          <a:lstStyle/>
          <a:p>
            <a:endParaRPr lang="es-CL"/>
          </a:p>
        </p:txBody>
      </p:sp>
      <p:sp>
        <p:nvSpPr>
          <p:cNvPr id="5" name="4 Marcador de número de diapositiva"/>
          <p:cNvSpPr>
            <a:spLocks noGrp="1"/>
          </p:cNvSpPr>
          <p:nvPr>
            <p:ph type="sldNum" sz="quarter" idx="12"/>
          </p:nvPr>
        </p:nvSpPr>
        <p:spPr/>
        <p:txBody>
          <a:bodyPr/>
          <a:lstStyle/>
          <a:p>
            <a:fld id="{888BD901-8209-4BF0-B223-1CD8B56EDF4C}" type="slidenum">
              <a:rPr lang="es-CL" smtClean="0"/>
              <a:t>‹Nº›</a:t>
            </a:fld>
            <a:endParaRPr lang="es-CL"/>
          </a:p>
        </p:txBody>
      </p:sp>
    </p:spTree>
    <p:extLst>
      <p:ext uri="{BB962C8B-B14F-4D97-AF65-F5344CB8AC3E}">
        <p14:creationId xmlns:p14="http://schemas.microsoft.com/office/powerpoint/2010/main" val="415079017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cSld name="1_Diapositiva de título">
    <p:spTree>
      <p:nvGrpSpPr>
        <p:cNvPr id="1" name=""/>
        <p:cNvGrpSpPr/>
        <p:nvPr/>
      </p:nvGrpSpPr>
      <p:grpSpPr>
        <a:xfrm>
          <a:off x="0" y="0"/>
          <a:ext cx="0" cy="0"/>
          <a:chOff x="0" y="0"/>
          <a:chExt cx="0" cy="0"/>
        </a:xfrm>
      </p:grpSpPr>
      <p:pic>
        <p:nvPicPr>
          <p:cNvPr id="2" name="Picture 8" descr="franja-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521200"/>
            <a:ext cx="9144000"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0" descr="logo solo-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2" y="609601"/>
            <a:ext cx="2159000" cy="242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380075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90"/>
            <a:ext cx="7772400" cy="1470025"/>
          </a:xfrm>
        </p:spPr>
        <p:txBody>
          <a:bodyPr/>
          <a:lstStyle/>
          <a:p>
            <a:r>
              <a:rPr lang="es-ES"/>
              <a:t>Haga clic para modificar el estilo de título del patrón</a:t>
            </a:r>
            <a:endParaRPr lang="es-CL"/>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CL"/>
          </a:p>
        </p:txBody>
      </p:sp>
      <p:sp>
        <p:nvSpPr>
          <p:cNvPr id="4" name="3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L">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259504366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L">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386556074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65"/>
            <a:ext cx="7772400" cy="1362075"/>
          </a:xfrm>
        </p:spPr>
        <p:txBody>
          <a:bodyPr anchor="t"/>
          <a:lstStyle>
            <a:lvl1pPr algn="l">
              <a:defRPr sz="4000" b="1" cap="all"/>
            </a:lvl1pPr>
          </a:lstStyle>
          <a:p>
            <a:r>
              <a:rPr lang="es-ES"/>
              <a:t>Haga clic para modificar el estilo de título del patrón</a:t>
            </a:r>
            <a:endParaRPr lang="es-CL"/>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L">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281008232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contenido"/>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contenido"/>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4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CL">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245140969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CL"/>
          </a:p>
        </p:txBody>
      </p:sp>
      <p:sp>
        <p:nvSpPr>
          <p:cNvPr id="3" name="2 Marcador de texto"/>
          <p:cNvSpPr>
            <a:spLocks noGrp="1"/>
          </p:cNvSpPr>
          <p:nvPr>
            <p:ph type="body" idx="1"/>
          </p:nvPr>
        </p:nvSpPr>
        <p:spPr>
          <a:xfrm>
            <a:off x="457200" y="1535117"/>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4 Marcador de texto"/>
          <p:cNvSpPr>
            <a:spLocks noGrp="1"/>
          </p:cNvSpPr>
          <p:nvPr>
            <p:ph type="body" sz="quarter" idx="3"/>
          </p:nvPr>
        </p:nvSpPr>
        <p:spPr>
          <a:xfrm>
            <a:off x="4645029" y="1535117"/>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7" name="6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8" name="7 Marcador de pie de página"/>
          <p:cNvSpPr>
            <a:spLocks noGrp="1"/>
          </p:cNvSpPr>
          <p:nvPr>
            <p:ph type="ftr" sz="quarter" idx="11"/>
          </p:nvPr>
        </p:nvSpPr>
        <p:spPr/>
        <p:txBody>
          <a:bodyPr/>
          <a:lstStyle/>
          <a:p>
            <a:endParaRPr lang="es-CL">
              <a:solidFill>
                <a:prstClr val="black">
                  <a:tint val="75000"/>
                </a:prstClr>
              </a:solidFill>
            </a:endParaRPr>
          </a:p>
        </p:txBody>
      </p:sp>
      <p:sp>
        <p:nvSpPr>
          <p:cNvPr id="9" name="8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224867296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4" name="3 Marcador de pie de página"/>
          <p:cNvSpPr>
            <a:spLocks noGrp="1"/>
          </p:cNvSpPr>
          <p:nvPr>
            <p:ph type="ftr" sz="quarter" idx="11"/>
          </p:nvPr>
        </p:nvSpPr>
        <p:spPr/>
        <p:txBody>
          <a:bodyPr/>
          <a:lstStyle/>
          <a:p>
            <a:endParaRPr lang="es-CL">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353646331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3" name="2 Marcador de pie de página"/>
          <p:cNvSpPr>
            <a:spLocks noGrp="1"/>
          </p:cNvSpPr>
          <p:nvPr>
            <p:ph type="ftr" sz="quarter" idx="11"/>
          </p:nvPr>
        </p:nvSpPr>
        <p:spPr/>
        <p:txBody>
          <a:bodyPr/>
          <a:lstStyle/>
          <a:p>
            <a:endParaRPr lang="es-CL">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193703934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8" y="273113"/>
            <a:ext cx="3008313" cy="1162051"/>
          </a:xfrm>
        </p:spPr>
        <p:txBody>
          <a:bodyPr anchor="b"/>
          <a:lstStyle>
            <a:lvl1pPr algn="l">
              <a:defRPr sz="2000" b="1"/>
            </a:lvl1pPr>
          </a:lstStyle>
          <a:p>
            <a:r>
              <a:rPr lang="es-ES"/>
              <a:t>Haga clic para modificar el estilo de título del patrón</a:t>
            </a:r>
            <a:endParaRPr lang="es-CL"/>
          </a:p>
        </p:txBody>
      </p:sp>
      <p:sp>
        <p:nvSpPr>
          <p:cNvPr id="3" name="2 Marcador de contenido"/>
          <p:cNvSpPr>
            <a:spLocks noGrp="1"/>
          </p:cNvSpPr>
          <p:nvPr>
            <p:ph idx="1"/>
          </p:nvPr>
        </p:nvSpPr>
        <p:spPr>
          <a:xfrm>
            <a:off x="3575051" y="27311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texto"/>
          <p:cNvSpPr>
            <a:spLocks noGrp="1"/>
          </p:cNvSpPr>
          <p:nvPr>
            <p:ph type="body" sz="half" idx="2"/>
          </p:nvPr>
        </p:nvSpPr>
        <p:spPr>
          <a:xfrm>
            <a:off x="457208"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CL">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85072026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64"/>
            <a:ext cx="5486400" cy="566739"/>
          </a:xfrm>
        </p:spPr>
        <p:txBody>
          <a:bodyPr anchor="b"/>
          <a:lstStyle>
            <a:lvl1pPr algn="l">
              <a:defRPr sz="2000" b="1"/>
            </a:lvl1pPr>
          </a:lstStyle>
          <a:p>
            <a:r>
              <a:rPr lang="es-ES"/>
              <a:t>Haga clic para modificar el estilo de título del patrón</a:t>
            </a:r>
            <a:endParaRPr lang="es-CL"/>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L"/>
          </a:p>
        </p:txBody>
      </p:sp>
      <p:sp>
        <p:nvSpPr>
          <p:cNvPr id="4" name="3 Marcador de texto"/>
          <p:cNvSpPr>
            <a:spLocks noGrp="1"/>
          </p:cNvSpPr>
          <p:nvPr>
            <p:ph type="body" sz="half" idx="2"/>
          </p:nvPr>
        </p:nvSpPr>
        <p:spPr>
          <a:xfrm>
            <a:off x="1792288" y="5367402"/>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CL">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4133944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09169A5-80A8-44EB-879D-ABA06FE1FC4B}" type="datetimeFigureOut">
              <a:rPr lang="es-CL" smtClean="0"/>
              <a:t>20-08-26</a:t>
            </a:fld>
            <a:endParaRPr lang="es-CL"/>
          </a:p>
        </p:txBody>
      </p:sp>
      <p:sp>
        <p:nvSpPr>
          <p:cNvPr id="3" name="2 Marcador de pie de página"/>
          <p:cNvSpPr>
            <a:spLocks noGrp="1"/>
          </p:cNvSpPr>
          <p:nvPr>
            <p:ph type="ftr" sz="quarter" idx="11"/>
          </p:nvPr>
        </p:nvSpPr>
        <p:spPr/>
        <p:txBody>
          <a:bodyPr/>
          <a:lstStyle/>
          <a:p>
            <a:endParaRPr lang="es-CL"/>
          </a:p>
        </p:txBody>
      </p:sp>
      <p:sp>
        <p:nvSpPr>
          <p:cNvPr id="4" name="3 Marcador de número de diapositiva"/>
          <p:cNvSpPr>
            <a:spLocks noGrp="1"/>
          </p:cNvSpPr>
          <p:nvPr>
            <p:ph type="sldNum" sz="quarter" idx="12"/>
          </p:nvPr>
        </p:nvSpPr>
        <p:spPr/>
        <p:txBody>
          <a:bodyPr/>
          <a:lstStyle/>
          <a:p>
            <a:fld id="{888BD901-8209-4BF0-B223-1CD8B56EDF4C}" type="slidenum">
              <a:rPr lang="es-CL" smtClean="0"/>
              <a:t>‹Nº›</a:t>
            </a:fld>
            <a:endParaRPr lang="es-CL"/>
          </a:p>
        </p:txBody>
      </p:sp>
    </p:spTree>
    <p:extLst>
      <p:ext uri="{BB962C8B-B14F-4D97-AF65-F5344CB8AC3E}">
        <p14:creationId xmlns:p14="http://schemas.microsoft.com/office/powerpoint/2010/main" val="419126041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L">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281337764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703"/>
            <a:ext cx="2057400" cy="5851525"/>
          </a:xfrm>
        </p:spPr>
        <p:txBody>
          <a:bodyPr vert="eaVert"/>
          <a:lstStyle/>
          <a:p>
            <a:r>
              <a:rPr lang="es-ES"/>
              <a:t>Haga clic para modificar el estilo de título del patrón</a:t>
            </a:r>
            <a:endParaRPr lang="es-CL"/>
          </a:p>
        </p:txBody>
      </p:sp>
      <p:sp>
        <p:nvSpPr>
          <p:cNvPr id="3" name="2 Marcador de texto vertical"/>
          <p:cNvSpPr>
            <a:spLocks noGrp="1"/>
          </p:cNvSpPr>
          <p:nvPr>
            <p:ph type="body" orient="vert" idx="1"/>
          </p:nvPr>
        </p:nvSpPr>
        <p:spPr>
          <a:xfrm>
            <a:off x="457200" y="274703"/>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L">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146894552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cSld name="1_Diapositiva de título">
    <p:spTree>
      <p:nvGrpSpPr>
        <p:cNvPr id="1" name=""/>
        <p:cNvGrpSpPr/>
        <p:nvPr/>
      </p:nvGrpSpPr>
      <p:grpSpPr>
        <a:xfrm>
          <a:off x="0" y="0"/>
          <a:ext cx="0" cy="0"/>
          <a:chOff x="0" y="0"/>
          <a:chExt cx="0" cy="0"/>
        </a:xfrm>
      </p:grpSpPr>
      <p:pic>
        <p:nvPicPr>
          <p:cNvPr id="2" name="Picture 8" descr="franja-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521200"/>
            <a:ext cx="9144000"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0" descr="logo solo-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2" y="609601"/>
            <a:ext cx="2159000" cy="242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760233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90"/>
            <a:ext cx="7772400" cy="1470025"/>
          </a:xfrm>
        </p:spPr>
        <p:txBody>
          <a:bodyPr/>
          <a:lstStyle/>
          <a:p>
            <a:r>
              <a:rPr lang="es-ES"/>
              <a:t>Haga clic para modificar el estilo de título del patrón</a:t>
            </a:r>
            <a:endParaRPr lang="es-CL"/>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CL"/>
          </a:p>
        </p:txBody>
      </p:sp>
      <p:sp>
        <p:nvSpPr>
          <p:cNvPr id="4" name="3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L">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132778014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L">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195851222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65"/>
            <a:ext cx="7772400" cy="1362075"/>
          </a:xfrm>
        </p:spPr>
        <p:txBody>
          <a:bodyPr anchor="t"/>
          <a:lstStyle>
            <a:lvl1pPr algn="l">
              <a:defRPr sz="4000" b="1" cap="all"/>
            </a:lvl1pPr>
          </a:lstStyle>
          <a:p>
            <a:r>
              <a:rPr lang="es-ES"/>
              <a:t>Haga clic para modificar el estilo de título del patrón</a:t>
            </a:r>
            <a:endParaRPr lang="es-CL"/>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L">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284517973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contenido"/>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contenido"/>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4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CL">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292632390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CL"/>
          </a:p>
        </p:txBody>
      </p:sp>
      <p:sp>
        <p:nvSpPr>
          <p:cNvPr id="3" name="2 Marcador de texto"/>
          <p:cNvSpPr>
            <a:spLocks noGrp="1"/>
          </p:cNvSpPr>
          <p:nvPr>
            <p:ph type="body" idx="1"/>
          </p:nvPr>
        </p:nvSpPr>
        <p:spPr>
          <a:xfrm>
            <a:off x="457200" y="1535117"/>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4 Marcador de texto"/>
          <p:cNvSpPr>
            <a:spLocks noGrp="1"/>
          </p:cNvSpPr>
          <p:nvPr>
            <p:ph type="body" sz="quarter" idx="3"/>
          </p:nvPr>
        </p:nvSpPr>
        <p:spPr>
          <a:xfrm>
            <a:off x="4645029" y="1535117"/>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7" name="6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8" name="7 Marcador de pie de página"/>
          <p:cNvSpPr>
            <a:spLocks noGrp="1"/>
          </p:cNvSpPr>
          <p:nvPr>
            <p:ph type="ftr" sz="quarter" idx="11"/>
          </p:nvPr>
        </p:nvSpPr>
        <p:spPr/>
        <p:txBody>
          <a:bodyPr/>
          <a:lstStyle/>
          <a:p>
            <a:endParaRPr lang="es-CL">
              <a:solidFill>
                <a:prstClr val="black">
                  <a:tint val="75000"/>
                </a:prstClr>
              </a:solidFill>
            </a:endParaRPr>
          </a:p>
        </p:txBody>
      </p:sp>
      <p:sp>
        <p:nvSpPr>
          <p:cNvPr id="9" name="8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201337501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4" name="3 Marcador de pie de página"/>
          <p:cNvSpPr>
            <a:spLocks noGrp="1"/>
          </p:cNvSpPr>
          <p:nvPr>
            <p:ph type="ftr" sz="quarter" idx="11"/>
          </p:nvPr>
        </p:nvSpPr>
        <p:spPr/>
        <p:txBody>
          <a:bodyPr/>
          <a:lstStyle/>
          <a:p>
            <a:endParaRPr lang="es-CL">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88833798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3" name="2 Marcador de pie de página"/>
          <p:cNvSpPr>
            <a:spLocks noGrp="1"/>
          </p:cNvSpPr>
          <p:nvPr>
            <p:ph type="ftr" sz="quarter" idx="11"/>
          </p:nvPr>
        </p:nvSpPr>
        <p:spPr/>
        <p:txBody>
          <a:bodyPr/>
          <a:lstStyle/>
          <a:p>
            <a:endParaRPr lang="es-CL">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21999309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8" y="273113"/>
            <a:ext cx="3008313" cy="1162051"/>
          </a:xfrm>
        </p:spPr>
        <p:txBody>
          <a:bodyPr anchor="b"/>
          <a:lstStyle>
            <a:lvl1pPr algn="l">
              <a:defRPr sz="2000" b="1"/>
            </a:lvl1pPr>
          </a:lstStyle>
          <a:p>
            <a:r>
              <a:rPr lang="es-ES"/>
              <a:t>Haga clic para modificar el estilo de título del patrón</a:t>
            </a:r>
            <a:endParaRPr lang="es-CL"/>
          </a:p>
        </p:txBody>
      </p:sp>
      <p:sp>
        <p:nvSpPr>
          <p:cNvPr id="3" name="2 Marcador de contenido"/>
          <p:cNvSpPr>
            <a:spLocks noGrp="1"/>
          </p:cNvSpPr>
          <p:nvPr>
            <p:ph idx="1"/>
          </p:nvPr>
        </p:nvSpPr>
        <p:spPr>
          <a:xfrm>
            <a:off x="3575051" y="27311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texto"/>
          <p:cNvSpPr>
            <a:spLocks noGrp="1"/>
          </p:cNvSpPr>
          <p:nvPr>
            <p:ph type="body" sz="half" idx="2"/>
          </p:nvPr>
        </p:nvSpPr>
        <p:spPr>
          <a:xfrm>
            <a:off x="457208"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709169A5-80A8-44EB-879D-ABA06FE1FC4B}" type="datetimeFigureOut">
              <a:rPr lang="es-CL" smtClean="0"/>
              <a:t>20-08-26</a:t>
            </a:fld>
            <a:endParaRPr lang="es-CL"/>
          </a:p>
        </p:txBody>
      </p:sp>
      <p:sp>
        <p:nvSpPr>
          <p:cNvPr id="6" name="5 Marcador de pie de página"/>
          <p:cNvSpPr>
            <a:spLocks noGrp="1"/>
          </p:cNvSpPr>
          <p:nvPr>
            <p:ph type="ftr" sz="quarter" idx="11"/>
          </p:nvPr>
        </p:nvSpPr>
        <p:spPr/>
        <p:txBody>
          <a:bodyPr/>
          <a:lstStyle/>
          <a:p>
            <a:endParaRPr lang="es-CL"/>
          </a:p>
        </p:txBody>
      </p:sp>
      <p:sp>
        <p:nvSpPr>
          <p:cNvPr id="7" name="6 Marcador de número de diapositiva"/>
          <p:cNvSpPr>
            <a:spLocks noGrp="1"/>
          </p:cNvSpPr>
          <p:nvPr>
            <p:ph type="sldNum" sz="quarter" idx="12"/>
          </p:nvPr>
        </p:nvSpPr>
        <p:spPr/>
        <p:txBody>
          <a:bodyPr/>
          <a:lstStyle/>
          <a:p>
            <a:fld id="{888BD901-8209-4BF0-B223-1CD8B56EDF4C}" type="slidenum">
              <a:rPr lang="es-CL" smtClean="0"/>
              <a:t>‹Nº›</a:t>
            </a:fld>
            <a:endParaRPr lang="es-CL"/>
          </a:p>
        </p:txBody>
      </p:sp>
    </p:spTree>
    <p:extLst>
      <p:ext uri="{BB962C8B-B14F-4D97-AF65-F5344CB8AC3E}">
        <p14:creationId xmlns:p14="http://schemas.microsoft.com/office/powerpoint/2010/main" val="352914858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8" y="273113"/>
            <a:ext cx="3008313" cy="1162051"/>
          </a:xfrm>
        </p:spPr>
        <p:txBody>
          <a:bodyPr anchor="b"/>
          <a:lstStyle>
            <a:lvl1pPr algn="l">
              <a:defRPr sz="2000" b="1"/>
            </a:lvl1pPr>
          </a:lstStyle>
          <a:p>
            <a:r>
              <a:rPr lang="es-ES"/>
              <a:t>Haga clic para modificar el estilo de título del patrón</a:t>
            </a:r>
            <a:endParaRPr lang="es-CL"/>
          </a:p>
        </p:txBody>
      </p:sp>
      <p:sp>
        <p:nvSpPr>
          <p:cNvPr id="3" name="2 Marcador de contenido"/>
          <p:cNvSpPr>
            <a:spLocks noGrp="1"/>
          </p:cNvSpPr>
          <p:nvPr>
            <p:ph idx="1"/>
          </p:nvPr>
        </p:nvSpPr>
        <p:spPr>
          <a:xfrm>
            <a:off x="3575051" y="27311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texto"/>
          <p:cNvSpPr>
            <a:spLocks noGrp="1"/>
          </p:cNvSpPr>
          <p:nvPr>
            <p:ph type="body" sz="half" idx="2"/>
          </p:nvPr>
        </p:nvSpPr>
        <p:spPr>
          <a:xfrm>
            <a:off x="457208"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CL">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350524226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64"/>
            <a:ext cx="5486400" cy="566739"/>
          </a:xfrm>
        </p:spPr>
        <p:txBody>
          <a:bodyPr anchor="b"/>
          <a:lstStyle>
            <a:lvl1pPr algn="l">
              <a:defRPr sz="2000" b="1"/>
            </a:lvl1pPr>
          </a:lstStyle>
          <a:p>
            <a:r>
              <a:rPr lang="es-ES"/>
              <a:t>Haga clic para modificar el estilo de título del patrón</a:t>
            </a:r>
            <a:endParaRPr lang="es-CL"/>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L"/>
          </a:p>
        </p:txBody>
      </p:sp>
      <p:sp>
        <p:nvSpPr>
          <p:cNvPr id="4" name="3 Marcador de texto"/>
          <p:cNvSpPr>
            <a:spLocks noGrp="1"/>
          </p:cNvSpPr>
          <p:nvPr>
            <p:ph type="body" sz="half" idx="2"/>
          </p:nvPr>
        </p:nvSpPr>
        <p:spPr>
          <a:xfrm>
            <a:off x="1792288" y="5367402"/>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CL">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172610049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L">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336508639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703"/>
            <a:ext cx="2057400" cy="5851525"/>
          </a:xfrm>
        </p:spPr>
        <p:txBody>
          <a:bodyPr vert="eaVert"/>
          <a:lstStyle/>
          <a:p>
            <a:r>
              <a:rPr lang="es-ES"/>
              <a:t>Haga clic para modificar el estilo de título del patrón</a:t>
            </a:r>
            <a:endParaRPr lang="es-CL"/>
          </a:p>
        </p:txBody>
      </p:sp>
      <p:sp>
        <p:nvSpPr>
          <p:cNvPr id="3" name="2 Marcador de texto vertical"/>
          <p:cNvSpPr>
            <a:spLocks noGrp="1"/>
          </p:cNvSpPr>
          <p:nvPr>
            <p:ph type="body" orient="vert" idx="1"/>
          </p:nvPr>
        </p:nvSpPr>
        <p:spPr>
          <a:xfrm>
            <a:off x="457200" y="274703"/>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L">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334600299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cSld name="1_Diapositiva de título">
    <p:spTree>
      <p:nvGrpSpPr>
        <p:cNvPr id="1" name=""/>
        <p:cNvGrpSpPr/>
        <p:nvPr/>
      </p:nvGrpSpPr>
      <p:grpSpPr>
        <a:xfrm>
          <a:off x="0" y="0"/>
          <a:ext cx="0" cy="0"/>
          <a:chOff x="0" y="0"/>
          <a:chExt cx="0" cy="0"/>
        </a:xfrm>
      </p:grpSpPr>
      <p:pic>
        <p:nvPicPr>
          <p:cNvPr id="2" name="Picture 8" descr="franja-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521200"/>
            <a:ext cx="9144000"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0" descr="logo solo-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2" y="609601"/>
            <a:ext cx="2159000" cy="242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461688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90"/>
            <a:ext cx="7772400" cy="1470025"/>
          </a:xfrm>
        </p:spPr>
        <p:txBody>
          <a:bodyPr/>
          <a:lstStyle/>
          <a:p>
            <a:r>
              <a:rPr lang="es-ES"/>
              <a:t>Haga clic para modificar el estilo de título del patrón</a:t>
            </a:r>
            <a:endParaRPr lang="es-CL"/>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CL"/>
          </a:p>
        </p:txBody>
      </p:sp>
      <p:sp>
        <p:nvSpPr>
          <p:cNvPr id="4" name="3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L">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225679045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L">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94144995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65"/>
            <a:ext cx="7772400" cy="1362075"/>
          </a:xfrm>
        </p:spPr>
        <p:txBody>
          <a:bodyPr anchor="t"/>
          <a:lstStyle>
            <a:lvl1pPr algn="l">
              <a:defRPr sz="4000" b="1" cap="all"/>
            </a:lvl1pPr>
          </a:lstStyle>
          <a:p>
            <a:r>
              <a:rPr lang="es-ES"/>
              <a:t>Haga clic para modificar el estilo de título del patrón</a:t>
            </a:r>
            <a:endParaRPr lang="es-CL"/>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L">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45709008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contenido"/>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contenido"/>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4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CL">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247788176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CL"/>
          </a:p>
        </p:txBody>
      </p:sp>
      <p:sp>
        <p:nvSpPr>
          <p:cNvPr id="3" name="2 Marcador de texto"/>
          <p:cNvSpPr>
            <a:spLocks noGrp="1"/>
          </p:cNvSpPr>
          <p:nvPr>
            <p:ph type="body" idx="1"/>
          </p:nvPr>
        </p:nvSpPr>
        <p:spPr>
          <a:xfrm>
            <a:off x="457200" y="1535117"/>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4 Marcador de texto"/>
          <p:cNvSpPr>
            <a:spLocks noGrp="1"/>
          </p:cNvSpPr>
          <p:nvPr>
            <p:ph type="body" sz="quarter" idx="3"/>
          </p:nvPr>
        </p:nvSpPr>
        <p:spPr>
          <a:xfrm>
            <a:off x="4645029" y="1535117"/>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7" name="6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8" name="7 Marcador de pie de página"/>
          <p:cNvSpPr>
            <a:spLocks noGrp="1"/>
          </p:cNvSpPr>
          <p:nvPr>
            <p:ph type="ftr" sz="quarter" idx="11"/>
          </p:nvPr>
        </p:nvSpPr>
        <p:spPr/>
        <p:txBody>
          <a:bodyPr/>
          <a:lstStyle/>
          <a:p>
            <a:endParaRPr lang="es-CL">
              <a:solidFill>
                <a:prstClr val="black">
                  <a:tint val="75000"/>
                </a:prstClr>
              </a:solidFill>
            </a:endParaRPr>
          </a:p>
        </p:txBody>
      </p:sp>
      <p:sp>
        <p:nvSpPr>
          <p:cNvPr id="9" name="8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28979451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64"/>
            <a:ext cx="5486400" cy="566739"/>
          </a:xfrm>
        </p:spPr>
        <p:txBody>
          <a:bodyPr anchor="b"/>
          <a:lstStyle>
            <a:lvl1pPr algn="l">
              <a:defRPr sz="2000" b="1"/>
            </a:lvl1pPr>
          </a:lstStyle>
          <a:p>
            <a:r>
              <a:rPr lang="es-ES"/>
              <a:t>Haga clic para modificar el estilo de título del patrón</a:t>
            </a:r>
            <a:endParaRPr lang="es-CL"/>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L"/>
          </a:p>
        </p:txBody>
      </p:sp>
      <p:sp>
        <p:nvSpPr>
          <p:cNvPr id="4" name="3 Marcador de texto"/>
          <p:cNvSpPr>
            <a:spLocks noGrp="1"/>
          </p:cNvSpPr>
          <p:nvPr>
            <p:ph type="body" sz="half" idx="2"/>
          </p:nvPr>
        </p:nvSpPr>
        <p:spPr>
          <a:xfrm>
            <a:off x="1792288" y="5367402"/>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709169A5-80A8-44EB-879D-ABA06FE1FC4B}" type="datetimeFigureOut">
              <a:rPr lang="es-CL" smtClean="0"/>
              <a:t>20-08-26</a:t>
            </a:fld>
            <a:endParaRPr lang="es-CL"/>
          </a:p>
        </p:txBody>
      </p:sp>
      <p:sp>
        <p:nvSpPr>
          <p:cNvPr id="6" name="5 Marcador de pie de página"/>
          <p:cNvSpPr>
            <a:spLocks noGrp="1"/>
          </p:cNvSpPr>
          <p:nvPr>
            <p:ph type="ftr" sz="quarter" idx="11"/>
          </p:nvPr>
        </p:nvSpPr>
        <p:spPr/>
        <p:txBody>
          <a:bodyPr/>
          <a:lstStyle/>
          <a:p>
            <a:endParaRPr lang="es-CL"/>
          </a:p>
        </p:txBody>
      </p:sp>
      <p:sp>
        <p:nvSpPr>
          <p:cNvPr id="7" name="6 Marcador de número de diapositiva"/>
          <p:cNvSpPr>
            <a:spLocks noGrp="1"/>
          </p:cNvSpPr>
          <p:nvPr>
            <p:ph type="sldNum" sz="quarter" idx="12"/>
          </p:nvPr>
        </p:nvSpPr>
        <p:spPr/>
        <p:txBody>
          <a:bodyPr/>
          <a:lstStyle/>
          <a:p>
            <a:fld id="{888BD901-8209-4BF0-B223-1CD8B56EDF4C}" type="slidenum">
              <a:rPr lang="es-CL" smtClean="0"/>
              <a:t>‹Nº›</a:t>
            </a:fld>
            <a:endParaRPr lang="es-CL"/>
          </a:p>
        </p:txBody>
      </p:sp>
    </p:spTree>
    <p:extLst>
      <p:ext uri="{BB962C8B-B14F-4D97-AF65-F5344CB8AC3E}">
        <p14:creationId xmlns:p14="http://schemas.microsoft.com/office/powerpoint/2010/main" val="252768215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4" name="3 Marcador de pie de página"/>
          <p:cNvSpPr>
            <a:spLocks noGrp="1"/>
          </p:cNvSpPr>
          <p:nvPr>
            <p:ph type="ftr" sz="quarter" idx="11"/>
          </p:nvPr>
        </p:nvSpPr>
        <p:spPr/>
        <p:txBody>
          <a:bodyPr/>
          <a:lstStyle/>
          <a:p>
            <a:endParaRPr lang="es-CL">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154237863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3" name="2 Marcador de pie de página"/>
          <p:cNvSpPr>
            <a:spLocks noGrp="1"/>
          </p:cNvSpPr>
          <p:nvPr>
            <p:ph type="ftr" sz="quarter" idx="11"/>
          </p:nvPr>
        </p:nvSpPr>
        <p:spPr/>
        <p:txBody>
          <a:bodyPr/>
          <a:lstStyle/>
          <a:p>
            <a:endParaRPr lang="es-CL">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384437703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8" y="273113"/>
            <a:ext cx="3008313" cy="1162051"/>
          </a:xfrm>
        </p:spPr>
        <p:txBody>
          <a:bodyPr anchor="b"/>
          <a:lstStyle>
            <a:lvl1pPr algn="l">
              <a:defRPr sz="2000" b="1"/>
            </a:lvl1pPr>
          </a:lstStyle>
          <a:p>
            <a:r>
              <a:rPr lang="es-ES"/>
              <a:t>Haga clic para modificar el estilo de título del patrón</a:t>
            </a:r>
            <a:endParaRPr lang="es-CL"/>
          </a:p>
        </p:txBody>
      </p:sp>
      <p:sp>
        <p:nvSpPr>
          <p:cNvPr id="3" name="2 Marcador de contenido"/>
          <p:cNvSpPr>
            <a:spLocks noGrp="1"/>
          </p:cNvSpPr>
          <p:nvPr>
            <p:ph idx="1"/>
          </p:nvPr>
        </p:nvSpPr>
        <p:spPr>
          <a:xfrm>
            <a:off x="3575051" y="27311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texto"/>
          <p:cNvSpPr>
            <a:spLocks noGrp="1"/>
          </p:cNvSpPr>
          <p:nvPr>
            <p:ph type="body" sz="half" idx="2"/>
          </p:nvPr>
        </p:nvSpPr>
        <p:spPr>
          <a:xfrm>
            <a:off x="457208"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CL">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146105576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64"/>
            <a:ext cx="5486400" cy="566739"/>
          </a:xfrm>
        </p:spPr>
        <p:txBody>
          <a:bodyPr anchor="b"/>
          <a:lstStyle>
            <a:lvl1pPr algn="l">
              <a:defRPr sz="2000" b="1"/>
            </a:lvl1pPr>
          </a:lstStyle>
          <a:p>
            <a:r>
              <a:rPr lang="es-ES"/>
              <a:t>Haga clic para modificar el estilo de título del patrón</a:t>
            </a:r>
            <a:endParaRPr lang="es-CL"/>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L"/>
          </a:p>
        </p:txBody>
      </p:sp>
      <p:sp>
        <p:nvSpPr>
          <p:cNvPr id="4" name="3 Marcador de texto"/>
          <p:cNvSpPr>
            <a:spLocks noGrp="1"/>
          </p:cNvSpPr>
          <p:nvPr>
            <p:ph type="body" sz="half" idx="2"/>
          </p:nvPr>
        </p:nvSpPr>
        <p:spPr>
          <a:xfrm>
            <a:off x="1792288" y="5367402"/>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CL">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2284214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L"/>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L">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214679435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703"/>
            <a:ext cx="2057400" cy="5851525"/>
          </a:xfrm>
        </p:spPr>
        <p:txBody>
          <a:bodyPr vert="eaVert"/>
          <a:lstStyle/>
          <a:p>
            <a:r>
              <a:rPr lang="es-ES"/>
              <a:t>Haga clic para modificar el estilo de título del patrón</a:t>
            </a:r>
            <a:endParaRPr lang="es-CL"/>
          </a:p>
        </p:txBody>
      </p:sp>
      <p:sp>
        <p:nvSpPr>
          <p:cNvPr id="3" name="2 Marcador de texto vertical"/>
          <p:cNvSpPr>
            <a:spLocks noGrp="1"/>
          </p:cNvSpPr>
          <p:nvPr>
            <p:ph type="body" orient="vert" idx="1"/>
          </p:nvPr>
        </p:nvSpPr>
        <p:spPr>
          <a:xfrm>
            <a:off x="457200" y="274703"/>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fecha"/>
          <p:cNvSpPr>
            <a:spLocks noGrp="1"/>
          </p:cNvSpPr>
          <p:nvPr>
            <p:ph type="dt" sz="half" idx="10"/>
          </p:nvPr>
        </p:nvSpPr>
        <p:spPr/>
        <p:txBody>
          <a:body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L">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10428899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cSld name="1_Diapositiva de título">
    <p:spTree>
      <p:nvGrpSpPr>
        <p:cNvPr id="1" name=""/>
        <p:cNvGrpSpPr/>
        <p:nvPr/>
      </p:nvGrpSpPr>
      <p:grpSpPr>
        <a:xfrm>
          <a:off x="0" y="0"/>
          <a:ext cx="0" cy="0"/>
          <a:chOff x="0" y="0"/>
          <a:chExt cx="0" cy="0"/>
        </a:xfrm>
      </p:grpSpPr>
      <p:pic>
        <p:nvPicPr>
          <p:cNvPr id="2" name="Picture 8" descr="franja-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521200"/>
            <a:ext cx="9144000"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0" descr="logo solo-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2" y="609601"/>
            <a:ext cx="2159000" cy="242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0300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theme" Target="../theme/theme8.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s-ES"/>
              <a:t>Haga clic para modificar el estilo de título del patrón</a:t>
            </a:r>
            <a:endParaRPr lang="es-CL"/>
          </a:p>
        </p:txBody>
      </p:sp>
      <p:sp>
        <p:nvSpPr>
          <p:cNvPr id="3" name="2 Marcador de texto"/>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fecha"/>
          <p:cNvSpPr>
            <a:spLocks noGrp="1"/>
          </p:cNvSpPr>
          <p:nvPr>
            <p:ph type="dt" sz="half" idx="2"/>
          </p:nvPr>
        </p:nvSpPr>
        <p:spPr>
          <a:xfrm>
            <a:off x="457200" y="6356415"/>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9169A5-80A8-44EB-879D-ABA06FE1FC4B}" type="datetimeFigureOut">
              <a:rPr lang="es-CL" smtClean="0"/>
              <a:t>20-08-26</a:t>
            </a:fld>
            <a:endParaRPr lang="es-CL"/>
          </a:p>
        </p:txBody>
      </p:sp>
      <p:sp>
        <p:nvSpPr>
          <p:cNvPr id="5" name="4 Marcador de pie de página"/>
          <p:cNvSpPr>
            <a:spLocks noGrp="1"/>
          </p:cNvSpPr>
          <p:nvPr>
            <p:ph type="ftr" sz="quarter" idx="3"/>
          </p:nvPr>
        </p:nvSpPr>
        <p:spPr>
          <a:xfrm>
            <a:off x="3124200" y="6356415"/>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a:p>
        </p:txBody>
      </p:sp>
      <p:sp>
        <p:nvSpPr>
          <p:cNvPr id="6" name="5 Marcador de número de diapositiva"/>
          <p:cNvSpPr>
            <a:spLocks noGrp="1"/>
          </p:cNvSpPr>
          <p:nvPr>
            <p:ph type="sldNum" sz="quarter" idx="4"/>
          </p:nvPr>
        </p:nvSpPr>
        <p:spPr>
          <a:xfrm>
            <a:off x="6553200" y="6356415"/>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8BD901-8209-4BF0-B223-1CD8B56EDF4C}" type="slidenum">
              <a:rPr lang="es-CL" smtClean="0"/>
              <a:t>‹Nº›</a:t>
            </a:fld>
            <a:endParaRPr lang="es-CL"/>
          </a:p>
        </p:txBody>
      </p:sp>
    </p:spTree>
    <p:extLst>
      <p:ext uri="{BB962C8B-B14F-4D97-AF65-F5344CB8AC3E}">
        <p14:creationId xmlns:p14="http://schemas.microsoft.com/office/powerpoint/2010/main" val="15075730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864"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s-ES"/>
              <a:t>Haga clic para modificar el estilo de título del patrón</a:t>
            </a:r>
            <a:endParaRPr lang="es-CL"/>
          </a:p>
        </p:txBody>
      </p:sp>
      <p:sp>
        <p:nvSpPr>
          <p:cNvPr id="3" name="2 Marcador de texto"/>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fecha"/>
          <p:cNvSpPr>
            <a:spLocks noGrp="1"/>
          </p:cNvSpPr>
          <p:nvPr>
            <p:ph type="dt" sz="half" idx="2"/>
          </p:nvPr>
        </p:nvSpPr>
        <p:spPr>
          <a:xfrm>
            <a:off x="457200" y="6356415"/>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5" name="4 Marcador de pie de página"/>
          <p:cNvSpPr>
            <a:spLocks noGrp="1"/>
          </p:cNvSpPr>
          <p:nvPr>
            <p:ph type="ftr" sz="quarter" idx="3"/>
          </p:nvPr>
        </p:nvSpPr>
        <p:spPr>
          <a:xfrm>
            <a:off x="3124200" y="6356415"/>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a:solidFill>
                <a:prstClr val="black">
                  <a:tint val="75000"/>
                </a:prstClr>
              </a:solidFill>
            </a:endParaRPr>
          </a:p>
        </p:txBody>
      </p:sp>
      <p:sp>
        <p:nvSpPr>
          <p:cNvPr id="6" name="5 Marcador de número de diapositiva"/>
          <p:cNvSpPr>
            <a:spLocks noGrp="1"/>
          </p:cNvSpPr>
          <p:nvPr>
            <p:ph type="sldNum" sz="quarter" idx="4"/>
          </p:nvPr>
        </p:nvSpPr>
        <p:spPr>
          <a:xfrm>
            <a:off x="6553200" y="6356415"/>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716013728"/>
      </p:ext>
    </p:extLst>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870" r:id="rId5"/>
    <p:sldLayoutId id="2147483871" r:id="rId6"/>
    <p:sldLayoutId id="2147483872" r:id="rId7"/>
    <p:sldLayoutId id="2147483873" r:id="rId8"/>
    <p:sldLayoutId id="2147483874" r:id="rId9"/>
    <p:sldLayoutId id="2147483875" r:id="rId10"/>
    <p:sldLayoutId id="2147483876" r:id="rId11"/>
    <p:sldLayoutId id="2147483877"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s-ES"/>
              <a:t>Haga clic para modificar el estilo de título del patrón</a:t>
            </a:r>
            <a:endParaRPr lang="es-CL"/>
          </a:p>
        </p:txBody>
      </p:sp>
      <p:sp>
        <p:nvSpPr>
          <p:cNvPr id="3" name="2 Marcador de texto"/>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fecha"/>
          <p:cNvSpPr>
            <a:spLocks noGrp="1"/>
          </p:cNvSpPr>
          <p:nvPr>
            <p:ph type="dt" sz="half" idx="2"/>
          </p:nvPr>
        </p:nvSpPr>
        <p:spPr>
          <a:xfrm>
            <a:off x="457200" y="6356415"/>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5" name="4 Marcador de pie de página"/>
          <p:cNvSpPr>
            <a:spLocks noGrp="1"/>
          </p:cNvSpPr>
          <p:nvPr>
            <p:ph type="ftr" sz="quarter" idx="3"/>
          </p:nvPr>
        </p:nvSpPr>
        <p:spPr>
          <a:xfrm>
            <a:off x="3124200" y="6356415"/>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a:solidFill>
                <a:prstClr val="black">
                  <a:tint val="75000"/>
                </a:prstClr>
              </a:solidFill>
            </a:endParaRPr>
          </a:p>
        </p:txBody>
      </p:sp>
      <p:sp>
        <p:nvSpPr>
          <p:cNvPr id="6" name="5 Marcador de número de diapositiva"/>
          <p:cNvSpPr>
            <a:spLocks noGrp="1"/>
          </p:cNvSpPr>
          <p:nvPr>
            <p:ph type="sldNum" sz="quarter" idx="4"/>
          </p:nvPr>
        </p:nvSpPr>
        <p:spPr>
          <a:xfrm>
            <a:off x="6553200" y="6356415"/>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1463087716"/>
      </p:ext>
    </p:extLst>
  </p:cSld>
  <p:clrMap bg1="lt1" tx1="dk1" bg2="lt2" tx2="dk2" accent1="accent1" accent2="accent2" accent3="accent3" accent4="accent4" accent5="accent5" accent6="accent6" hlink="hlink" folHlink="folHlink"/>
  <p:sldLayoutIdLst>
    <p:sldLayoutId id="2147483879" r:id="rId1"/>
    <p:sldLayoutId id="2147483880" r:id="rId2"/>
    <p:sldLayoutId id="2147483881" r:id="rId3"/>
    <p:sldLayoutId id="2147483882" r:id="rId4"/>
    <p:sldLayoutId id="2147483883" r:id="rId5"/>
    <p:sldLayoutId id="2147483884" r:id="rId6"/>
    <p:sldLayoutId id="2147483885" r:id="rId7"/>
    <p:sldLayoutId id="2147483886" r:id="rId8"/>
    <p:sldLayoutId id="2147483887" r:id="rId9"/>
    <p:sldLayoutId id="2147483888" r:id="rId10"/>
    <p:sldLayoutId id="2147483889" r:id="rId11"/>
    <p:sldLayoutId id="214748389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s-ES"/>
              <a:t>Haga clic para modificar el estilo de título del patrón</a:t>
            </a:r>
            <a:endParaRPr lang="es-CL"/>
          </a:p>
        </p:txBody>
      </p:sp>
      <p:sp>
        <p:nvSpPr>
          <p:cNvPr id="3" name="2 Marcador de texto"/>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fecha"/>
          <p:cNvSpPr>
            <a:spLocks noGrp="1"/>
          </p:cNvSpPr>
          <p:nvPr>
            <p:ph type="dt" sz="half" idx="2"/>
          </p:nvPr>
        </p:nvSpPr>
        <p:spPr>
          <a:xfrm>
            <a:off x="457200" y="6356415"/>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5" name="4 Marcador de pie de página"/>
          <p:cNvSpPr>
            <a:spLocks noGrp="1"/>
          </p:cNvSpPr>
          <p:nvPr>
            <p:ph type="ftr" sz="quarter" idx="3"/>
          </p:nvPr>
        </p:nvSpPr>
        <p:spPr>
          <a:xfrm>
            <a:off x="3124200" y="6356415"/>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a:solidFill>
                <a:prstClr val="black">
                  <a:tint val="75000"/>
                </a:prstClr>
              </a:solidFill>
            </a:endParaRPr>
          </a:p>
        </p:txBody>
      </p:sp>
      <p:sp>
        <p:nvSpPr>
          <p:cNvPr id="6" name="5 Marcador de número de diapositiva"/>
          <p:cNvSpPr>
            <a:spLocks noGrp="1"/>
          </p:cNvSpPr>
          <p:nvPr>
            <p:ph type="sldNum" sz="quarter" idx="4"/>
          </p:nvPr>
        </p:nvSpPr>
        <p:spPr>
          <a:xfrm>
            <a:off x="6553200" y="6356415"/>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1614177600"/>
      </p:ext>
    </p:extLst>
  </p:cSld>
  <p:clrMap bg1="lt1" tx1="dk1" bg2="lt2" tx2="dk2" accent1="accent1" accent2="accent2" accent3="accent3" accent4="accent4" accent5="accent5" accent6="accent6" hlink="hlink" folHlink="folHlink"/>
  <p:sldLayoutIdLst>
    <p:sldLayoutId id="2147483892" r:id="rId1"/>
    <p:sldLayoutId id="2147483893" r:id="rId2"/>
    <p:sldLayoutId id="2147483894" r:id="rId3"/>
    <p:sldLayoutId id="2147483895" r:id="rId4"/>
    <p:sldLayoutId id="2147483896" r:id="rId5"/>
    <p:sldLayoutId id="2147483897" r:id="rId6"/>
    <p:sldLayoutId id="2147483898" r:id="rId7"/>
    <p:sldLayoutId id="2147483899" r:id="rId8"/>
    <p:sldLayoutId id="2147483900" r:id="rId9"/>
    <p:sldLayoutId id="2147483901" r:id="rId10"/>
    <p:sldLayoutId id="2147483902" r:id="rId11"/>
    <p:sldLayoutId id="2147483903"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s-ES"/>
              <a:t>Haga clic para modificar el estilo de título del patrón</a:t>
            </a:r>
            <a:endParaRPr lang="es-CL"/>
          </a:p>
        </p:txBody>
      </p:sp>
      <p:sp>
        <p:nvSpPr>
          <p:cNvPr id="3" name="2 Marcador de texto"/>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fecha"/>
          <p:cNvSpPr>
            <a:spLocks noGrp="1"/>
          </p:cNvSpPr>
          <p:nvPr>
            <p:ph type="dt" sz="half" idx="2"/>
          </p:nvPr>
        </p:nvSpPr>
        <p:spPr>
          <a:xfrm>
            <a:off x="457200" y="6356415"/>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5" name="4 Marcador de pie de página"/>
          <p:cNvSpPr>
            <a:spLocks noGrp="1"/>
          </p:cNvSpPr>
          <p:nvPr>
            <p:ph type="ftr" sz="quarter" idx="3"/>
          </p:nvPr>
        </p:nvSpPr>
        <p:spPr>
          <a:xfrm>
            <a:off x="3124200" y="6356415"/>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a:solidFill>
                <a:prstClr val="black">
                  <a:tint val="75000"/>
                </a:prstClr>
              </a:solidFill>
            </a:endParaRPr>
          </a:p>
        </p:txBody>
      </p:sp>
      <p:sp>
        <p:nvSpPr>
          <p:cNvPr id="6" name="5 Marcador de número de diapositiva"/>
          <p:cNvSpPr>
            <a:spLocks noGrp="1"/>
          </p:cNvSpPr>
          <p:nvPr>
            <p:ph type="sldNum" sz="quarter" idx="4"/>
          </p:nvPr>
        </p:nvSpPr>
        <p:spPr>
          <a:xfrm>
            <a:off x="6553200" y="6356415"/>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3015506865"/>
      </p:ext>
    </p:extLst>
  </p:cSld>
  <p:clrMap bg1="lt1" tx1="dk1" bg2="lt2" tx2="dk2" accent1="accent1" accent2="accent2" accent3="accent3" accent4="accent4" accent5="accent5" accent6="accent6" hlink="hlink" folHlink="folHlink"/>
  <p:sldLayoutIdLst>
    <p:sldLayoutId id="2147483905" r:id="rId1"/>
    <p:sldLayoutId id="2147483906" r:id="rId2"/>
    <p:sldLayoutId id="2147483907" r:id="rId3"/>
    <p:sldLayoutId id="2147483908" r:id="rId4"/>
    <p:sldLayoutId id="2147483909" r:id="rId5"/>
    <p:sldLayoutId id="2147483910" r:id="rId6"/>
    <p:sldLayoutId id="2147483911" r:id="rId7"/>
    <p:sldLayoutId id="2147483912" r:id="rId8"/>
    <p:sldLayoutId id="2147483913" r:id="rId9"/>
    <p:sldLayoutId id="2147483914" r:id="rId10"/>
    <p:sldLayoutId id="2147483915" r:id="rId11"/>
    <p:sldLayoutId id="2147483916"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s-ES"/>
              <a:t>Haga clic para modificar el estilo de título del patrón</a:t>
            </a:r>
            <a:endParaRPr lang="es-CL"/>
          </a:p>
        </p:txBody>
      </p:sp>
      <p:sp>
        <p:nvSpPr>
          <p:cNvPr id="3" name="2 Marcador de texto"/>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fecha"/>
          <p:cNvSpPr>
            <a:spLocks noGrp="1"/>
          </p:cNvSpPr>
          <p:nvPr>
            <p:ph type="dt" sz="half" idx="2"/>
          </p:nvPr>
        </p:nvSpPr>
        <p:spPr>
          <a:xfrm>
            <a:off x="457200" y="6356415"/>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5" name="4 Marcador de pie de página"/>
          <p:cNvSpPr>
            <a:spLocks noGrp="1"/>
          </p:cNvSpPr>
          <p:nvPr>
            <p:ph type="ftr" sz="quarter" idx="3"/>
          </p:nvPr>
        </p:nvSpPr>
        <p:spPr>
          <a:xfrm>
            <a:off x="3124200" y="6356415"/>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a:solidFill>
                <a:prstClr val="black">
                  <a:tint val="75000"/>
                </a:prstClr>
              </a:solidFill>
            </a:endParaRPr>
          </a:p>
        </p:txBody>
      </p:sp>
      <p:sp>
        <p:nvSpPr>
          <p:cNvPr id="6" name="5 Marcador de número de diapositiva"/>
          <p:cNvSpPr>
            <a:spLocks noGrp="1"/>
          </p:cNvSpPr>
          <p:nvPr>
            <p:ph type="sldNum" sz="quarter" idx="4"/>
          </p:nvPr>
        </p:nvSpPr>
        <p:spPr>
          <a:xfrm>
            <a:off x="6553200" y="6356415"/>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2585906839"/>
      </p:ext>
    </p:extLst>
  </p:cSld>
  <p:clrMap bg1="lt1" tx1="dk1" bg2="lt2" tx2="dk2" accent1="accent1" accent2="accent2" accent3="accent3" accent4="accent4" accent5="accent5" accent6="accent6" hlink="hlink" folHlink="folHlink"/>
  <p:sldLayoutIdLst>
    <p:sldLayoutId id="2147483918" r:id="rId1"/>
    <p:sldLayoutId id="2147483919" r:id="rId2"/>
    <p:sldLayoutId id="2147483920" r:id="rId3"/>
    <p:sldLayoutId id="2147483921" r:id="rId4"/>
    <p:sldLayoutId id="2147483922" r:id="rId5"/>
    <p:sldLayoutId id="2147483923" r:id="rId6"/>
    <p:sldLayoutId id="2147483924" r:id="rId7"/>
    <p:sldLayoutId id="2147483925" r:id="rId8"/>
    <p:sldLayoutId id="2147483926" r:id="rId9"/>
    <p:sldLayoutId id="2147483927" r:id="rId10"/>
    <p:sldLayoutId id="2147483928" r:id="rId11"/>
    <p:sldLayoutId id="214748392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s-ES"/>
              <a:t>Haga clic para modificar el estilo de título del patrón</a:t>
            </a:r>
            <a:endParaRPr lang="es-CL"/>
          </a:p>
        </p:txBody>
      </p:sp>
      <p:sp>
        <p:nvSpPr>
          <p:cNvPr id="3" name="2 Marcador de texto"/>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fecha"/>
          <p:cNvSpPr>
            <a:spLocks noGrp="1"/>
          </p:cNvSpPr>
          <p:nvPr>
            <p:ph type="dt" sz="half" idx="2"/>
          </p:nvPr>
        </p:nvSpPr>
        <p:spPr>
          <a:xfrm>
            <a:off x="457200" y="6356415"/>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5" name="4 Marcador de pie de página"/>
          <p:cNvSpPr>
            <a:spLocks noGrp="1"/>
          </p:cNvSpPr>
          <p:nvPr>
            <p:ph type="ftr" sz="quarter" idx="3"/>
          </p:nvPr>
        </p:nvSpPr>
        <p:spPr>
          <a:xfrm>
            <a:off x="3124200" y="6356415"/>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a:solidFill>
                <a:prstClr val="black">
                  <a:tint val="75000"/>
                </a:prstClr>
              </a:solidFill>
            </a:endParaRPr>
          </a:p>
        </p:txBody>
      </p:sp>
      <p:sp>
        <p:nvSpPr>
          <p:cNvPr id="6" name="5 Marcador de número de diapositiva"/>
          <p:cNvSpPr>
            <a:spLocks noGrp="1"/>
          </p:cNvSpPr>
          <p:nvPr>
            <p:ph type="sldNum" sz="quarter" idx="4"/>
          </p:nvPr>
        </p:nvSpPr>
        <p:spPr>
          <a:xfrm>
            <a:off x="6553200" y="6356415"/>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3841956251"/>
      </p:ext>
    </p:extLst>
  </p:cSld>
  <p:clrMap bg1="lt1" tx1="dk1" bg2="lt2" tx2="dk2" accent1="accent1" accent2="accent2" accent3="accent3" accent4="accent4" accent5="accent5" accent6="accent6" hlink="hlink" folHlink="folHlink"/>
  <p:sldLayoutIdLst>
    <p:sldLayoutId id="2147483931" r:id="rId1"/>
    <p:sldLayoutId id="2147483932" r:id="rId2"/>
    <p:sldLayoutId id="2147483933" r:id="rId3"/>
    <p:sldLayoutId id="2147483934" r:id="rId4"/>
    <p:sldLayoutId id="2147483935" r:id="rId5"/>
    <p:sldLayoutId id="2147483936" r:id="rId6"/>
    <p:sldLayoutId id="2147483937" r:id="rId7"/>
    <p:sldLayoutId id="2147483938" r:id="rId8"/>
    <p:sldLayoutId id="2147483939" r:id="rId9"/>
    <p:sldLayoutId id="2147483940" r:id="rId10"/>
    <p:sldLayoutId id="2147483941" r:id="rId11"/>
    <p:sldLayoutId id="214748394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s-ES"/>
              <a:t>Haga clic para modificar el estilo de título del patrón</a:t>
            </a:r>
            <a:endParaRPr lang="es-CL"/>
          </a:p>
        </p:txBody>
      </p:sp>
      <p:sp>
        <p:nvSpPr>
          <p:cNvPr id="3" name="2 Marcador de texto"/>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3 Marcador de fecha"/>
          <p:cNvSpPr>
            <a:spLocks noGrp="1"/>
          </p:cNvSpPr>
          <p:nvPr>
            <p:ph type="dt" sz="half" idx="2"/>
          </p:nvPr>
        </p:nvSpPr>
        <p:spPr>
          <a:xfrm>
            <a:off x="457200" y="6356415"/>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9169A5-80A8-44EB-879D-ABA06FE1FC4B}" type="datetimeFigureOut">
              <a:rPr lang="es-CL" smtClean="0">
                <a:solidFill>
                  <a:prstClr val="black">
                    <a:tint val="75000"/>
                  </a:prstClr>
                </a:solidFill>
              </a:rPr>
              <a:pPr/>
              <a:t>20-08-26</a:t>
            </a:fld>
            <a:endParaRPr lang="es-CL">
              <a:solidFill>
                <a:prstClr val="black">
                  <a:tint val="75000"/>
                </a:prstClr>
              </a:solidFill>
            </a:endParaRPr>
          </a:p>
        </p:txBody>
      </p:sp>
      <p:sp>
        <p:nvSpPr>
          <p:cNvPr id="5" name="4 Marcador de pie de página"/>
          <p:cNvSpPr>
            <a:spLocks noGrp="1"/>
          </p:cNvSpPr>
          <p:nvPr>
            <p:ph type="ftr" sz="quarter" idx="3"/>
          </p:nvPr>
        </p:nvSpPr>
        <p:spPr>
          <a:xfrm>
            <a:off x="3124200" y="6356415"/>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a:solidFill>
                <a:prstClr val="black">
                  <a:tint val="75000"/>
                </a:prstClr>
              </a:solidFill>
            </a:endParaRPr>
          </a:p>
        </p:txBody>
      </p:sp>
      <p:sp>
        <p:nvSpPr>
          <p:cNvPr id="6" name="5 Marcador de número de diapositiva"/>
          <p:cNvSpPr>
            <a:spLocks noGrp="1"/>
          </p:cNvSpPr>
          <p:nvPr>
            <p:ph type="sldNum" sz="quarter" idx="4"/>
          </p:nvPr>
        </p:nvSpPr>
        <p:spPr>
          <a:xfrm>
            <a:off x="6553200" y="6356415"/>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8BD901-8209-4BF0-B223-1CD8B56EDF4C}"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756150054"/>
      </p:ext>
    </p:extLst>
  </p:cSld>
  <p:clrMap bg1="lt1" tx1="dk1" bg2="lt2" tx2="dk2" accent1="accent1" accent2="accent2" accent3="accent3" accent4="accent4" accent5="accent5" accent6="accent6" hlink="hlink" folHlink="folHlink"/>
  <p:sldLayoutIdLst>
    <p:sldLayoutId id="2147483944" r:id="rId1"/>
    <p:sldLayoutId id="2147483945" r:id="rId2"/>
    <p:sldLayoutId id="2147483946" r:id="rId3"/>
    <p:sldLayoutId id="2147483947" r:id="rId4"/>
    <p:sldLayoutId id="2147483948" r:id="rId5"/>
    <p:sldLayoutId id="2147483949" r:id="rId6"/>
    <p:sldLayoutId id="2147483950" r:id="rId7"/>
    <p:sldLayoutId id="2147483951" r:id="rId8"/>
    <p:sldLayoutId id="2147483952" r:id="rId9"/>
    <p:sldLayoutId id="2147483953" r:id="rId10"/>
    <p:sldLayoutId id="2147483954" r:id="rId11"/>
    <p:sldLayoutId id="2147483955"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3.xml"/></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1.xml"/><Relationship Id="rId1" Type="http://schemas.openxmlformats.org/officeDocument/2006/relationships/slideLayout" Target="../slideLayouts/slideLayout4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3.xml"/></Relationships>
</file>

<file path=ppt/slides/_rels/slide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5.xml"/><Relationship Id="rId1" Type="http://schemas.openxmlformats.org/officeDocument/2006/relationships/slideLayout" Target="../slideLayouts/slideLayout43.xml"/><Relationship Id="rId5" Type="http://schemas.openxmlformats.org/officeDocument/2006/relationships/image" Target="../media/image14.png"/><Relationship Id="rId4" Type="http://schemas.openxmlformats.org/officeDocument/2006/relationships/image" Target="../media/image13.png"/></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6.xml"/><Relationship Id="rId1" Type="http://schemas.openxmlformats.org/officeDocument/2006/relationships/slideLayout" Target="../slideLayouts/slideLayout43.xml"/><Relationship Id="rId5" Type="http://schemas.openxmlformats.org/officeDocument/2006/relationships/image" Target="../media/image17.png"/><Relationship Id="rId4" Type="http://schemas.openxmlformats.org/officeDocument/2006/relationships/image" Target="../media/image16.png"/></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7.xml"/><Relationship Id="rId1" Type="http://schemas.openxmlformats.org/officeDocument/2006/relationships/slideLayout" Target="../slideLayouts/slideLayout43.xml"/><Relationship Id="rId5" Type="http://schemas.openxmlformats.org/officeDocument/2006/relationships/image" Target="../media/image20.png"/><Relationship Id="rId4" Type="http://schemas.openxmlformats.org/officeDocument/2006/relationships/image" Target="../media/image19.png"/></Relationships>
</file>

<file path=ppt/slides/_rels/slide3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8.xml"/><Relationship Id="rId1" Type="http://schemas.openxmlformats.org/officeDocument/2006/relationships/slideLayout" Target="../slideLayouts/slideLayout43.xml"/></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9.xml"/><Relationship Id="rId1" Type="http://schemas.openxmlformats.org/officeDocument/2006/relationships/slideLayout" Target="../slideLayouts/slideLayout4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1.xml"/></Relationships>
</file>

<file path=ppt/slides/_rels/slide4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0.xml"/><Relationship Id="rId1" Type="http://schemas.openxmlformats.org/officeDocument/2006/relationships/slideLayout" Target="../slideLayouts/slideLayout4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5.xml"/></Relationships>
</file>

<file path=ppt/slides/_rels/slide4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5.xml"/><Relationship Id="rId1" Type="http://schemas.openxmlformats.org/officeDocument/2006/relationships/slideLayout" Target="../slideLayouts/slideLayout79.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9.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9.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1.xml"/></Relationships>
</file>

<file path=ppt/slides/_rels/slide5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0.xml"/><Relationship Id="rId1" Type="http://schemas.openxmlformats.org/officeDocument/2006/relationships/slideLayout" Target="../slideLayouts/slideLayout79.xml"/><Relationship Id="rId4" Type="http://schemas.openxmlformats.org/officeDocument/2006/relationships/image" Target="../media/image26.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9.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9.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9.xml"/></Relationships>
</file>

<file path=ppt/slides/_rels/slide5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4.xml"/><Relationship Id="rId1" Type="http://schemas.openxmlformats.org/officeDocument/2006/relationships/slideLayout" Target="../slideLayouts/slideLayout79.xml"/></Relationships>
</file>

<file path=ppt/slides/_rels/slide5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5.xml"/><Relationship Id="rId1" Type="http://schemas.openxmlformats.org/officeDocument/2006/relationships/slideLayout" Target="../slideLayouts/slideLayout79.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6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6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6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6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6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p:cNvSpPr>
            <a:spLocks noChangeArrowheads="1"/>
          </p:cNvSpPr>
          <p:nvPr/>
        </p:nvSpPr>
        <p:spPr bwMode="auto">
          <a:xfrm>
            <a:off x="372726" y="4005064"/>
            <a:ext cx="8423275" cy="1152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lstStyle/>
          <a:p>
            <a:pPr algn="ctr"/>
            <a:r>
              <a:rPr lang="es-CL" sz="2000" b="1" dirty="0">
                <a:solidFill>
                  <a:srgbClr val="112D86"/>
                </a:solidFill>
                <a:latin typeface="Calibri"/>
                <a:ea typeface="ＭＳ Ｐゴシック"/>
                <a:cs typeface="Times New Roman"/>
              </a:rPr>
              <a:t>RÉPLICA REVISIÓN ESPECIAL 713/2024 CONTRALORÍA</a:t>
            </a:r>
          </a:p>
          <a:p>
            <a:pPr algn="ctr"/>
            <a:r>
              <a:rPr lang="es-CL" altLang="es-ES" sz="2000" b="1" dirty="0">
                <a:solidFill>
                  <a:srgbClr val="112D86"/>
                </a:solidFill>
                <a:latin typeface="Calibri"/>
                <a:ea typeface="ＭＳ Ｐゴシック"/>
                <a:cs typeface="Times New Roman"/>
              </a:rPr>
              <a:t>RDI CENTRO JUDICIAL DE LOS ÁNGELES</a:t>
            </a:r>
          </a:p>
        </p:txBody>
      </p:sp>
      <p:sp>
        <p:nvSpPr>
          <p:cNvPr id="4099" name="Rectangle 5"/>
          <p:cNvSpPr>
            <a:spLocks noChangeArrowheads="1"/>
          </p:cNvSpPr>
          <p:nvPr/>
        </p:nvSpPr>
        <p:spPr bwMode="auto">
          <a:xfrm>
            <a:off x="337330" y="5301208"/>
            <a:ext cx="7345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_tradnl" altLang="es-ES" sz="1600" dirty="0">
                <a:solidFill>
                  <a:srgbClr val="002060"/>
                </a:solidFill>
              </a:rPr>
              <a:t>02 de enero de </a:t>
            </a:r>
            <a:r>
              <a:rPr lang="es-ES_tradnl" altLang="es-ES" sz="1600" dirty="0">
                <a:solidFill>
                  <a:srgbClr val="112D86"/>
                </a:solidFill>
              </a:rPr>
              <a:t>2025</a:t>
            </a:r>
          </a:p>
        </p:txBody>
      </p:sp>
      <p:sp>
        <p:nvSpPr>
          <p:cNvPr id="4" name="Rectangle 4"/>
          <p:cNvSpPr>
            <a:spLocks noChangeArrowheads="1"/>
          </p:cNvSpPr>
          <p:nvPr/>
        </p:nvSpPr>
        <p:spPr bwMode="auto">
          <a:xfrm>
            <a:off x="3213534" y="1844824"/>
            <a:ext cx="5649858" cy="1512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s-CL" altLang="es-ES" sz="2400" b="1">
                <a:solidFill>
                  <a:srgbClr val="112D86"/>
                </a:solidFill>
                <a:latin typeface="Calibri" pitchFamily="34" charset="0"/>
                <a:ea typeface="ＭＳ Ｐゴシック" pitchFamily="34" charset="-128"/>
                <a:cs typeface="Times New Roman" pitchFamily="18" charset="0"/>
              </a:rPr>
              <a:t>DEPARTAMENTO DE INFRAESTRUCTURA Y MANTENIMIENTO </a:t>
            </a:r>
          </a:p>
        </p:txBody>
      </p:sp>
    </p:spTree>
    <p:extLst>
      <p:ext uri="{BB962C8B-B14F-4D97-AF65-F5344CB8AC3E}">
        <p14:creationId xmlns:p14="http://schemas.microsoft.com/office/powerpoint/2010/main" val="1658782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41632"/>
          </a:xfrm>
          <a:prstGeom prst="rect">
            <a:avLst/>
          </a:prstGeom>
          <a:solidFill>
            <a:schemeClr val="tx2">
              <a:lumMod val="75000"/>
            </a:schemeClr>
          </a:solidFill>
          <a:ln w="9525">
            <a:noFill/>
            <a:miter lim="800000"/>
            <a:headEnd/>
            <a:tailEnd/>
          </a:ln>
        </p:spPr>
        <p:txBody>
          <a:bodyPr wrap="square">
            <a:spAutoFit/>
          </a:bodyPr>
          <a:lstStyle/>
          <a:p>
            <a:pPr algn="ctr" eaLnBrk="0" hangingPunct="0">
              <a:lnSpc>
                <a:spcPct val="90000"/>
              </a:lnSpc>
              <a:spcBef>
                <a:spcPct val="20000"/>
              </a:spcBef>
              <a:buFont typeface="DIN-Regular"/>
              <a:buNone/>
              <a:defRPr/>
            </a:pPr>
            <a:r>
              <a:rPr lang="es-CL" b="1">
                <a:solidFill>
                  <a:schemeClr val="bg1"/>
                </a:solidFill>
                <a:latin typeface="Calibri" pitchFamily="34" charset="0"/>
              </a:rPr>
              <a:t>DEPARTAMENTO DE INFRAESTRUCTURA Y MANTENIMIENTO</a:t>
            </a: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p:txBody>
      </p:sp>
      <p:sp>
        <p:nvSpPr>
          <p:cNvPr id="8" name="Rectángulo 7"/>
          <p:cNvSpPr/>
          <p:nvPr/>
        </p:nvSpPr>
        <p:spPr>
          <a:xfrm>
            <a:off x="219202" y="940840"/>
            <a:ext cx="8628144" cy="5632311"/>
          </a:xfrm>
          <a:prstGeom prst="rect">
            <a:avLst/>
          </a:prstGeom>
        </p:spPr>
        <p:txBody>
          <a:bodyPr wrap="square">
            <a:spAutoFit/>
          </a:bodyPr>
          <a:lstStyle/>
          <a:p>
            <a:pPr algn="just">
              <a:lnSpc>
                <a:spcPct val="150000"/>
              </a:lnSpc>
            </a:pPr>
            <a:r>
              <a:rPr lang="es-CL" altLang="es-CL" sz="1600" dirty="0">
                <a:solidFill>
                  <a:srgbClr val="002060"/>
                </a:solidFill>
              </a:rPr>
              <a:t>A continuación el Departamento de Infraestructura y Mantenimiento expone en detalle los antecedentes y aclaraciones a la revisión especial 713/2024 de Contraloría </a:t>
            </a:r>
            <a:r>
              <a:rPr lang="es-MX" sz="1600" dirty="0">
                <a:solidFill>
                  <a:srgbClr val="002060"/>
                </a:solidFill>
              </a:rPr>
              <a:t> “Gestión de plazos de respuesta a RDI en la construcción del Centro de Justicia de los Ángeles”.</a:t>
            </a:r>
          </a:p>
          <a:p>
            <a:pPr algn="just">
              <a:lnSpc>
                <a:spcPct val="150000"/>
              </a:lnSpc>
            </a:pPr>
            <a:endParaRPr lang="es-MX" altLang="es-CL" sz="1600" dirty="0">
              <a:solidFill>
                <a:srgbClr val="002060"/>
              </a:solidFill>
            </a:endParaRPr>
          </a:p>
          <a:p>
            <a:pPr algn="just">
              <a:lnSpc>
                <a:spcPct val="150000"/>
              </a:lnSpc>
            </a:pPr>
            <a:r>
              <a:rPr lang="es-MX" altLang="es-CL" sz="1600" dirty="0">
                <a:solidFill>
                  <a:srgbClr val="002060"/>
                </a:solidFill>
              </a:rPr>
              <a:t>Los aspectos que se expondrán son:</a:t>
            </a:r>
          </a:p>
          <a:p>
            <a:pPr algn="just">
              <a:lnSpc>
                <a:spcPct val="150000"/>
              </a:lnSpc>
            </a:pPr>
            <a:endParaRPr lang="es-MX" altLang="es-CL" sz="1600" dirty="0">
              <a:solidFill>
                <a:srgbClr val="002060"/>
              </a:solidFill>
            </a:endParaRPr>
          </a:p>
          <a:p>
            <a:pPr marL="342900" indent="-342900" algn="just">
              <a:lnSpc>
                <a:spcPct val="150000"/>
              </a:lnSpc>
              <a:buFont typeface="+mj-lt"/>
              <a:buAutoNum type="arabicPeriod"/>
            </a:pPr>
            <a:r>
              <a:rPr lang="es-MX" altLang="es-CL" sz="1600" dirty="0">
                <a:solidFill>
                  <a:srgbClr val="002060"/>
                </a:solidFill>
              </a:rPr>
              <a:t>La cantidad de requerimientos, la oportunidad en que estos fueron realizados y la condición de la ITO durante ese periodo.</a:t>
            </a:r>
          </a:p>
          <a:p>
            <a:pPr marL="342900" indent="-342900" algn="just">
              <a:lnSpc>
                <a:spcPct val="150000"/>
              </a:lnSpc>
              <a:buFont typeface="+mj-lt"/>
              <a:buAutoNum type="arabicPeriod"/>
            </a:pPr>
            <a:r>
              <a:rPr lang="es-MX" altLang="es-CL" sz="1600" dirty="0">
                <a:solidFill>
                  <a:srgbClr val="002060"/>
                </a:solidFill>
              </a:rPr>
              <a:t>La situación de diseño del proyecto y los motivos de su condición</a:t>
            </a:r>
          </a:p>
          <a:p>
            <a:pPr marL="342900" indent="-342900" algn="just">
              <a:lnSpc>
                <a:spcPct val="150000"/>
              </a:lnSpc>
              <a:buFont typeface="+mj-lt"/>
              <a:buAutoNum type="arabicPeriod"/>
            </a:pPr>
            <a:r>
              <a:rPr lang="es-MX" altLang="es-CL" sz="1600" dirty="0">
                <a:solidFill>
                  <a:srgbClr val="002060"/>
                </a:solidFill>
              </a:rPr>
              <a:t>Aprobación del aumento de plazo de 57 días corridos y un gasto general de $ 594.425.583 (IVA incluido), producto de la RDI 86.</a:t>
            </a:r>
          </a:p>
          <a:p>
            <a:pPr marL="342900" indent="-342900" algn="just">
              <a:lnSpc>
                <a:spcPct val="150000"/>
              </a:lnSpc>
              <a:buFont typeface="+mj-lt"/>
              <a:buAutoNum type="arabicPeriod"/>
            </a:pPr>
            <a:r>
              <a:rPr lang="es-MX" altLang="es-CL" sz="1600" dirty="0">
                <a:solidFill>
                  <a:srgbClr val="002060"/>
                </a:solidFill>
              </a:rPr>
              <a:t>Comentarios sobre las recomendaciones de Contraloría</a:t>
            </a:r>
          </a:p>
          <a:p>
            <a:pPr marL="342900" indent="-342900" algn="just">
              <a:lnSpc>
                <a:spcPct val="150000"/>
              </a:lnSpc>
              <a:buFont typeface="+mj-lt"/>
              <a:buAutoNum type="arabicPeriod"/>
            </a:pPr>
            <a:r>
              <a:rPr lang="es-MX" altLang="es-CL" sz="1600" dirty="0">
                <a:solidFill>
                  <a:srgbClr val="002060"/>
                </a:solidFill>
              </a:rPr>
              <a:t>Mejoras que está implementando el Departamento de Infraestructura y Mantenimiento en el control de RDI.</a:t>
            </a:r>
          </a:p>
          <a:p>
            <a:pPr marL="342900" indent="-342900">
              <a:lnSpc>
                <a:spcPct val="150000"/>
              </a:lnSpc>
              <a:buFont typeface="+mj-lt"/>
              <a:buAutoNum type="arabicPeriod"/>
            </a:pPr>
            <a:endParaRPr lang="es-CL" altLang="es-CL" sz="1600" dirty="0">
              <a:solidFill>
                <a:srgbClr val="002060"/>
              </a:solidFill>
            </a:endParaRPr>
          </a:p>
        </p:txBody>
      </p:sp>
      <p:sp>
        <p:nvSpPr>
          <p:cNvPr id="11" name="9 Rectángulo"/>
          <p:cNvSpPr/>
          <p:nvPr/>
        </p:nvSpPr>
        <p:spPr>
          <a:xfrm>
            <a:off x="682690" y="323455"/>
            <a:ext cx="7710530" cy="400110"/>
          </a:xfrm>
          <a:prstGeom prst="rect">
            <a:avLst/>
          </a:prstGeom>
        </p:spPr>
        <p:txBody>
          <a:bodyPr wrap="square">
            <a:spAutoFit/>
          </a:bodyPr>
          <a:lstStyle/>
          <a:p>
            <a:pPr algn="ctr" eaLnBrk="0" hangingPunct="0">
              <a:spcBef>
                <a:spcPct val="0"/>
              </a:spcBef>
              <a:buNone/>
              <a:defRPr/>
            </a:pPr>
            <a:r>
              <a:rPr lang="es-CL" altLang="en-US" sz="2000" b="1" dirty="0">
                <a:solidFill>
                  <a:srgbClr val="002060"/>
                </a:solidFill>
              </a:rPr>
              <a:t>EXPOSICIÓN</a:t>
            </a:r>
            <a:endParaRPr lang="es-MX" altLang="en-US" sz="2000" b="1" dirty="0">
              <a:solidFill>
                <a:srgbClr val="002060"/>
              </a:solidFill>
            </a:endParaRPr>
          </a:p>
        </p:txBody>
      </p:sp>
    </p:spTree>
    <p:extLst>
      <p:ext uri="{BB962C8B-B14F-4D97-AF65-F5344CB8AC3E}">
        <p14:creationId xmlns:p14="http://schemas.microsoft.com/office/powerpoint/2010/main" val="8224312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sp>
        <p:nvSpPr>
          <p:cNvPr id="36866" name="CuadroTexto 3"/>
          <p:cNvSpPr txBox="1">
            <a:spLocks noChangeArrowheads="1"/>
          </p:cNvSpPr>
          <p:nvPr/>
        </p:nvSpPr>
        <p:spPr bwMode="auto">
          <a:xfrm>
            <a:off x="467544" y="2812050"/>
            <a:ext cx="8388424" cy="954107"/>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0" hangingPunct="0">
              <a:spcBef>
                <a:spcPct val="0"/>
              </a:spcBef>
              <a:buFont typeface="Arial" panose="020B0604020202020204" pitchFamily="34" charset="0"/>
              <a:buNone/>
              <a:defRPr/>
            </a:pPr>
            <a:r>
              <a:rPr lang="es-CL" altLang="en-US" sz="2800" dirty="0">
                <a:solidFill>
                  <a:prstClr val="white"/>
                </a:solidFill>
                <a:latin typeface="Calibri"/>
              </a:rPr>
              <a:t>1.- RESPECTO DE LA CANTIDAD DE REQUERIMIENTOS Y SU OPORTUNIDAD</a:t>
            </a:r>
            <a:endParaRPr lang="es-MX" altLang="en-US" sz="2800" dirty="0">
              <a:solidFill>
                <a:prstClr val="white"/>
              </a:solidFill>
              <a:latin typeface="Calibri"/>
            </a:endParaRPr>
          </a:p>
        </p:txBody>
      </p:sp>
    </p:spTree>
    <p:extLst>
      <p:ext uri="{BB962C8B-B14F-4D97-AF65-F5344CB8AC3E}">
        <p14:creationId xmlns:p14="http://schemas.microsoft.com/office/powerpoint/2010/main" val="18163705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69332"/>
          </a:xfrm>
          <a:prstGeom prst="rect">
            <a:avLst/>
          </a:prstGeom>
          <a:solidFill>
            <a:schemeClr val="tx2">
              <a:lumMod val="75000"/>
            </a:schemeClr>
          </a:solidFill>
          <a:ln w="9525">
            <a:noFill/>
            <a:miter lim="800000"/>
            <a:headEnd/>
            <a:tailEnd/>
          </a:ln>
        </p:spPr>
        <p:txBody>
          <a:bodyPr wrap="square">
            <a:spAutoFit/>
          </a:bodyPr>
          <a:lstStyle/>
          <a:p>
            <a:pPr algn="ctr" eaLnBrk="0" hangingPunct="0">
              <a:spcBef>
                <a:spcPct val="0"/>
              </a:spcBef>
              <a:buFont typeface="Arial" panose="020B0604020202020204" pitchFamily="34" charset="0"/>
              <a:buNone/>
              <a:defRPr/>
            </a:pPr>
            <a:r>
              <a:rPr lang="es-CL" altLang="en-US" b="1" dirty="0">
                <a:solidFill>
                  <a:prstClr val="white"/>
                </a:solidFill>
              </a:rPr>
              <a:t>RESPECTO DE LA CANTIDAD DE REQUERIMIENTOS Y SU OPORTUNIDAD</a:t>
            </a:r>
            <a:endParaRPr lang="es-MX" altLang="en-US" b="1" dirty="0">
              <a:solidFill>
                <a:prstClr val="white"/>
              </a:solidFill>
            </a:endParaRP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p:txBody>
      </p:sp>
      <p:sp>
        <p:nvSpPr>
          <p:cNvPr id="8" name="Rectángulo 7"/>
          <p:cNvSpPr/>
          <p:nvPr/>
        </p:nvSpPr>
        <p:spPr>
          <a:xfrm>
            <a:off x="219202" y="783377"/>
            <a:ext cx="8628144" cy="792781"/>
          </a:xfrm>
          <a:prstGeom prst="rect">
            <a:avLst/>
          </a:prstGeom>
        </p:spPr>
        <p:txBody>
          <a:bodyPr wrap="square">
            <a:spAutoFit/>
          </a:bodyPr>
          <a:lstStyle/>
          <a:p>
            <a:pPr marL="88900" algn="just">
              <a:lnSpc>
                <a:spcPct val="150000"/>
              </a:lnSpc>
              <a:spcBef>
                <a:spcPct val="0"/>
              </a:spcBef>
              <a:defRPr/>
            </a:pPr>
            <a:r>
              <a:rPr lang="es-CL" altLang="es-CL" sz="1600" dirty="0">
                <a:solidFill>
                  <a:srgbClr val="002060"/>
                </a:solidFill>
              </a:rPr>
              <a:t>Contraloría en su informe desglosa los </a:t>
            </a:r>
            <a:r>
              <a:rPr lang="es-CL" altLang="es-CL" sz="1600" b="1" dirty="0">
                <a:solidFill>
                  <a:srgbClr val="002060"/>
                </a:solidFill>
              </a:rPr>
              <a:t>203 requerimientos (RDI) </a:t>
            </a:r>
            <a:r>
              <a:rPr lang="es-CL" altLang="es-CL" sz="1600" dirty="0">
                <a:solidFill>
                  <a:srgbClr val="002060"/>
                </a:solidFill>
              </a:rPr>
              <a:t>entre el inicio de la obra y el 24 de junio de 2024, de la siguiente manera:</a:t>
            </a:r>
            <a:endParaRPr lang="es-CL" altLang="es-CL" sz="1600" dirty="0">
              <a:solidFill>
                <a:srgbClr val="FF0000"/>
              </a:solidFill>
            </a:endParaRPr>
          </a:p>
        </p:txBody>
      </p:sp>
      <p:sp>
        <p:nvSpPr>
          <p:cNvPr id="11" name="9 Rectángulo"/>
          <p:cNvSpPr/>
          <p:nvPr/>
        </p:nvSpPr>
        <p:spPr>
          <a:xfrm>
            <a:off x="682690" y="323455"/>
            <a:ext cx="7710530" cy="400110"/>
          </a:xfrm>
          <a:prstGeom prst="rect">
            <a:avLst/>
          </a:prstGeom>
        </p:spPr>
        <p:txBody>
          <a:bodyPr wrap="square">
            <a:spAutoFit/>
          </a:bodyPr>
          <a:lstStyle/>
          <a:p>
            <a:pPr algn="ctr" eaLnBrk="0" hangingPunct="0">
              <a:spcBef>
                <a:spcPct val="0"/>
              </a:spcBef>
              <a:buNone/>
              <a:defRPr/>
            </a:pPr>
            <a:r>
              <a:rPr lang="es-CL" altLang="en-US" sz="2000" b="1" dirty="0">
                <a:solidFill>
                  <a:srgbClr val="002060"/>
                </a:solidFill>
              </a:rPr>
              <a:t>CANTIDAD DE REQUERIMIENTOS</a:t>
            </a:r>
            <a:endParaRPr lang="es-MX" altLang="en-US" sz="2000" b="1" dirty="0">
              <a:solidFill>
                <a:srgbClr val="002060"/>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4276" y="1614373"/>
            <a:ext cx="5527358" cy="4148657"/>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9 Rectángulo"/>
          <p:cNvSpPr/>
          <p:nvPr/>
        </p:nvSpPr>
        <p:spPr>
          <a:xfrm>
            <a:off x="395536" y="5784331"/>
            <a:ext cx="8515350" cy="792781"/>
          </a:xfrm>
          <a:prstGeom prst="rect">
            <a:avLst/>
          </a:prstGeom>
        </p:spPr>
        <p:txBody>
          <a:bodyPr wrap="square">
            <a:spAutoFit/>
          </a:bodyPr>
          <a:lstStyle/>
          <a:p>
            <a:pPr marL="88900" algn="just">
              <a:lnSpc>
                <a:spcPct val="150000"/>
              </a:lnSpc>
              <a:spcBef>
                <a:spcPct val="0"/>
              </a:spcBef>
              <a:defRPr/>
            </a:pPr>
            <a:r>
              <a:rPr lang="es-CL" altLang="es-CL" sz="1600" dirty="0">
                <a:solidFill>
                  <a:srgbClr val="002060"/>
                </a:solidFill>
              </a:rPr>
              <a:t>Sin embargo, no considera la cantidad de SIC ni la distribución en el tiempo o la dificultad técnica que implica la resolución de las RDI.</a:t>
            </a:r>
            <a:endParaRPr lang="es-CL" altLang="es-CL" sz="1600" dirty="0">
              <a:solidFill>
                <a:srgbClr val="FF0000"/>
              </a:solidFill>
            </a:endParaRPr>
          </a:p>
        </p:txBody>
      </p:sp>
    </p:spTree>
    <p:extLst>
      <p:ext uri="{BB962C8B-B14F-4D97-AF65-F5344CB8AC3E}">
        <p14:creationId xmlns:p14="http://schemas.microsoft.com/office/powerpoint/2010/main" val="1322166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69332"/>
          </a:xfrm>
          <a:prstGeom prst="rect">
            <a:avLst/>
          </a:prstGeom>
          <a:solidFill>
            <a:schemeClr val="tx2">
              <a:lumMod val="75000"/>
            </a:schemeClr>
          </a:solidFill>
          <a:ln w="9525">
            <a:noFill/>
            <a:miter lim="800000"/>
            <a:headEnd/>
            <a:tailEnd/>
          </a:ln>
        </p:spPr>
        <p:txBody>
          <a:bodyPr wrap="square">
            <a:spAutoFit/>
          </a:bodyPr>
          <a:lstStyle/>
          <a:p>
            <a:pPr algn="ctr" eaLnBrk="0" hangingPunct="0">
              <a:spcBef>
                <a:spcPct val="0"/>
              </a:spcBef>
              <a:buFont typeface="Arial" panose="020B0604020202020204" pitchFamily="34" charset="0"/>
              <a:buNone/>
              <a:defRPr/>
            </a:pPr>
            <a:r>
              <a:rPr lang="es-CL" altLang="en-US" b="1" dirty="0">
                <a:solidFill>
                  <a:prstClr val="white"/>
                </a:solidFill>
              </a:rPr>
              <a:t>RESPECTO DE LA CANTIDAD DE REQUERIMIENTOS Y SU OPORTUNIDAD</a:t>
            </a:r>
            <a:endParaRPr lang="es-MX" altLang="en-US" b="1" dirty="0">
              <a:solidFill>
                <a:prstClr val="white"/>
              </a:solidFill>
            </a:endParaRP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p:txBody>
      </p:sp>
      <p:sp>
        <p:nvSpPr>
          <p:cNvPr id="11" name="9 Rectángulo"/>
          <p:cNvSpPr/>
          <p:nvPr/>
        </p:nvSpPr>
        <p:spPr>
          <a:xfrm>
            <a:off x="682690" y="323455"/>
            <a:ext cx="7710530" cy="400110"/>
          </a:xfrm>
          <a:prstGeom prst="rect">
            <a:avLst/>
          </a:prstGeom>
        </p:spPr>
        <p:txBody>
          <a:bodyPr wrap="square">
            <a:spAutoFit/>
          </a:bodyPr>
          <a:lstStyle/>
          <a:p>
            <a:pPr algn="ctr" eaLnBrk="0" hangingPunct="0">
              <a:spcBef>
                <a:spcPct val="0"/>
              </a:spcBef>
              <a:buNone/>
              <a:defRPr/>
            </a:pPr>
            <a:r>
              <a:rPr lang="es-CL" altLang="en-US" sz="2000" b="1" dirty="0">
                <a:solidFill>
                  <a:srgbClr val="002060"/>
                </a:solidFill>
              </a:rPr>
              <a:t>CANTIDAD DE REQUERIMIENTOS Y SU OPORTUNIDAD</a:t>
            </a:r>
            <a:endParaRPr lang="es-MX" altLang="en-US" sz="2000" b="1" dirty="0">
              <a:solidFill>
                <a:srgbClr val="002060"/>
              </a:solidFill>
            </a:endParaRPr>
          </a:p>
        </p:txBody>
      </p:sp>
      <p:sp>
        <p:nvSpPr>
          <p:cNvPr id="10" name="Rectángulo 7"/>
          <p:cNvSpPr/>
          <p:nvPr/>
        </p:nvSpPr>
        <p:spPr>
          <a:xfrm>
            <a:off x="395536" y="796567"/>
            <a:ext cx="7772273" cy="423449"/>
          </a:xfrm>
          <a:prstGeom prst="rect">
            <a:avLst/>
          </a:prstGeom>
        </p:spPr>
        <p:txBody>
          <a:bodyPr wrap="square">
            <a:spAutoFit/>
          </a:bodyPr>
          <a:lstStyle/>
          <a:p>
            <a:pPr marL="88900" algn="just">
              <a:lnSpc>
                <a:spcPct val="150000"/>
              </a:lnSpc>
              <a:spcBef>
                <a:spcPct val="0"/>
              </a:spcBef>
              <a:defRPr/>
            </a:pPr>
            <a:r>
              <a:rPr lang="es-MX" altLang="es-CL" sz="1600" dirty="0">
                <a:solidFill>
                  <a:srgbClr val="002060"/>
                </a:solidFill>
              </a:rPr>
              <a:t>Sobre lo anterior Contraloría en su informe señala lo siguiente:</a:t>
            </a:r>
            <a:endParaRPr lang="es-CL" altLang="es-CL" sz="1600" b="1" dirty="0">
              <a:solidFill>
                <a:srgbClr val="002060"/>
              </a:solidFill>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7930" y="1339761"/>
            <a:ext cx="5947483" cy="4415652"/>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Rectángulo"/>
          <p:cNvSpPr/>
          <p:nvPr/>
        </p:nvSpPr>
        <p:spPr>
          <a:xfrm>
            <a:off x="395536" y="5784331"/>
            <a:ext cx="8515350" cy="830997"/>
          </a:xfrm>
          <a:prstGeom prst="rect">
            <a:avLst/>
          </a:prstGeom>
        </p:spPr>
        <p:txBody>
          <a:bodyPr wrap="square">
            <a:spAutoFit/>
          </a:bodyPr>
          <a:lstStyle/>
          <a:p>
            <a:pPr marL="88900" algn="just">
              <a:lnSpc>
                <a:spcPct val="150000"/>
              </a:lnSpc>
              <a:spcBef>
                <a:spcPct val="0"/>
              </a:spcBef>
              <a:defRPr/>
            </a:pPr>
            <a:r>
              <a:rPr lang="es-CL" altLang="es-CL" sz="1600" dirty="0">
                <a:solidFill>
                  <a:schemeClr val="tx2"/>
                </a:solidFill>
              </a:rPr>
              <a:t>No obstante, a la rotación de la ITO, se deben incluir otros aspectos críticos: </a:t>
            </a:r>
            <a:r>
              <a:rPr lang="es-CL" altLang="es-CL" sz="1600" u="sng" dirty="0">
                <a:solidFill>
                  <a:schemeClr val="tx2"/>
                </a:solidFill>
              </a:rPr>
              <a:t>la oportunidad de presentación y el tipo de requerimiento</a:t>
            </a:r>
            <a:r>
              <a:rPr lang="es-CL" altLang="es-CL" sz="1600" dirty="0">
                <a:solidFill>
                  <a:schemeClr val="tx2"/>
                </a:solidFill>
              </a:rPr>
              <a:t>.  A continuación se abordarán estos aspectos.</a:t>
            </a:r>
          </a:p>
        </p:txBody>
      </p:sp>
    </p:spTree>
    <p:extLst>
      <p:ext uri="{BB962C8B-B14F-4D97-AF65-F5344CB8AC3E}">
        <p14:creationId xmlns:p14="http://schemas.microsoft.com/office/powerpoint/2010/main" val="36467996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69332"/>
          </a:xfrm>
          <a:prstGeom prst="rect">
            <a:avLst/>
          </a:prstGeom>
          <a:solidFill>
            <a:schemeClr val="tx2">
              <a:lumMod val="75000"/>
            </a:schemeClr>
          </a:solidFill>
          <a:ln w="9525">
            <a:noFill/>
            <a:miter lim="800000"/>
            <a:headEnd/>
            <a:tailEnd/>
          </a:ln>
        </p:spPr>
        <p:txBody>
          <a:bodyPr wrap="square">
            <a:spAutoFit/>
          </a:bodyPr>
          <a:lstStyle/>
          <a:p>
            <a:pPr algn="ctr" eaLnBrk="0" hangingPunct="0">
              <a:spcBef>
                <a:spcPct val="0"/>
              </a:spcBef>
              <a:buFont typeface="Arial" panose="020B0604020202020204" pitchFamily="34" charset="0"/>
              <a:buNone/>
              <a:defRPr/>
            </a:pPr>
            <a:r>
              <a:rPr lang="es-CL" altLang="en-US" b="1" dirty="0">
                <a:solidFill>
                  <a:prstClr val="white"/>
                </a:solidFill>
              </a:rPr>
              <a:t>RESPECTO DE LA CANTIDAD DE REQUERIMIENTOS Y SU OPORTUNIDAD</a:t>
            </a:r>
            <a:endParaRPr lang="es-MX" altLang="en-US" b="1" dirty="0">
              <a:solidFill>
                <a:prstClr val="white"/>
              </a:solidFill>
            </a:endParaRP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p:txBody>
      </p:sp>
      <p:sp>
        <p:nvSpPr>
          <p:cNvPr id="8" name="Rectángulo 7"/>
          <p:cNvSpPr/>
          <p:nvPr/>
        </p:nvSpPr>
        <p:spPr>
          <a:xfrm>
            <a:off x="223883" y="723565"/>
            <a:ext cx="8628144" cy="2677656"/>
          </a:xfrm>
          <a:prstGeom prst="rect">
            <a:avLst/>
          </a:prstGeom>
        </p:spPr>
        <p:txBody>
          <a:bodyPr wrap="square">
            <a:spAutoFit/>
          </a:bodyPr>
          <a:lstStyle/>
          <a:p>
            <a:pPr marL="88900" algn="just">
              <a:lnSpc>
                <a:spcPct val="150000"/>
              </a:lnSpc>
              <a:spcBef>
                <a:spcPct val="0"/>
              </a:spcBef>
              <a:defRPr/>
            </a:pPr>
            <a:r>
              <a:rPr lang="es-MX" altLang="es-CL" sz="1600" dirty="0">
                <a:solidFill>
                  <a:schemeClr val="tx2"/>
                </a:solidFill>
              </a:rPr>
              <a:t>Los datos expuestos por Contraloría son efectivos, </a:t>
            </a:r>
            <a:r>
              <a:rPr lang="es-MX" altLang="es-CL" sz="1600" b="1" dirty="0">
                <a:solidFill>
                  <a:schemeClr val="tx2"/>
                </a:solidFill>
              </a:rPr>
              <a:t>sin embargo no considera las denominadas SIC (Solicitud complementaria de información),</a:t>
            </a:r>
            <a:r>
              <a:rPr lang="es-MX" altLang="es-CL" sz="1600" dirty="0">
                <a:solidFill>
                  <a:schemeClr val="tx2"/>
                </a:solidFill>
              </a:rPr>
              <a:t> que corresponde al levantamiento de observaciones al proyecto que realiza la inspección técnica de obra (en adelante ITO), el jefe de proyecto de construcción (JPCO), el jefe de proyecto de diseño (JPDI) y el consultor, de acuerdo con lo definido en el memo 14UI N° 1120 del 30 de noviembre de 2018, citado en el informe de Contraloría.</a:t>
            </a:r>
          </a:p>
          <a:p>
            <a:pPr marL="88900" algn="just">
              <a:lnSpc>
                <a:spcPct val="150000"/>
              </a:lnSpc>
              <a:spcBef>
                <a:spcPct val="0"/>
              </a:spcBef>
              <a:defRPr/>
            </a:pPr>
            <a:endParaRPr lang="es-MX" altLang="es-CL" sz="1600" dirty="0">
              <a:solidFill>
                <a:srgbClr val="002060"/>
              </a:solidFill>
            </a:endParaRPr>
          </a:p>
          <a:p>
            <a:pPr marL="88900" algn="just">
              <a:lnSpc>
                <a:spcPct val="150000"/>
              </a:lnSpc>
              <a:spcBef>
                <a:spcPct val="0"/>
              </a:spcBef>
              <a:defRPr/>
            </a:pPr>
            <a:endParaRPr lang="es-CL" altLang="es-CL" sz="1600" dirty="0">
              <a:solidFill>
                <a:srgbClr val="002060"/>
              </a:solidFill>
            </a:endParaRPr>
          </a:p>
        </p:txBody>
      </p:sp>
      <p:sp>
        <p:nvSpPr>
          <p:cNvPr id="11" name="9 Rectángulo"/>
          <p:cNvSpPr/>
          <p:nvPr/>
        </p:nvSpPr>
        <p:spPr>
          <a:xfrm>
            <a:off x="682690" y="323455"/>
            <a:ext cx="7710530" cy="400110"/>
          </a:xfrm>
          <a:prstGeom prst="rect">
            <a:avLst/>
          </a:prstGeom>
        </p:spPr>
        <p:txBody>
          <a:bodyPr wrap="square">
            <a:spAutoFit/>
          </a:bodyPr>
          <a:lstStyle/>
          <a:p>
            <a:pPr algn="ctr" eaLnBrk="0" hangingPunct="0">
              <a:spcBef>
                <a:spcPct val="0"/>
              </a:spcBef>
              <a:buNone/>
              <a:defRPr/>
            </a:pPr>
            <a:r>
              <a:rPr lang="es-CL" altLang="en-US" sz="2000" b="1" dirty="0">
                <a:solidFill>
                  <a:srgbClr val="002060"/>
                </a:solidFill>
              </a:rPr>
              <a:t>CANTIDAD DE REQUERIMIENTOS</a:t>
            </a:r>
            <a:endParaRPr lang="es-MX" altLang="en-US" sz="2000" b="1" dirty="0">
              <a:solidFill>
                <a:srgbClr val="002060"/>
              </a:solidFill>
            </a:endParaRPr>
          </a:p>
        </p:txBody>
      </p:sp>
    </p:spTree>
    <p:extLst>
      <p:ext uri="{BB962C8B-B14F-4D97-AF65-F5344CB8AC3E}">
        <p14:creationId xmlns:p14="http://schemas.microsoft.com/office/powerpoint/2010/main" val="10025727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69332"/>
          </a:xfrm>
          <a:prstGeom prst="rect">
            <a:avLst/>
          </a:prstGeom>
          <a:solidFill>
            <a:schemeClr val="tx2">
              <a:lumMod val="75000"/>
            </a:schemeClr>
          </a:solidFill>
          <a:ln w="9525">
            <a:noFill/>
            <a:miter lim="800000"/>
            <a:headEnd/>
            <a:tailEnd/>
          </a:ln>
        </p:spPr>
        <p:txBody>
          <a:bodyPr wrap="square">
            <a:spAutoFit/>
          </a:bodyPr>
          <a:lstStyle/>
          <a:p>
            <a:pPr algn="ctr" eaLnBrk="0" hangingPunct="0">
              <a:spcBef>
                <a:spcPct val="0"/>
              </a:spcBef>
              <a:buFont typeface="Arial" panose="020B0604020202020204" pitchFamily="34" charset="0"/>
              <a:buNone/>
              <a:defRPr/>
            </a:pPr>
            <a:r>
              <a:rPr lang="es-CL" altLang="en-US" b="1" dirty="0">
                <a:solidFill>
                  <a:schemeClr val="bg1"/>
                </a:solidFill>
              </a:rPr>
              <a:t>RESPECTO DE LA CANTIDAD DE REQUERIMIENTOS Y SU OPORTUNIDAD</a:t>
            </a:r>
            <a:endParaRPr lang="es-MX" altLang="en-US" b="1" dirty="0">
              <a:solidFill>
                <a:schemeClr val="bg1"/>
              </a:solidFill>
            </a:endParaRP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p:txBody>
      </p:sp>
      <p:sp>
        <p:nvSpPr>
          <p:cNvPr id="8" name="Rectángulo 7"/>
          <p:cNvSpPr/>
          <p:nvPr/>
        </p:nvSpPr>
        <p:spPr>
          <a:xfrm>
            <a:off x="219202" y="913458"/>
            <a:ext cx="3476498" cy="3785652"/>
          </a:xfrm>
          <a:prstGeom prst="rect">
            <a:avLst/>
          </a:prstGeom>
        </p:spPr>
        <p:txBody>
          <a:bodyPr wrap="square">
            <a:spAutoFit/>
          </a:bodyPr>
          <a:lstStyle/>
          <a:p>
            <a:pPr marL="88900" algn="just">
              <a:lnSpc>
                <a:spcPct val="150000"/>
              </a:lnSpc>
              <a:spcBef>
                <a:spcPct val="0"/>
              </a:spcBef>
              <a:defRPr/>
            </a:pPr>
            <a:r>
              <a:rPr lang="es-MX" altLang="es-CL" sz="1600" dirty="0">
                <a:solidFill>
                  <a:srgbClr val="002060"/>
                </a:solidFill>
              </a:rPr>
              <a:t>La cantidad de SIC abordadas en el periodo analizado por Contraloría corresponde a 189, </a:t>
            </a:r>
            <a:r>
              <a:rPr lang="es-MX" altLang="es-CL" sz="1600" b="1" dirty="0">
                <a:solidFill>
                  <a:srgbClr val="002060"/>
                </a:solidFill>
              </a:rPr>
              <a:t>por lo que el universo de definiciones que se debió abordar para el proyecto en ese periodo asciende a 392.</a:t>
            </a:r>
          </a:p>
          <a:p>
            <a:pPr marL="88900" algn="just">
              <a:lnSpc>
                <a:spcPct val="150000"/>
              </a:lnSpc>
              <a:spcBef>
                <a:spcPct val="0"/>
              </a:spcBef>
              <a:defRPr/>
            </a:pPr>
            <a:endParaRPr lang="es-MX" altLang="es-CL" sz="1600" b="1" dirty="0">
              <a:solidFill>
                <a:srgbClr val="002060"/>
              </a:solidFill>
            </a:endParaRPr>
          </a:p>
          <a:p>
            <a:pPr marL="88900" algn="just">
              <a:lnSpc>
                <a:spcPct val="150000"/>
              </a:lnSpc>
              <a:spcBef>
                <a:spcPct val="0"/>
              </a:spcBef>
              <a:defRPr/>
            </a:pPr>
            <a:r>
              <a:rPr lang="es-MX" altLang="es-CL" sz="1600" b="1" dirty="0">
                <a:solidFill>
                  <a:srgbClr val="002060"/>
                </a:solidFill>
              </a:rPr>
              <a:t>Por lo tanto hay un 93% más de requerimientos que los considerados por Contraloría en su informe</a:t>
            </a:r>
          </a:p>
        </p:txBody>
      </p:sp>
      <p:sp>
        <p:nvSpPr>
          <p:cNvPr id="11" name="9 Rectángulo"/>
          <p:cNvSpPr/>
          <p:nvPr/>
        </p:nvSpPr>
        <p:spPr>
          <a:xfrm>
            <a:off x="682690" y="323455"/>
            <a:ext cx="7710530" cy="400110"/>
          </a:xfrm>
          <a:prstGeom prst="rect">
            <a:avLst/>
          </a:prstGeom>
        </p:spPr>
        <p:txBody>
          <a:bodyPr wrap="square">
            <a:spAutoFit/>
          </a:bodyPr>
          <a:lstStyle/>
          <a:p>
            <a:pPr algn="ctr" eaLnBrk="0" hangingPunct="0">
              <a:spcBef>
                <a:spcPct val="0"/>
              </a:spcBef>
              <a:buNone/>
              <a:defRPr/>
            </a:pPr>
            <a:r>
              <a:rPr lang="es-CL" altLang="en-US" sz="2000" b="1" dirty="0">
                <a:solidFill>
                  <a:srgbClr val="002060"/>
                </a:solidFill>
              </a:rPr>
              <a:t>CANTIDAD DE REQUERIMIENTOS</a:t>
            </a:r>
            <a:endParaRPr lang="es-MX" altLang="en-US" sz="2000" b="1" dirty="0">
              <a:solidFill>
                <a:srgbClr val="002060"/>
              </a:solidFill>
            </a:endParaRPr>
          </a:p>
        </p:txBody>
      </p:sp>
      <p:pic>
        <p:nvPicPr>
          <p:cNvPr id="9" name="8 Imagen"/>
          <p:cNvPicPr/>
          <p:nvPr/>
        </p:nvPicPr>
        <p:blipFill>
          <a:blip r:embed="rId3">
            <a:extLst>
              <a:ext uri="{28A0092B-C50C-407E-A947-70E740481C1C}">
                <a14:useLocalDpi xmlns:a14="http://schemas.microsoft.com/office/drawing/2010/main" val="0"/>
              </a:ext>
            </a:extLst>
          </a:blip>
          <a:srcRect/>
          <a:stretch>
            <a:fillRect/>
          </a:stretch>
        </p:blipFill>
        <p:spPr bwMode="auto">
          <a:xfrm>
            <a:off x="4270203" y="986517"/>
            <a:ext cx="4354089" cy="4747531"/>
          </a:xfrm>
          <a:prstGeom prst="rect">
            <a:avLst/>
          </a:prstGeom>
          <a:noFill/>
          <a:ln>
            <a:noFill/>
          </a:ln>
        </p:spPr>
      </p:pic>
    </p:spTree>
    <p:extLst>
      <p:ext uri="{BB962C8B-B14F-4D97-AF65-F5344CB8AC3E}">
        <p14:creationId xmlns:p14="http://schemas.microsoft.com/office/powerpoint/2010/main" val="42514416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69332"/>
          </a:xfrm>
          <a:prstGeom prst="rect">
            <a:avLst/>
          </a:prstGeom>
          <a:solidFill>
            <a:schemeClr val="tx2">
              <a:lumMod val="75000"/>
            </a:schemeClr>
          </a:solidFill>
          <a:ln w="9525">
            <a:noFill/>
            <a:miter lim="800000"/>
            <a:headEnd/>
            <a:tailEnd/>
          </a:ln>
        </p:spPr>
        <p:txBody>
          <a:bodyPr wrap="square">
            <a:spAutoFit/>
          </a:bodyPr>
          <a:lstStyle/>
          <a:p>
            <a:pPr algn="ctr" eaLnBrk="0" hangingPunct="0">
              <a:spcBef>
                <a:spcPct val="0"/>
              </a:spcBef>
              <a:buFont typeface="Arial" panose="020B0604020202020204" pitchFamily="34" charset="0"/>
              <a:buNone/>
              <a:defRPr/>
            </a:pPr>
            <a:r>
              <a:rPr lang="es-CL" altLang="en-US" b="1" dirty="0">
                <a:solidFill>
                  <a:prstClr val="white"/>
                </a:solidFill>
              </a:rPr>
              <a:t>RESPECTO DE LA CANTIDAD DE REQUERIMIENTOS Y SU OPORTUNIDAD</a:t>
            </a:r>
            <a:endParaRPr lang="es-MX" altLang="en-US" b="1" dirty="0">
              <a:solidFill>
                <a:prstClr val="white"/>
              </a:solidFill>
            </a:endParaRP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p:txBody>
      </p:sp>
      <p:sp>
        <p:nvSpPr>
          <p:cNvPr id="11" name="9 Rectángulo"/>
          <p:cNvSpPr/>
          <p:nvPr/>
        </p:nvSpPr>
        <p:spPr>
          <a:xfrm>
            <a:off x="682690" y="323455"/>
            <a:ext cx="7710530" cy="400110"/>
          </a:xfrm>
          <a:prstGeom prst="rect">
            <a:avLst/>
          </a:prstGeom>
        </p:spPr>
        <p:txBody>
          <a:bodyPr wrap="square">
            <a:spAutoFit/>
          </a:bodyPr>
          <a:lstStyle/>
          <a:p>
            <a:pPr algn="ctr" eaLnBrk="0" hangingPunct="0">
              <a:spcBef>
                <a:spcPct val="0"/>
              </a:spcBef>
              <a:buNone/>
              <a:defRPr/>
            </a:pPr>
            <a:r>
              <a:rPr lang="es-CL" altLang="en-US" sz="2000" b="1" dirty="0">
                <a:solidFill>
                  <a:srgbClr val="002060"/>
                </a:solidFill>
              </a:rPr>
              <a:t>CANTIDAD DE REQUERIMIENTOS Y SU OPORTUNIDAD</a:t>
            </a:r>
            <a:endParaRPr lang="es-MX" altLang="en-US" sz="2000" b="1" dirty="0">
              <a:solidFill>
                <a:srgbClr val="002060"/>
              </a:solidFill>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164" y="2658003"/>
            <a:ext cx="7986832" cy="3768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ángulo 7"/>
          <p:cNvSpPr/>
          <p:nvPr/>
        </p:nvSpPr>
        <p:spPr>
          <a:xfrm>
            <a:off x="395536" y="796567"/>
            <a:ext cx="7772273" cy="1569660"/>
          </a:xfrm>
          <a:prstGeom prst="rect">
            <a:avLst/>
          </a:prstGeom>
        </p:spPr>
        <p:txBody>
          <a:bodyPr wrap="square">
            <a:spAutoFit/>
          </a:bodyPr>
          <a:lstStyle/>
          <a:p>
            <a:pPr marL="88900" algn="just">
              <a:lnSpc>
                <a:spcPct val="150000"/>
              </a:lnSpc>
              <a:spcBef>
                <a:spcPct val="0"/>
              </a:spcBef>
              <a:defRPr/>
            </a:pPr>
            <a:r>
              <a:rPr lang="es-MX" altLang="es-CL" sz="1600" dirty="0">
                <a:solidFill>
                  <a:schemeClr val="tx2"/>
                </a:solidFill>
              </a:rPr>
              <a:t>A continuación se presenta la distribución en el tiempo de la totalidad de los requerimientos en el periodo analizado por Contraloría, identificándose tres periodos de concentración, </a:t>
            </a:r>
            <a:r>
              <a:rPr lang="es-MX" altLang="es-CL" sz="1600" b="1" dirty="0">
                <a:solidFill>
                  <a:schemeClr val="tx2"/>
                </a:solidFill>
              </a:rPr>
              <a:t>llegando a superar el 100% respecto del promedio para el mes de diciembre de 2023, momento en que se debía resolver la RDI 86</a:t>
            </a:r>
            <a:r>
              <a:rPr lang="es-MX" altLang="es-CL" sz="1600" dirty="0">
                <a:solidFill>
                  <a:schemeClr val="tx2"/>
                </a:solidFill>
              </a:rPr>
              <a:t>.</a:t>
            </a:r>
            <a:endParaRPr lang="es-CL" altLang="es-CL" sz="1600" b="1" dirty="0">
              <a:solidFill>
                <a:schemeClr val="tx2"/>
              </a:solidFill>
            </a:endParaRPr>
          </a:p>
        </p:txBody>
      </p:sp>
      <p:cxnSp>
        <p:nvCxnSpPr>
          <p:cNvPr id="3" name="2 Conector recto"/>
          <p:cNvCxnSpPr/>
          <p:nvPr/>
        </p:nvCxnSpPr>
        <p:spPr>
          <a:xfrm>
            <a:off x="1045845" y="4748530"/>
            <a:ext cx="6268720" cy="10160"/>
          </a:xfrm>
          <a:prstGeom prst="line">
            <a:avLst/>
          </a:prstGeom>
          <a:ln w="19050">
            <a:solidFill>
              <a:srgbClr val="800000"/>
            </a:solidFill>
          </a:ln>
        </p:spPr>
        <p:style>
          <a:lnRef idx="1">
            <a:schemeClr val="accent1"/>
          </a:lnRef>
          <a:fillRef idx="0">
            <a:schemeClr val="accent1"/>
          </a:fillRef>
          <a:effectRef idx="0">
            <a:schemeClr val="accent1"/>
          </a:effectRef>
          <a:fontRef idx="minor">
            <a:schemeClr val="tx1"/>
          </a:fontRef>
        </p:style>
      </p:cxnSp>
      <p:sp>
        <p:nvSpPr>
          <p:cNvPr id="12" name="Rectángulo 7"/>
          <p:cNvSpPr/>
          <p:nvPr/>
        </p:nvSpPr>
        <p:spPr>
          <a:xfrm>
            <a:off x="2501965" y="4428065"/>
            <a:ext cx="1603309" cy="320024"/>
          </a:xfrm>
          <a:prstGeom prst="rect">
            <a:avLst/>
          </a:prstGeom>
        </p:spPr>
        <p:txBody>
          <a:bodyPr wrap="square">
            <a:spAutoFit/>
          </a:bodyPr>
          <a:lstStyle/>
          <a:p>
            <a:pPr marL="88900" algn="just">
              <a:lnSpc>
                <a:spcPct val="150000"/>
              </a:lnSpc>
              <a:spcBef>
                <a:spcPct val="0"/>
              </a:spcBef>
              <a:defRPr/>
            </a:pPr>
            <a:r>
              <a:rPr lang="es-MX" altLang="es-CL" sz="1100" b="1" dirty="0">
                <a:solidFill>
                  <a:srgbClr val="800000"/>
                </a:solidFill>
              </a:rPr>
              <a:t>Promedio 23</a:t>
            </a:r>
            <a:endParaRPr lang="es-CL" altLang="es-CL" sz="1100" b="1" dirty="0">
              <a:solidFill>
                <a:srgbClr val="800000"/>
              </a:solidFill>
            </a:endParaRPr>
          </a:p>
        </p:txBody>
      </p:sp>
      <p:sp>
        <p:nvSpPr>
          <p:cNvPr id="5" name="4 Flecha abajo"/>
          <p:cNvSpPr/>
          <p:nvPr/>
        </p:nvSpPr>
        <p:spPr>
          <a:xfrm rot="10800000">
            <a:off x="1609725" y="4748530"/>
            <a:ext cx="323850" cy="55245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3" name="12 Flecha abajo"/>
          <p:cNvSpPr/>
          <p:nvPr/>
        </p:nvSpPr>
        <p:spPr>
          <a:xfrm rot="10800000">
            <a:off x="4848225" y="4748530"/>
            <a:ext cx="323850" cy="55245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4" name="13 Flecha abajo"/>
          <p:cNvSpPr/>
          <p:nvPr/>
        </p:nvSpPr>
        <p:spPr>
          <a:xfrm rot="10800000">
            <a:off x="6381750" y="4782186"/>
            <a:ext cx="323850" cy="55245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688922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1000"/>
                                        <p:tgtEl>
                                          <p:spTgt spid="3"/>
                                        </p:tgtEl>
                                      </p:cBhvr>
                                    </p:animEffect>
                                    <p:anim calcmode="lin" valueType="num">
                                      <p:cBhvr>
                                        <p:cTn id="23" dur="1000" fill="hold"/>
                                        <p:tgtEl>
                                          <p:spTgt spid="3"/>
                                        </p:tgtEl>
                                        <p:attrNameLst>
                                          <p:attrName>ppt_x</p:attrName>
                                        </p:attrNameLst>
                                      </p:cBhvr>
                                      <p:tavLst>
                                        <p:tav tm="0">
                                          <p:val>
                                            <p:strVal val="#ppt_x"/>
                                          </p:val>
                                        </p:tav>
                                        <p:tav tm="100000">
                                          <p:val>
                                            <p:strVal val="#ppt_x"/>
                                          </p:val>
                                        </p:tav>
                                      </p:tavLst>
                                    </p:anim>
                                    <p:anim calcmode="lin" valueType="num">
                                      <p:cBhvr>
                                        <p:cTn id="24" dur="1000" fill="hold"/>
                                        <p:tgtEl>
                                          <p:spTgt spid="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anim calcmode="lin" valueType="num">
                                      <p:cBhvr>
                                        <p:cTn id="28" dur="1000" fill="hold"/>
                                        <p:tgtEl>
                                          <p:spTgt spid="5"/>
                                        </p:tgtEl>
                                        <p:attrNameLst>
                                          <p:attrName>ppt_x</p:attrName>
                                        </p:attrNameLst>
                                      </p:cBhvr>
                                      <p:tavLst>
                                        <p:tav tm="0">
                                          <p:val>
                                            <p:strVal val="#ppt_x"/>
                                          </p:val>
                                        </p:tav>
                                        <p:tav tm="100000">
                                          <p:val>
                                            <p:strVal val="#ppt_x"/>
                                          </p:val>
                                        </p:tav>
                                      </p:tavLst>
                                    </p:anim>
                                    <p:anim calcmode="lin" valueType="num">
                                      <p:cBhvr>
                                        <p:cTn id="2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5" grpId="0" animBg="1"/>
      <p:bldP spid="13" grpId="0" animBg="1"/>
      <p:bldP spid="1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69332"/>
          </a:xfrm>
          <a:prstGeom prst="rect">
            <a:avLst/>
          </a:prstGeom>
          <a:solidFill>
            <a:schemeClr val="tx2">
              <a:lumMod val="75000"/>
            </a:schemeClr>
          </a:solidFill>
          <a:ln w="9525">
            <a:noFill/>
            <a:miter lim="800000"/>
            <a:headEnd/>
            <a:tailEnd/>
          </a:ln>
        </p:spPr>
        <p:txBody>
          <a:bodyPr wrap="square">
            <a:spAutoFit/>
          </a:bodyPr>
          <a:lstStyle/>
          <a:p>
            <a:pPr algn="ctr" eaLnBrk="0" hangingPunct="0">
              <a:spcBef>
                <a:spcPct val="0"/>
              </a:spcBef>
              <a:buFont typeface="Arial" panose="020B0604020202020204" pitchFamily="34" charset="0"/>
              <a:buNone/>
              <a:defRPr/>
            </a:pPr>
            <a:r>
              <a:rPr lang="es-CL" altLang="en-US" b="1" dirty="0">
                <a:solidFill>
                  <a:prstClr val="white"/>
                </a:solidFill>
              </a:rPr>
              <a:t>RESPECTO DE LA CANTIDAD DE REQUERIMIENTOS Y SU OPORTUNIDAD</a:t>
            </a:r>
            <a:endParaRPr lang="es-MX" altLang="en-US" b="1" dirty="0">
              <a:solidFill>
                <a:prstClr val="white"/>
              </a:solidFill>
            </a:endParaRP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p:txBody>
      </p:sp>
      <p:sp>
        <p:nvSpPr>
          <p:cNvPr id="8" name="Rectángulo 7"/>
          <p:cNvSpPr/>
          <p:nvPr/>
        </p:nvSpPr>
        <p:spPr>
          <a:xfrm>
            <a:off x="219201" y="767590"/>
            <a:ext cx="8362823" cy="4154984"/>
          </a:xfrm>
          <a:prstGeom prst="rect">
            <a:avLst/>
          </a:prstGeom>
        </p:spPr>
        <p:txBody>
          <a:bodyPr wrap="square">
            <a:spAutoFit/>
          </a:bodyPr>
          <a:lstStyle/>
          <a:p>
            <a:pPr marL="88900" algn="just">
              <a:lnSpc>
                <a:spcPct val="150000"/>
              </a:lnSpc>
              <a:spcBef>
                <a:spcPct val="0"/>
              </a:spcBef>
              <a:defRPr/>
            </a:pPr>
            <a:r>
              <a:rPr lang="es-MX" altLang="es-CL" sz="1600" dirty="0">
                <a:solidFill>
                  <a:schemeClr val="tx2"/>
                </a:solidFill>
              </a:rPr>
              <a:t>Sin embargo en el desarrollo del proyecto se generaron condiciones ajenas a la Corporación, como lo son las salidas de los inspectores técnicos, las que ocurren en periodos sensibles del proyecto, como por ejemplo en la emisión de la </a:t>
            </a:r>
            <a:r>
              <a:rPr lang="es-MX" altLang="es-CL" sz="1600" b="1" dirty="0">
                <a:solidFill>
                  <a:schemeClr val="tx2"/>
                </a:solidFill>
              </a:rPr>
              <a:t>RDI 86 de fecha 17 de noviembre de 2023</a:t>
            </a:r>
            <a:r>
              <a:rPr lang="es-MX" altLang="es-CL" sz="1600" dirty="0">
                <a:solidFill>
                  <a:schemeClr val="tx2"/>
                </a:solidFill>
              </a:rPr>
              <a:t>, misma fecha en la que renuncia el segundo profesional Sr. Carlos </a:t>
            </a:r>
            <a:r>
              <a:rPr lang="es-MX" altLang="es-CL" sz="1600" dirty="0" err="1">
                <a:solidFill>
                  <a:schemeClr val="tx2"/>
                </a:solidFill>
              </a:rPr>
              <a:t>Boysen</a:t>
            </a:r>
            <a:r>
              <a:rPr lang="es-MX" altLang="es-CL" sz="1600" dirty="0">
                <a:solidFill>
                  <a:schemeClr val="tx2"/>
                </a:solidFill>
              </a:rPr>
              <a:t>, quien estuvo en el cargo en el periodo comprendido entre el 19 de julio de 2023 y el 17 de noviembre de 2023.</a:t>
            </a:r>
          </a:p>
          <a:p>
            <a:pPr marL="88900" algn="just">
              <a:lnSpc>
                <a:spcPct val="150000"/>
              </a:lnSpc>
              <a:spcBef>
                <a:spcPct val="0"/>
              </a:spcBef>
              <a:defRPr/>
            </a:pPr>
            <a:endParaRPr lang="es-MX" altLang="es-CL" sz="1600" b="1" dirty="0">
              <a:solidFill>
                <a:schemeClr val="tx2"/>
              </a:solidFill>
            </a:endParaRPr>
          </a:p>
          <a:p>
            <a:pPr marL="88900" algn="just">
              <a:lnSpc>
                <a:spcPct val="150000"/>
              </a:lnSpc>
              <a:spcBef>
                <a:spcPct val="0"/>
              </a:spcBef>
              <a:defRPr/>
            </a:pPr>
            <a:r>
              <a:rPr lang="es-MX" altLang="es-CL" sz="1600" b="1" dirty="0">
                <a:solidFill>
                  <a:schemeClr val="tx2"/>
                </a:solidFill>
              </a:rPr>
              <a:t>A lo anterior se suman las actuaciones que realizó el inspector técnico residente Sr. Mario Pizarro, quien estuvo en el cargo durante el periodo comprendido entre el 15 de diciembre de 2023 y el 05 de junio de 2024, (periodo que incluye la resolución de la RDI 86), acciones que no favorecieron a la Corporación, las que incluso generaron la consulta sobre la pertinencia de iniciar acciones legales, las que fueron descartadas.</a:t>
            </a:r>
            <a:endParaRPr lang="es-CL" altLang="es-CL" sz="1600" b="1" dirty="0">
              <a:solidFill>
                <a:schemeClr val="tx2"/>
              </a:solidFill>
            </a:endParaRPr>
          </a:p>
        </p:txBody>
      </p:sp>
      <p:sp>
        <p:nvSpPr>
          <p:cNvPr id="11" name="9 Rectángulo"/>
          <p:cNvSpPr/>
          <p:nvPr/>
        </p:nvSpPr>
        <p:spPr>
          <a:xfrm>
            <a:off x="682690" y="323455"/>
            <a:ext cx="7710530" cy="400110"/>
          </a:xfrm>
          <a:prstGeom prst="rect">
            <a:avLst/>
          </a:prstGeom>
        </p:spPr>
        <p:txBody>
          <a:bodyPr wrap="square">
            <a:spAutoFit/>
          </a:bodyPr>
          <a:lstStyle/>
          <a:p>
            <a:pPr algn="ctr" eaLnBrk="0" hangingPunct="0">
              <a:spcBef>
                <a:spcPct val="0"/>
              </a:spcBef>
              <a:buNone/>
              <a:defRPr/>
            </a:pPr>
            <a:r>
              <a:rPr lang="es-CL" altLang="en-US" sz="2000" b="1" dirty="0">
                <a:solidFill>
                  <a:srgbClr val="002060"/>
                </a:solidFill>
              </a:rPr>
              <a:t>OPORTUNIDAD DE LOS REQUERIMIENTOS</a:t>
            </a:r>
            <a:endParaRPr lang="es-MX" altLang="en-US" sz="2000" b="1" dirty="0">
              <a:solidFill>
                <a:srgbClr val="002060"/>
              </a:solidFill>
            </a:endParaRPr>
          </a:p>
        </p:txBody>
      </p:sp>
    </p:spTree>
    <p:extLst>
      <p:ext uri="{BB962C8B-B14F-4D97-AF65-F5344CB8AC3E}">
        <p14:creationId xmlns:p14="http://schemas.microsoft.com/office/powerpoint/2010/main" val="17059469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043" y="754550"/>
            <a:ext cx="8308471" cy="43650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6 CuadroTexto"/>
          <p:cNvSpPr txBox="1">
            <a:spLocks noChangeArrowheads="1"/>
          </p:cNvSpPr>
          <p:nvPr/>
        </p:nvSpPr>
        <p:spPr bwMode="auto">
          <a:xfrm>
            <a:off x="-1441" y="-10865"/>
            <a:ext cx="9145441" cy="369332"/>
          </a:xfrm>
          <a:prstGeom prst="rect">
            <a:avLst/>
          </a:prstGeom>
          <a:solidFill>
            <a:schemeClr val="tx2">
              <a:lumMod val="75000"/>
            </a:schemeClr>
          </a:solidFill>
          <a:ln w="9525">
            <a:noFill/>
            <a:miter lim="800000"/>
            <a:headEnd/>
            <a:tailEnd/>
          </a:ln>
        </p:spPr>
        <p:txBody>
          <a:bodyPr wrap="square">
            <a:spAutoFit/>
          </a:bodyPr>
          <a:lstStyle/>
          <a:p>
            <a:pPr algn="ctr" eaLnBrk="0" hangingPunct="0">
              <a:spcBef>
                <a:spcPct val="0"/>
              </a:spcBef>
              <a:buFont typeface="Arial" panose="020B0604020202020204" pitchFamily="34" charset="0"/>
              <a:buNone/>
              <a:defRPr/>
            </a:pPr>
            <a:r>
              <a:rPr lang="es-CL" altLang="en-US" b="1" dirty="0">
                <a:solidFill>
                  <a:prstClr val="white"/>
                </a:solidFill>
              </a:rPr>
              <a:t>RESPECTO DE LA CANTIDAD DE REQUERIMIENTOS Y SU OPORTUNIDAD</a:t>
            </a:r>
            <a:endParaRPr lang="es-MX" altLang="en-US" b="1" dirty="0">
              <a:solidFill>
                <a:prstClr val="white"/>
              </a:solidFill>
            </a:endParaRPr>
          </a:p>
        </p:txBody>
      </p:sp>
      <p:sp>
        <p:nvSpPr>
          <p:cNvPr id="11" name="9 Rectángulo"/>
          <p:cNvSpPr/>
          <p:nvPr/>
        </p:nvSpPr>
        <p:spPr>
          <a:xfrm>
            <a:off x="682690" y="323455"/>
            <a:ext cx="7710530" cy="400110"/>
          </a:xfrm>
          <a:prstGeom prst="rect">
            <a:avLst/>
          </a:prstGeom>
        </p:spPr>
        <p:txBody>
          <a:bodyPr wrap="square">
            <a:spAutoFit/>
          </a:bodyPr>
          <a:lstStyle/>
          <a:p>
            <a:pPr algn="ctr" eaLnBrk="0" hangingPunct="0">
              <a:spcBef>
                <a:spcPct val="0"/>
              </a:spcBef>
              <a:buNone/>
              <a:defRPr/>
            </a:pPr>
            <a:r>
              <a:rPr lang="es-CL" altLang="en-US" sz="2000" b="1" dirty="0">
                <a:solidFill>
                  <a:srgbClr val="002060"/>
                </a:solidFill>
              </a:rPr>
              <a:t>CANTIDAD DE REQUERIMIENTOS Y SU OPORTUNIDAD</a:t>
            </a:r>
            <a:endParaRPr lang="es-MX" altLang="en-US" sz="2000" b="1" dirty="0">
              <a:solidFill>
                <a:srgbClr val="002060"/>
              </a:solidFill>
            </a:endParaRPr>
          </a:p>
        </p:txBody>
      </p:sp>
      <p:sp>
        <p:nvSpPr>
          <p:cNvPr id="10" name="1 Elipse"/>
          <p:cNvSpPr/>
          <p:nvPr/>
        </p:nvSpPr>
        <p:spPr>
          <a:xfrm>
            <a:off x="1304312" y="5746244"/>
            <a:ext cx="106680" cy="10668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s-CL"/>
          </a:p>
        </p:txBody>
      </p:sp>
      <p:sp>
        <p:nvSpPr>
          <p:cNvPr id="13" name="1 Elipse"/>
          <p:cNvSpPr/>
          <p:nvPr/>
        </p:nvSpPr>
        <p:spPr>
          <a:xfrm>
            <a:off x="1313587" y="5400374"/>
            <a:ext cx="106680" cy="10668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s-CL"/>
          </a:p>
        </p:txBody>
      </p:sp>
      <p:sp>
        <p:nvSpPr>
          <p:cNvPr id="14" name="1 Elipse"/>
          <p:cNvSpPr/>
          <p:nvPr/>
        </p:nvSpPr>
        <p:spPr>
          <a:xfrm>
            <a:off x="1306401" y="6064649"/>
            <a:ext cx="106680" cy="10668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s-CL"/>
          </a:p>
        </p:txBody>
      </p:sp>
      <p:sp>
        <p:nvSpPr>
          <p:cNvPr id="15" name="Rectángulo 7"/>
          <p:cNvSpPr/>
          <p:nvPr/>
        </p:nvSpPr>
        <p:spPr>
          <a:xfrm>
            <a:off x="1463364" y="5182136"/>
            <a:ext cx="8362823" cy="423449"/>
          </a:xfrm>
          <a:prstGeom prst="rect">
            <a:avLst/>
          </a:prstGeom>
        </p:spPr>
        <p:txBody>
          <a:bodyPr wrap="square">
            <a:spAutoFit/>
          </a:bodyPr>
          <a:lstStyle/>
          <a:p>
            <a:pPr marL="88900" algn="just">
              <a:lnSpc>
                <a:spcPct val="150000"/>
              </a:lnSpc>
              <a:spcBef>
                <a:spcPct val="0"/>
              </a:spcBef>
              <a:defRPr/>
            </a:pPr>
            <a:r>
              <a:rPr lang="es-MX" altLang="es-CL" sz="1600" dirty="0">
                <a:solidFill>
                  <a:srgbClr val="002060"/>
                </a:solidFill>
              </a:rPr>
              <a:t>Renuncia de ITO</a:t>
            </a:r>
            <a:endParaRPr lang="es-CL" altLang="es-CL" sz="1600" b="1" dirty="0">
              <a:solidFill>
                <a:srgbClr val="002060"/>
              </a:solidFill>
            </a:endParaRPr>
          </a:p>
        </p:txBody>
      </p:sp>
      <p:sp>
        <p:nvSpPr>
          <p:cNvPr id="16" name="Rectángulo 7"/>
          <p:cNvSpPr/>
          <p:nvPr/>
        </p:nvSpPr>
        <p:spPr>
          <a:xfrm>
            <a:off x="1489122" y="5837035"/>
            <a:ext cx="8362823" cy="423449"/>
          </a:xfrm>
          <a:prstGeom prst="rect">
            <a:avLst/>
          </a:prstGeom>
        </p:spPr>
        <p:txBody>
          <a:bodyPr wrap="square">
            <a:spAutoFit/>
          </a:bodyPr>
          <a:lstStyle/>
          <a:p>
            <a:pPr marL="88900" algn="just">
              <a:lnSpc>
                <a:spcPct val="150000"/>
              </a:lnSpc>
              <a:spcBef>
                <a:spcPct val="0"/>
              </a:spcBef>
              <a:defRPr/>
            </a:pPr>
            <a:r>
              <a:rPr lang="es-MX" altLang="es-CL" sz="1600" dirty="0">
                <a:solidFill>
                  <a:srgbClr val="002060"/>
                </a:solidFill>
              </a:rPr>
              <a:t>RDI 86</a:t>
            </a:r>
            <a:endParaRPr lang="es-CL" altLang="es-CL" sz="1600" b="1" dirty="0">
              <a:solidFill>
                <a:srgbClr val="002060"/>
              </a:solidFill>
            </a:endParaRPr>
          </a:p>
        </p:txBody>
      </p:sp>
      <p:sp>
        <p:nvSpPr>
          <p:cNvPr id="17" name="Rectángulo 7"/>
          <p:cNvSpPr/>
          <p:nvPr/>
        </p:nvSpPr>
        <p:spPr>
          <a:xfrm>
            <a:off x="1463364" y="5507054"/>
            <a:ext cx="8362823" cy="423449"/>
          </a:xfrm>
          <a:prstGeom prst="rect">
            <a:avLst/>
          </a:prstGeom>
        </p:spPr>
        <p:txBody>
          <a:bodyPr wrap="square">
            <a:spAutoFit/>
          </a:bodyPr>
          <a:lstStyle/>
          <a:p>
            <a:pPr marL="88900" algn="just">
              <a:lnSpc>
                <a:spcPct val="150000"/>
              </a:lnSpc>
              <a:spcBef>
                <a:spcPct val="0"/>
              </a:spcBef>
              <a:defRPr/>
            </a:pPr>
            <a:r>
              <a:rPr lang="es-MX" altLang="es-CL" sz="1600" dirty="0">
                <a:solidFill>
                  <a:srgbClr val="002060"/>
                </a:solidFill>
              </a:rPr>
              <a:t>Ingreso de nuevo ITO</a:t>
            </a:r>
            <a:endParaRPr lang="es-CL" altLang="es-CL" sz="1600" b="1" dirty="0">
              <a:solidFill>
                <a:srgbClr val="002060"/>
              </a:solidFill>
            </a:endParaRPr>
          </a:p>
        </p:txBody>
      </p:sp>
      <p:sp>
        <p:nvSpPr>
          <p:cNvPr id="18" name="2 Rectángulo"/>
          <p:cNvSpPr>
            <a:spLocks noChangeArrowheads="1"/>
          </p:cNvSpPr>
          <p:nvPr/>
        </p:nvSpPr>
        <p:spPr bwMode="auto">
          <a:xfrm>
            <a:off x="4537955" y="5119608"/>
            <a:ext cx="4156055" cy="1551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None/>
              <a:defRPr/>
            </a:pPr>
            <a:r>
              <a:rPr lang="es-CL" altLang="es-CL" sz="1800" b="1" u="sng" dirty="0">
                <a:solidFill>
                  <a:schemeClr val="tx2"/>
                </a:solidFill>
                <a:ea typeface="MS PGothic" pitchFamily="34" charset="-128"/>
                <a:cs typeface="Times New Roman" pitchFamily="18" charset="0"/>
              </a:rPr>
              <a:t>Es decir son </a:t>
            </a:r>
            <a:r>
              <a:rPr lang="es-CL" altLang="es-CL" sz="1800" b="1" u="sng" dirty="0">
                <a:solidFill>
                  <a:srgbClr val="112D86"/>
                </a:solidFill>
                <a:ea typeface="MS PGothic" pitchFamily="34" charset="-128"/>
                <a:cs typeface="Times New Roman" pitchFamily="18" charset="0"/>
              </a:rPr>
              <a:t>107 requerimientos emitidos entre noviembre de 2023 y enero de 2024, que corresponden al 27% del total de requerimientos del periodo analizado por Contraloría </a:t>
            </a:r>
          </a:p>
        </p:txBody>
      </p:sp>
      <p:cxnSp>
        <p:nvCxnSpPr>
          <p:cNvPr id="12" name="11 Conector recto"/>
          <p:cNvCxnSpPr/>
          <p:nvPr/>
        </p:nvCxnSpPr>
        <p:spPr>
          <a:xfrm>
            <a:off x="874640" y="3243580"/>
            <a:ext cx="6469380" cy="0"/>
          </a:xfrm>
          <a:prstGeom prst="line">
            <a:avLst/>
          </a:prstGeom>
          <a:ln w="19050">
            <a:solidFill>
              <a:srgbClr val="8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25196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69332"/>
          </a:xfrm>
          <a:prstGeom prst="rect">
            <a:avLst/>
          </a:prstGeom>
          <a:solidFill>
            <a:schemeClr val="tx2">
              <a:lumMod val="75000"/>
            </a:schemeClr>
          </a:solidFill>
          <a:ln w="9525">
            <a:noFill/>
            <a:miter lim="800000"/>
            <a:headEnd/>
            <a:tailEnd/>
          </a:ln>
        </p:spPr>
        <p:txBody>
          <a:bodyPr wrap="square">
            <a:spAutoFit/>
          </a:bodyPr>
          <a:lstStyle/>
          <a:p>
            <a:pPr algn="ctr" eaLnBrk="0" hangingPunct="0">
              <a:spcBef>
                <a:spcPct val="0"/>
              </a:spcBef>
              <a:buFont typeface="Arial" panose="020B0604020202020204" pitchFamily="34" charset="0"/>
              <a:buNone/>
              <a:defRPr/>
            </a:pPr>
            <a:r>
              <a:rPr lang="es-CL" altLang="en-US" b="1" dirty="0">
                <a:solidFill>
                  <a:prstClr val="white"/>
                </a:solidFill>
              </a:rPr>
              <a:t>RESPECTO DE LA CANTIDAD DE REQUERIMIENTOS Y SU OPORTUNIDAD</a:t>
            </a:r>
            <a:endParaRPr lang="es-MX" altLang="en-US" b="1" dirty="0">
              <a:solidFill>
                <a:prstClr val="white"/>
              </a:solidFill>
            </a:endParaRP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p:txBody>
      </p:sp>
      <p:sp>
        <p:nvSpPr>
          <p:cNvPr id="8" name="Rectángulo 7"/>
          <p:cNvSpPr/>
          <p:nvPr/>
        </p:nvSpPr>
        <p:spPr>
          <a:xfrm>
            <a:off x="129165" y="1338224"/>
            <a:ext cx="8884227" cy="1162113"/>
          </a:xfrm>
          <a:prstGeom prst="rect">
            <a:avLst/>
          </a:prstGeom>
        </p:spPr>
        <p:txBody>
          <a:bodyPr wrap="square">
            <a:spAutoFit/>
          </a:bodyPr>
          <a:lstStyle/>
          <a:p>
            <a:pPr marL="88900" algn="just">
              <a:lnSpc>
                <a:spcPct val="150000"/>
              </a:lnSpc>
              <a:spcBef>
                <a:spcPct val="0"/>
              </a:spcBef>
              <a:defRPr/>
            </a:pPr>
            <a:r>
              <a:rPr lang="es-CL" sz="1600" u="sng" dirty="0">
                <a:solidFill>
                  <a:srgbClr val="002060"/>
                </a:solidFill>
              </a:rPr>
              <a:t>Por lo tanto sobre la pérdida de control que señala Contraloría, se debe analizar el contexto, ya que esta situación no corresponde a la totalidad de la obra si no a una situación puntual, esto por ejemplo se refleja en que no han sido reconocidos todos los requerimientos de la empresa.</a:t>
            </a:r>
            <a:endParaRPr lang="es-CL" altLang="es-CL" sz="1600" dirty="0">
              <a:solidFill>
                <a:srgbClr val="002060"/>
              </a:solidFill>
            </a:endParaRPr>
          </a:p>
        </p:txBody>
      </p:sp>
      <p:sp>
        <p:nvSpPr>
          <p:cNvPr id="11" name="9 Rectángulo"/>
          <p:cNvSpPr/>
          <p:nvPr/>
        </p:nvSpPr>
        <p:spPr>
          <a:xfrm>
            <a:off x="682690" y="323455"/>
            <a:ext cx="7710530" cy="707886"/>
          </a:xfrm>
          <a:prstGeom prst="rect">
            <a:avLst/>
          </a:prstGeom>
        </p:spPr>
        <p:txBody>
          <a:bodyPr wrap="square">
            <a:spAutoFit/>
          </a:bodyPr>
          <a:lstStyle/>
          <a:p>
            <a:pPr algn="ctr" eaLnBrk="0" hangingPunct="0">
              <a:spcBef>
                <a:spcPct val="0"/>
              </a:spcBef>
              <a:buNone/>
              <a:defRPr/>
            </a:pPr>
            <a:r>
              <a:rPr lang="es-MX" altLang="en-US" sz="2000" b="1" dirty="0">
                <a:solidFill>
                  <a:srgbClr val="002060"/>
                </a:solidFill>
              </a:rPr>
              <a:t>SOBRE LAS RDI QUE TUVIERON UN TIEMPO MAYOR A 30 DÍAS DE RESPUESTA</a:t>
            </a:r>
          </a:p>
        </p:txBody>
      </p:sp>
    </p:spTree>
    <p:extLst>
      <p:ext uri="{BB962C8B-B14F-4D97-AF65-F5344CB8AC3E}">
        <p14:creationId xmlns:p14="http://schemas.microsoft.com/office/powerpoint/2010/main" val="32484577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12 Tabla"/>
          <p:cNvGraphicFramePr>
            <a:graphicFrameLocks noGrp="1"/>
          </p:cNvGraphicFramePr>
          <p:nvPr>
            <p:extLst>
              <p:ext uri="{D42A27DB-BD31-4B8C-83A1-F6EECF244321}">
                <p14:modId xmlns:p14="http://schemas.microsoft.com/office/powerpoint/2010/main" val="1198379635"/>
              </p:ext>
            </p:extLst>
          </p:nvPr>
        </p:nvGraphicFramePr>
        <p:xfrm>
          <a:off x="135033" y="476671"/>
          <a:ext cx="8884822" cy="5742267"/>
        </p:xfrm>
        <a:graphic>
          <a:graphicData uri="http://schemas.openxmlformats.org/drawingml/2006/table">
            <a:tbl>
              <a:tblPr firstRow="1" firstCol="1" bandRow="1"/>
              <a:tblGrid>
                <a:gridCol w="4463702">
                  <a:extLst>
                    <a:ext uri="{9D8B030D-6E8A-4147-A177-3AD203B41FA5}">
                      <a16:colId xmlns:a16="http://schemas.microsoft.com/office/drawing/2014/main" val="20000"/>
                    </a:ext>
                  </a:extLst>
                </a:gridCol>
                <a:gridCol w="4421120">
                  <a:extLst>
                    <a:ext uri="{9D8B030D-6E8A-4147-A177-3AD203B41FA5}">
                      <a16:colId xmlns:a16="http://schemas.microsoft.com/office/drawing/2014/main" val="20001"/>
                    </a:ext>
                  </a:extLst>
                </a:gridCol>
              </a:tblGrid>
              <a:tr h="4279227">
                <a:tc gridSpan="2">
                  <a: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lang="es-CL" sz="1600" kern="1200" dirty="0">
                          <a:solidFill>
                            <a:srgbClr val="002060"/>
                          </a:solidFill>
                          <a:latin typeface="+mn-lt"/>
                          <a:ea typeface="+mn-ea"/>
                          <a:cs typeface="+mn-cs"/>
                        </a:rPr>
                        <a:t>El Consejo Superior toma conocimiento de la</a:t>
                      </a:r>
                      <a:r>
                        <a:rPr lang="es-CL" sz="1600" kern="1200" baseline="0" dirty="0">
                          <a:solidFill>
                            <a:srgbClr val="002060"/>
                          </a:solidFill>
                          <a:latin typeface="+mn-lt"/>
                          <a:ea typeface="+mn-ea"/>
                          <a:cs typeface="+mn-cs"/>
                        </a:rPr>
                        <a:t> réplica del Departamento de Infraestructura y Mantenimiento de la revisión especial de Contraloría 713/2024 “</a:t>
                      </a:r>
                      <a:r>
                        <a:rPr lang="es-MX" sz="1600" kern="1200" baseline="0" dirty="0">
                          <a:solidFill>
                            <a:srgbClr val="002060"/>
                          </a:solidFill>
                          <a:latin typeface="+mn-lt"/>
                          <a:ea typeface="+mn-ea"/>
                          <a:cs typeface="+mn-cs"/>
                        </a:rPr>
                        <a:t>Gestión de plazos de respuesta a RDI en la construcción del Centro de Justicia de los Ángeles”, y de las mejoras que incorporará en el desarrollo de sus proyectos.</a:t>
                      </a:r>
                      <a:endParaRPr lang="es-CL" sz="1600" kern="1200" dirty="0">
                        <a:solidFill>
                          <a:srgbClr val="002060"/>
                        </a:solidFill>
                        <a:latin typeface="+mn-lt"/>
                        <a:ea typeface="+mn-ea"/>
                        <a:cs typeface="+mn-cs"/>
                      </a:endParaRPr>
                    </a:p>
                    <a:p>
                      <a:pPr marL="0" marR="0" lvl="0" indent="0" algn="just"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lang="es-CL" sz="1500" kern="1200" dirty="0">
                        <a:solidFill>
                          <a:srgbClr val="002060"/>
                        </a:solidFill>
                        <a:latin typeface="+mn-lt"/>
                        <a:ea typeface="+mn-ea"/>
                        <a:cs typeface="+mn-cs"/>
                      </a:endParaRPr>
                    </a:p>
                  </a:txBody>
                  <a:tcPr marL="63281" marR="63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10000"/>
                  </a:ext>
                </a:extLst>
              </a:tr>
              <a:tr h="579563">
                <a:tc gridSpan="2">
                  <a:txBody>
                    <a:bodyPr/>
                    <a:lstStyle/>
                    <a:p>
                      <a:pPr marL="449580" algn="just">
                        <a:lnSpc>
                          <a:spcPct val="150000"/>
                        </a:lnSpc>
                        <a:spcAft>
                          <a:spcPts val="0"/>
                        </a:spcAft>
                      </a:pPr>
                      <a:r>
                        <a:rPr lang="es-CL" sz="1600" b="1" dirty="0">
                          <a:solidFill>
                            <a:schemeClr val="tx2"/>
                          </a:solidFill>
                          <a:effectLst/>
                          <a:latin typeface="+mn-lt"/>
                          <a:ea typeface="Times New Roman"/>
                          <a:cs typeface="Arial"/>
                        </a:rPr>
                        <a:t>RESPONSABLE</a:t>
                      </a:r>
                      <a:r>
                        <a:rPr lang="es-CL" sz="1600" dirty="0">
                          <a:solidFill>
                            <a:schemeClr val="tx2"/>
                          </a:solidFill>
                          <a:effectLst/>
                          <a:latin typeface="+mn-lt"/>
                          <a:ea typeface="Times New Roman"/>
                          <a:cs typeface="Arial"/>
                        </a:rPr>
                        <a:t>: </a:t>
                      </a:r>
                      <a:r>
                        <a:rPr lang="es-CL" sz="1600" b="1" dirty="0">
                          <a:solidFill>
                            <a:schemeClr val="tx2"/>
                          </a:solidFill>
                          <a:effectLst/>
                          <a:latin typeface="+mn-lt"/>
                          <a:ea typeface="Times New Roman"/>
                          <a:cs typeface="Arial"/>
                        </a:rPr>
                        <a:t>DEPARTAMENTO DE</a:t>
                      </a:r>
                      <a:r>
                        <a:rPr lang="es-CL" sz="1600" b="1" baseline="0" dirty="0">
                          <a:solidFill>
                            <a:schemeClr val="tx2"/>
                          </a:solidFill>
                          <a:effectLst/>
                          <a:latin typeface="+mn-lt"/>
                          <a:ea typeface="Times New Roman"/>
                          <a:cs typeface="Arial"/>
                        </a:rPr>
                        <a:t> INFRAESTRUCTURA Y MANTENIMIENTO</a:t>
                      </a:r>
                    </a:p>
                    <a:p>
                      <a:pPr marL="449580" algn="just">
                        <a:lnSpc>
                          <a:spcPct val="150000"/>
                        </a:lnSpc>
                        <a:spcAft>
                          <a:spcPts val="0"/>
                        </a:spcAft>
                      </a:pPr>
                      <a:endParaRPr lang="es-ES" sz="1600">
                        <a:solidFill>
                          <a:schemeClr val="tx2"/>
                        </a:solidFill>
                        <a:effectLst/>
                        <a:latin typeface="+mn-lt"/>
                        <a:ea typeface="Times New Roman"/>
                        <a:cs typeface="Times New Roman"/>
                      </a:endParaRPr>
                    </a:p>
                  </a:txBody>
                  <a:tcPr marL="63281" marR="63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10001"/>
                  </a:ext>
                </a:extLst>
              </a:tr>
              <a:tr h="579563">
                <a:tc>
                  <a:txBody>
                    <a:bodyPr/>
                    <a:lstStyle/>
                    <a:p>
                      <a:pPr marL="449580" algn="just">
                        <a:lnSpc>
                          <a:spcPct val="150000"/>
                        </a:lnSpc>
                        <a:spcAft>
                          <a:spcPts val="0"/>
                        </a:spcAft>
                      </a:pPr>
                      <a:r>
                        <a:rPr lang="es-CL" sz="1600" b="1" dirty="0">
                          <a:solidFill>
                            <a:schemeClr val="tx2"/>
                          </a:solidFill>
                          <a:effectLst/>
                          <a:latin typeface="+mn-lt"/>
                          <a:ea typeface="Times New Roman"/>
                          <a:cs typeface="Arial"/>
                        </a:rPr>
                        <a:t>ALCANCE PARTICULAR: X</a:t>
                      </a:r>
                    </a:p>
                    <a:p>
                      <a:pPr marL="449580" algn="just">
                        <a:lnSpc>
                          <a:spcPct val="150000"/>
                        </a:lnSpc>
                        <a:spcAft>
                          <a:spcPts val="0"/>
                        </a:spcAft>
                      </a:pPr>
                      <a:endParaRPr lang="es-ES" sz="1600">
                        <a:solidFill>
                          <a:schemeClr val="tx2"/>
                        </a:solidFill>
                        <a:effectLst/>
                        <a:latin typeface="+mn-lt"/>
                        <a:ea typeface="Times New Roman"/>
                        <a:cs typeface="Times New Roman"/>
                      </a:endParaRPr>
                    </a:p>
                  </a:txBody>
                  <a:tcPr marL="63281" marR="63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49580" algn="just">
                        <a:lnSpc>
                          <a:spcPct val="150000"/>
                        </a:lnSpc>
                        <a:spcAft>
                          <a:spcPts val="0"/>
                        </a:spcAft>
                      </a:pPr>
                      <a:r>
                        <a:rPr lang="es-CL" sz="1600" b="1" dirty="0">
                          <a:solidFill>
                            <a:schemeClr val="tx2"/>
                          </a:solidFill>
                          <a:effectLst/>
                          <a:latin typeface="+mn-lt"/>
                          <a:ea typeface="Times New Roman"/>
                          <a:cs typeface="Arial"/>
                        </a:rPr>
                        <a:t>ALCANCE GENERAL:</a:t>
                      </a:r>
                      <a:endParaRPr lang="es-ES" sz="1600" dirty="0">
                        <a:solidFill>
                          <a:schemeClr val="tx2"/>
                        </a:solidFill>
                        <a:effectLst/>
                        <a:latin typeface="+mn-lt"/>
                        <a:ea typeface="Times New Roman"/>
                        <a:cs typeface="Times New Roman"/>
                      </a:endParaRPr>
                    </a:p>
                  </a:txBody>
                  <a:tcPr marL="63281" marR="63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4" name="3 CuadroTexto"/>
          <p:cNvSpPr txBox="1">
            <a:spLocks noChangeArrowheads="1"/>
          </p:cNvSpPr>
          <p:nvPr/>
        </p:nvSpPr>
        <p:spPr bwMode="auto">
          <a:xfrm>
            <a:off x="-8021" y="0"/>
            <a:ext cx="9170930" cy="341313"/>
          </a:xfrm>
          <a:prstGeom prst="rect">
            <a:avLst/>
          </a:prstGeom>
          <a:solidFill>
            <a:schemeClr val="tx2">
              <a:lumMod val="75000"/>
            </a:schemeClr>
          </a:solidFill>
          <a:ln w="9525">
            <a:noFill/>
            <a:miter lim="800000"/>
            <a:headEnd/>
            <a:tailEnd/>
          </a:ln>
        </p:spPr>
        <p:txBody>
          <a:bodyPr wrap="square">
            <a:spAutoFit/>
          </a:bodyPr>
          <a:lstStyle/>
          <a:p>
            <a:pPr algn="ctr">
              <a:lnSpc>
                <a:spcPct val="90000"/>
              </a:lnSpc>
              <a:spcBef>
                <a:spcPct val="20000"/>
              </a:spcBef>
              <a:buFont typeface="DIN-Regular"/>
              <a:buNone/>
              <a:defRPr/>
            </a:pPr>
            <a:r>
              <a:rPr lang="es-CL" b="1">
                <a:solidFill>
                  <a:schemeClr val="bg1"/>
                </a:solidFill>
                <a:latin typeface="Calibri" pitchFamily="34" charset="0"/>
              </a:rPr>
              <a:t>PROPUESTA DE ACUERDO</a:t>
            </a:r>
          </a:p>
        </p:txBody>
      </p:sp>
    </p:spTree>
    <p:extLst>
      <p:ext uri="{BB962C8B-B14F-4D97-AF65-F5344CB8AC3E}">
        <p14:creationId xmlns:p14="http://schemas.microsoft.com/office/powerpoint/2010/main" val="3468928210"/>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69332"/>
          </a:xfrm>
          <a:prstGeom prst="rect">
            <a:avLst/>
          </a:prstGeom>
          <a:solidFill>
            <a:schemeClr val="tx2">
              <a:lumMod val="75000"/>
            </a:schemeClr>
          </a:solidFill>
          <a:ln w="9525">
            <a:noFill/>
            <a:miter lim="800000"/>
            <a:headEnd/>
            <a:tailEnd/>
          </a:ln>
        </p:spPr>
        <p:txBody>
          <a:bodyPr wrap="square">
            <a:spAutoFit/>
          </a:bodyPr>
          <a:lstStyle/>
          <a:p>
            <a:pPr algn="ctr" eaLnBrk="0" hangingPunct="0">
              <a:spcBef>
                <a:spcPct val="0"/>
              </a:spcBef>
              <a:buFont typeface="Arial" panose="020B0604020202020204" pitchFamily="34" charset="0"/>
              <a:buNone/>
              <a:defRPr/>
            </a:pPr>
            <a:r>
              <a:rPr lang="es-CL" altLang="en-US" b="1" dirty="0">
                <a:solidFill>
                  <a:prstClr val="white"/>
                </a:solidFill>
              </a:rPr>
              <a:t>RESPECTO DE LA CANTIDAD DE REQUERIMIENTOS Y SU OPORTUNIDAD</a:t>
            </a:r>
            <a:endParaRPr lang="es-MX" altLang="en-US" b="1" dirty="0">
              <a:solidFill>
                <a:prstClr val="white"/>
              </a:solidFill>
            </a:endParaRP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p:txBody>
      </p:sp>
      <p:sp>
        <p:nvSpPr>
          <p:cNvPr id="8" name="Rectángulo 7"/>
          <p:cNvSpPr/>
          <p:nvPr/>
        </p:nvSpPr>
        <p:spPr>
          <a:xfrm>
            <a:off x="166255" y="1039529"/>
            <a:ext cx="8884227" cy="4893647"/>
          </a:xfrm>
          <a:prstGeom prst="rect">
            <a:avLst/>
          </a:prstGeom>
        </p:spPr>
        <p:txBody>
          <a:bodyPr wrap="square">
            <a:spAutoFit/>
          </a:bodyPr>
          <a:lstStyle/>
          <a:p>
            <a:pPr marL="88900" algn="just">
              <a:lnSpc>
                <a:spcPct val="150000"/>
              </a:lnSpc>
              <a:spcBef>
                <a:spcPct val="0"/>
              </a:spcBef>
              <a:defRPr/>
            </a:pPr>
            <a:r>
              <a:rPr lang="es-CL" sz="1600" dirty="0">
                <a:solidFill>
                  <a:srgbClr val="002060"/>
                </a:solidFill>
              </a:rPr>
              <a:t>Como contexto, </a:t>
            </a:r>
            <a:r>
              <a:rPr lang="es-CL" sz="1600" u="sng" dirty="0">
                <a:solidFill>
                  <a:srgbClr val="002060"/>
                </a:solidFill>
              </a:rPr>
              <a:t>si se consideran solo las RDI que superaron los 30 días de respuesta</a:t>
            </a:r>
            <a:r>
              <a:rPr lang="es-CL" sz="1600" dirty="0">
                <a:solidFill>
                  <a:srgbClr val="002060"/>
                </a:solidFill>
              </a:rPr>
              <a:t>, en el periodo analizado por Contraloría: </a:t>
            </a:r>
          </a:p>
          <a:p>
            <a:pPr marL="88900" algn="just">
              <a:lnSpc>
                <a:spcPct val="150000"/>
              </a:lnSpc>
              <a:spcBef>
                <a:spcPct val="0"/>
              </a:spcBef>
              <a:defRPr/>
            </a:pPr>
            <a:endParaRPr lang="es-CL" sz="1600" dirty="0">
              <a:solidFill>
                <a:srgbClr val="002060"/>
              </a:solidFill>
            </a:endParaRPr>
          </a:p>
          <a:p>
            <a:pPr marL="431800" indent="-342900" algn="just">
              <a:lnSpc>
                <a:spcPct val="150000"/>
              </a:lnSpc>
              <a:spcBef>
                <a:spcPct val="0"/>
              </a:spcBef>
              <a:buFont typeface="+mj-lt"/>
              <a:buAutoNum type="arabicPeriod"/>
              <a:defRPr/>
            </a:pPr>
            <a:r>
              <a:rPr lang="es-CL" sz="1600" b="1" dirty="0">
                <a:solidFill>
                  <a:srgbClr val="002060"/>
                </a:solidFill>
              </a:rPr>
              <a:t>El 75,6% de las RDI que presentaron atrasos superiores a 30 días fueron emitidas </a:t>
            </a:r>
            <a:r>
              <a:rPr lang="es-CL" sz="1600" dirty="0">
                <a:solidFill>
                  <a:srgbClr val="002060"/>
                </a:solidFill>
              </a:rPr>
              <a:t>en un periodo de 6 meses consecutivos </a:t>
            </a:r>
            <a:r>
              <a:rPr lang="es-CL" sz="1600" b="1" dirty="0">
                <a:solidFill>
                  <a:srgbClr val="002060"/>
                </a:solidFill>
              </a:rPr>
              <a:t>(periodo de agosto a diciembre de 2023).</a:t>
            </a:r>
          </a:p>
          <a:p>
            <a:pPr marL="431800" indent="-342900" algn="just">
              <a:lnSpc>
                <a:spcPct val="150000"/>
              </a:lnSpc>
              <a:spcBef>
                <a:spcPct val="0"/>
              </a:spcBef>
              <a:buFont typeface="+mj-lt"/>
              <a:buAutoNum type="arabicPeriod"/>
              <a:defRPr/>
            </a:pPr>
            <a:endParaRPr lang="es-CL" sz="1600" dirty="0">
              <a:solidFill>
                <a:srgbClr val="002060"/>
              </a:solidFill>
            </a:endParaRPr>
          </a:p>
          <a:p>
            <a:pPr marL="431800" indent="-342900" algn="just">
              <a:lnSpc>
                <a:spcPct val="150000"/>
              </a:lnSpc>
              <a:spcBef>
                <a:spcPct val="0"/>
              </a:spcBef>
              <a:buFont typeface="+mj-lt"/>
              <a:buAutoNum type="arabicPeriod"/>
              <a:defRPr/>
            </a:pPr>
            <a:r>
              <a:rPr lang="es-CL" sz="1600" b="1" dirty="0">
                <a:solidFill>
                  <a:srgbClr val="002060"/>
                </a:solidFill>
              </a:rPr>
              <a:t>Mismo periodo en que la empresa constructora ingresó 90 RDI, es decir el 44,3% de las RDI de los 17 meses analizados por Contraloría</a:t>
            </a:r>
            <a:r>
              <a:rPr lang="es-CL" sz="1600" dirty="0">
                <a:solidFill>
                  <a:srgbClr val="002060"/>
                </a:solidFill>
              </a:rPr>
              <a:t>. </a:t>
            </a:r>
          </a:p>
          <a:p>
            <a:pPr marL="431800" indent="-342900" algn="just">
              <a:lnSpc>
                <a:spcPct val="150000"/>
              </a:lnSpc>
              <a:spcBef>
                <a:spcPct val="0"/>
              </a:spcBef>
              <a:buFont typeface="+mj-lt"/>
              <a:buAutoNum type="arabicPeriod"/>
              <a:defRPr/>
            </a:pPr>
            <a:endParaRPr lang="es-CL" sz="1600" dirty="0">
              <a:solidFill>
                <a:srgbClr val="002060"/>
              </a:solidFill>
            </a:endParaRPr>
          </a:p>
          <a:p>
            <a:pPr marL="431800" indent="-342900" algn="just">
              <a:lnSpc>
                <a:spcPct val="150000"/>
              </a:lnSpc>
              <a:spcBef>
                <a:spcPct val="0"/>
              </a:spcBef>
              <a:buFont typeface="+mj-lt"/>
              <a:buAutoNum type="arabicPeriod"/>
              <a:defRPr/>
            </a:pPr>
            <a:r>
              <a:rPr lang="es-CL" sz="1600" dirty="0">
                <a:solidFill>
                  <a:srgbClr val="002060"/>
                </a:solidFill>
              </a:rPr>
              <a:t>A la concentración de RDI, se deben considerar además las iteraciones realizadas con la empresa constructora para comprender su requerimiento, que en el caso de 33 RDI, tuvieron más de una iteración vía correo electrónico, y entre estas, 23 RDI tienen dos o más iteraciones </a:t>
            </a:r>
            <a:r>
              <a:rPr lang="es-CL" sz="1600" u="sng" dirty="0">
                <a:solidFill>
                  <a:srgbClr val="002060"/>
                </a:solidFill>
              </a:rPr>
              <a:t>(hasta 6 en algunos casos). </a:t>
            </a:r>
            <a:endParaRPr lang="es-CL" altLang="es-CL" sz="1600" u="sng" dirty="0">
              <a:solidFill>
                <a:srgbClr val="002060"/>
              </a:solidFill>
            </a:endParaRPr>
          </a:p>
        </p:txBody>
      </p:sp>
      <p:sp>
        <p:nvSpPr>
          <p:cNvPr id="11" name="9 Rectángulo"/>
          <p:cNvSpPr/>
          <p:nvPr/>
        </p:nvSpPr>
        <p:spPr>
          <a:xfrm>
            <a:off x="682690" y="323455"/>
            <a:ext cx="7710530" cy="707886"/>
          </a:xfrm>
          <a:prstGeom prst="rect">
            <a:avLst/>
          </a:prstGeom>
        </p:spPr>
        <p:txBody>
          <a:bodyPr wrap="square">
            <a:spAutoFit/>
          </a:bodyPr>
          <a:lstStyle/>
          <a:p>
            <a:pPr algn="ctr" eaLnBrk="0" hangingPunct="0">
              <a:spcBef>
                <a:spcPct val="0"/>
              </a:spcBef>
              <a:buNone/>
              <a:defRPr/>
            </a:pPr>
            <a:r>
              <a:rPr lang="es-MX" altLang="en-US" sz="2000" b="1" dirty="0">
                <a:solidFill>
                  <a:srgbClr val="002060"/>
                </a:solidFill>
              </a:rPr>
              <a:t>SOBRE LAS RDI QUE TUVIERON UN TIEMPO MAYOR A 30 DÍAS DE RESPUESTA</a:t>
            </a:r>
          </a:p>
        </p:txBody>
      </p:sp>
    </p:spTree>
    <p:extLst>
      <p:ext uri="{BB962C8B-B14F-4D97-AF65-F5344CB8AC3E}">
        <p14:creationId xmlns:p14="http://schemas.microsoft.com/office/powerpoint/2010/main" val="34358301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69332"/>
          </a:xfrm>
          <a:prstGeom prst="rect">
            <a:avLst/>
          </a:prstGeom>
          <a:solidFill>
            <a:schemeClr val="tx2">
              <a:lumMod val="75000"/>
            </a:schemeClr>
          </a:solidFill>
          <a:ln w="9525">
            <a:noFill/>
            <a:miter lim="800000"/>
            <a:headEnd/>
            <a:tailEnd/>
          </a:ln>
        </p:spPr>
        <p:txBody>
          <a:bodyPr wrap="square">
            <a:spAutoFit/>
          </a:bodyPr>
          <a:lstStyle/>
          <a:p>
            <a:pPr algn="ctr" eaLnBrk="0" hangingPunct="0">
              <a:spcBef>
                <a:spcPct val="0"/>
              </a:spcBef>
              <a:buFont typeface="Arial" panose="020B0604020202020204" pitchFamily="34" charset="0"/>
              <a:buNone/>
              <a:defRPr/>
            </a:pPr>
            <a:r>
              <a:rPr lang="es-CL" altLang="en-US" b="1" dirty="0">
                <a:solidFill>
                  <a:prstClr val="white"/>
                </a:solidFill>
              </a:rPr>
              <a:t>RESPECTO DE LA CANTIDAD DE REQUERIMIENTOS Y SU OPORTUNIDAD</a:t>
            </a:r>
            <a:endParaRPr lang="es-MX" altLang="en-US" b="1" dirty="0">
              <a:solidFill>
                <a:prstClr val="white"/>
              </a:solidFill>
            </a:endParaRP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p:txBody>
      </p:sp>
      <p:sp>
        <p:nvSpPr>
          <p:cNvPr id="11" name="9 Rectángulo"/>
          <p:cNvSpPr/>
          <p:nvPr/>
        </p:nvSpPr>
        <p:spPr>
          <a:xfrm>
            <a:off x="682690" y="323455"/>
            <a:ext cx="7710530" cy="707886"/>
          </a:xfrm>
          <a:prstGeom prst="rect">
            <a:avLst/>
          </a:prstGeom>
        </p:spPr>
        <p:txBody>
          <a:bodyPr wrap="square">
            <a:spAutoFit/>
          </a:bodyPr>
          <a:lstStyle/>
          <a:p>
            <a:pPr algn="ctr" eaLnBrk="0" hangingPunct="0">
              <a:spcBef>
                <a:spcPct val="0"/>
              </a:spcBef>
              <a:buNone/>
              <a:defRPr/>
            </a:pPr>
            <a:r>
              <a:rPr lang="es-MX" altLang="en-US" sz="2000" b="1" dirty="0">
                <a:solidFill>
                  <a:srgbClr val="002060"/>
                </a:solidFill>
              </a:rPr>
              <a:t>SOBRE LAS RDI QUE TUVIERON UN TIEMPO MAYOR A 30 DÍAS DE RESPUESTA</a:t>
            </a:r>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059" y="1409699"/>
            <a:ext cx="8820440" cy="4588543"/>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54116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69332"/>
          </a:xfrm>
          <a:prstGeom prst="rect">
            <a:avLst/>
          </a:prstGeom>
          <a:solidFill>
            <a:schemeClr val="tx2">
              <a:lumMod val="75000"/>
            </a:schemeClr>
          </a:solidFill>
          <a:ln w="9525">
            <a:noFill/>
            <a:miter lim="800000"/>
            <a:headEnd/>
            <a:tailEnd/>
          </a:ln>
        </p:spPr>
        <p:txBody>
          <a:bodyPr wrap="square">
            <a:spAutoFit/>
          </a:bodyPr>
          <a:lstStyle/>
          <a:p>
            <a:pPr algn="ctr" eaLnBrk="0" hangingPunct="0">
              <a:spcBef>
                <a:spcPct val="0"/>
              </a:spcBef>
              <a:buFont typeface="Arial" panose="020B0604020202020204" pitchFamily="34" charset="0"/>
              <a:buNone/>
              <a:defRPr/>
            </a:pPr>
            <a:r>
              <a:rPr lang="es-CL" altLang="en-US" b="1" dirty="0">
                <a:solidFill>
                  <a:prstClr val="white"/>
                </a:solidFill>
              </a:rPr>
              <a:t>RESPECTO DE LA CANTIDAD DE REQUERIMIENTOS Y SU OPORTUNIDAD</a:t>
            </a:r>
            <a:endParaRPr lang="es-MX" altLang="en-US" b="1" dirty="0">
              <a:solidFill>
                <a:prstClr val="white"/>
              </a:solidFill>
            </a:endParaRP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p:txBody>
      </p:sp>
      <p:sp>
        <p:nvSpPr>
          <p:cNvPr id="8" name="Rectángulo 7"/>
          <p:cNvSpPr/>
          <p:nvPr/>
        </p:nvSpPr>
        <p:spPr>
          <a:xfrm>
            <a:off x="219201" y="1031341"/>
            <a:ext cx="8675417" cy="5632311"/>
          </a:xfrm>
          <a:prstGeom prst="rect">
            <a:avLst/>
          </a:prstGeom>
        </p:spPr>
        <p:txBody>
          <a:bodyPr wrap="square">
            <a:spAutoFit/>
          </a:bodyPr>
          <a:lstStyle/>
          <a:p>
            <a:pPr marL="88900" algn="just">
              <a:lnSpc>
                <a:spcPct val="150000"/>
              </a:lnSpc>
              <a:spcBef>
                <a:spcPct val="0"/>
              </a:spcBef>
              <a:defRPr/>
            </a:pPr>
            <a:r>
              <a:rPr lang="es-CL" sz="1600" dirty="0">
                <a:solidFill>
                  <a:schemeClr val="tx2"/>
                </a:solidFill>
              </a:rPr>
              <a:t>Por lo que, además del aspectos  considerado por Contraloría, considerado por Contraloría, el cambio de inspecciones técnicas, se deben incluir los demás aspectos que afectan el proceso de definiciones de los requerimientos técnicos, </a:t>
            </a:r>
          </a:p>
          <a:p>
            <a:pPr marL="88900" algn="just">
              <a:lnSpc>
                <a:spcPct val="150000"/>
              </a:lnSpc>
              <a:spcBef>
                <a:spcPct val="0"/>
              </a:spcBef>
              <a:defRPr/>
            </a:pPr>
            <a:endParaRPr lang="es-CL" sz="1600" dirty="0">
              <a:solidFill>
                <a:schemeClr val="tx2"/>
              </a:solidFill>
            </a:endParaRPr>
          </a:p>
          <a:p>
            <a:pPr marL="431800" indent="-342900" algn="just">
              <a:lnSpc>
                <a:spcPct val="150000"/>
              </a:lnSpc>
              <a:spcBef>
                <a:spcPct val="0"/>
              </a:spcBef>
              <a:buFont typeface="+mj-lt"/>
              <a:buAutoNum type="arabicPeriod"/>
              <a:defRPr/>
            </a:pPr>
            <a:r>
              <a:rPr lang="es-MX" sz="1600" dirty="0">
                <a:solidFill>
                  <a:schemeClr val="tx2"/>
                </a:solidFill>
              </a:rPr>
              <a:t>La cantidad total de requerimientos, </a:t>
            </a:r>
          </a:p>
          <a:p>
            <a:pPr marL="431800" indent="-342900" algn="just">
              <a:lnSpc>
                <a:spcPct val="150000"/>
              </a:lnSpc>
              <a:spcBef>
                <a:spcPct val="0"/>
              </a:spcBef>
              <a:buFont typeface="+mj-lt"/>
              <a:buAutoNum type="arabicPeriod"/>
              <a:defRPr/>
            </a:pPr>
            <a:r>
              <a:rPr lang="es-MX" sz="1600" dirty="0">
                <a:solidFill>
                  <a:schemeClr val="tx2"/>
                </a:solidFill>
              </a:rPr>
              <a:t>La masividad de requerimientos en el periodo de mayor retraso de respuesta de RDI entre agosto de 2023 y enero de 2024. (revisión de antecedentes)</a:t>
            </a:r>
          </a:p>
          <a:p>
            <a:pPr marL="431800" indent="-342900" algn="just">
              <a:lnSpc>
                <a:spcPct val="150000"/>
              </a:lnSpc>
              <a:spcBef>
                <a:spcPct val="0"/>
              </a:spcBef>
              <a:buFont typeface="+mj-lt"/>
              <a:buAutoNum type="arabicPeriod"/>
              <a:defRPr/>
            </a:pPr>
            <a:r>
              <a:rPr lang="es-MX" sz="1600" dirty="0">
                <a:solidFill>
                  <a:schemeClr val="tx2"/>
                </a:solidFill>
              </a:rPr>
              <a:t>La oportunidad en la que la empresa realiza los requerimientos,</a:t>
            </a:r>
          </a:p>
          <a:p>
            <a:pPr marL="431800" indent="-342900" algn="just">
              <a:lnSpc>
                <a:spcPct val="150000"/>
              </a:lnSpc>
              <a:spcBef>
                <a:spcPct val="0"/>
              </a:spcBef>
              <a:buFont typeface="+mj-lt"/>
              <a:buAutoNum type="arabicPeriod"/>
              <a:defRPr/>
            </a:pPr>
            <a:r>
              <a:rPr lang="es-MX" sz="1600" dirty="0">
                <a:solidFill>
                  <a:schemeClr val="tx2"/>
                </a:solidFill>
              </a:rPr>
              <a:t>Las iteraciones necesarias para aclarar lo que consulta la empresa constructora,</a:t>
            </a:r>
          </a:p>
          <a:p>
            <a:pPr marL="431800" indent="-342900" algn="just">
              <a:lnSpc>
                <a:spcPct val="150000"/>
              </a:lnSpc>
              <a:spcBef>
                <a:spcPct val="0"/>
              </a:spcBef>
              <a:buFont typeface="+mj-lt"/>
              <a:buAutoNum type="arabicPeriod"/>
              <a:defRPr/>
            </a:pPr>
            <a:r>
              <a:rPr lang="es-MX" sz="1600" dirty="0">
                <a:solidFill>
                  <a:schemeClr val="tx2"/>
                </a:solidFill>
              </a:rPr>
              <a:t>Los cambios de inspector técnico residente,</a:t>
            </a:r>
          </a:p>
          <a:p>
            <a:pPr marL="431800" indent="-342900" algn="just">
              <a:lnSpc>
                <a:spcPct val="150000"/>
              </a:lnSpc>
              <a:spcBef>
                <a:spcPct val="0"/>
              </a:spcBef>
              <a:buFont typeface="+mj-lt"/>
              <a:buAutoNum type="arabicPeriod"/>
              <a:defRPr/>
            </a:pPr>
            <a:r>
              <a:rPr lang="es-MX" sz="1600" dirty="0">
                <a:solidFill>
                  <a:schemeClr val="tx2"/>
                </a:solidFill>
              </a:rPr>
              <a:t>Que en específico la RDI 86, fue ingresada el mismo día que renunció el segundo ITO residente</a:t>
            </a:r>
          </a:p>
          <a:p>
            <a:pPr marL="431800" indent="-342900" algn="just">
              <a:lnSpc>
                <a:spcPct val="150000"/>
              </a:lnSpc>
              <a:spcBef>
                <a:spcPct val="0"/>
              </a:spcBef>
              <a:buFont typeface="+mj-lt"/>
              <a:buAutoNum type="arabicPeriod"/>
              <a:defRPr/>
            </a:pPr>
            <a:r>
              <a:rPr lang="es-MX" sz="1600" dirty="0">
                <a:solidFill>
                  <a:schemeClr val="tx2"/>
                </a:solidFill>
              </a:rPr>
              <a:t>Las actuaciones de los inspectores técnicos residentes, en especial las del Sr. Mario Pizarro, por el que incluso se evaluó la posibilidad de iniciar acciones legales.</a:t>
            </a:r>
          </a:p>
          <a:p>
            <a:pPr marL="431800" indent="-342900" algn="just">
              <a:lnSpc>
                <a:spcPct val="150000"/>
              </a:lnSpc>
              <a:spcBef>
                <a:spcPct val="0"/>
              </a:spcBef>
              <a:buFont typeface="+mj-lt"/>
              <a:buAutoNum type="arabicPeriod"/>
              <a:defRPr/>
            </a:pPr>
            <a:r>
              <a:rPr lang="es-CL" sz="1600" dirty="0">
                <a:solidFill>
                  <a:schemeClr val="tx2"/>
                </a:solidFill>
              </a:rPr>
              <a:t>Que no solo existen requerimientos técnicos, sino que el contrato obliga otras múltiples actividades</a:t>
            </a:r>
            <a:endParaRPr lang="es-CL" sz="1600" u="sng" dirty="0">
              <a:solidFill>
                <a:schemeClr val="tx2"/>
              </a:solidFill>
            </a:endParaRPr>
          </a:p>
        </p:txBody>
      </p:sp>
      <p:sp>
        <p:nvSpPr>
          <p:cNvPr id="11" name="9 Rectángulo"/>
          <p:cNvSpPr/>
          <p:nvPr/>
        </p:nvSpPr>
        <p:spPr>
          <a:xfrm>
            <a:off x="682690" y="323455"/>
            <a:ext cx="7710530" cy="707886"/>
          </a:xfrm>
          <a:prstGeom prst="rect">
            <a:avLst/>
          </a:prstGeom>
        </p:spPr>
        <p:txBody>
          <a:bodyPr wrap="square">
            <a:spAutoFit/>
          </a:bodyPr>
          <a:lstStyle/>
          <a:p>
            <a:pPr algn="ctr" eaLnBrk="0" hangingPunct="0">
              <a:spcBef>
                <a:spcPct val="0"/>
              </a:spcBef>
              <a:buNone/>
              <a:defRPr/>
            </a:pPr>
            <a:r>
              <a:rPr lang="es-MX" altLang="en-US" sz="2000" b="1" dirty="0">
                <a:solidFill>
                  <a:srgbClr val="002060"/>
                </a:solidFill>
              </a:rPr>
              <a:t>SOBRE LAS RDI QUE TUVIERON UN TIEMPO MAYOR A 30 DÍAS DE RESPUESTA</a:t>
            </a:r>
          </a:p>
        </p:txBody>
      </p:sp>
    </p:spTree>
    <p:extLst>
      <p:ext uri="{BB962C8B-B14F-4D97-AF65-F5344CB8AC3E}">
        <p14:creationId xmlns:p14="http://schemas.microsoft.com/office/powerpoint/2010/main" val="28756770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69332"/>
          </a:xfrm>
          <a:prstGeom prst="rect">
            <a:avLst/>
          </a:prstGeom>
          <a:solidFill>
            <a:schemeClr val="tx2">
              <a:lumMod val="75000"/>
            </a:schemeClr>
          </a:solidFill>
          <a:ln w="9525">
            <a:noFill/>
            <a:miter lim="800000"/>
            <a:headEnd/>
            <a:tailEnd/>
          </a:ln>
        </p:spPr>
        <p:txBody>
          <a:bodyPr wrap="square">
            <a:spAutoFit/>
          </a:bodyPr>
          <a:lstStyle/>
          <a:p>
            <a:pPr algn="ctr" eaLnBrk="0" hangingPunct="0">
              <a:spcBef>
                <a:spcPct val="0"/>
              </a:spcBef>
              <a:buFont typeface="Arial" panose="020B0604020202020204" pitchFamily="34" charset="0"/>
              <a:buNone/>
              <a:defRPr/>
            </a:pPr>
            <a:r>
              <a:rPr lang="es-CL" altLang="en-US" b="1" dirty="0">
                <a:solidFill>
                  <a:prstClr val="white"/>
                </a:solidFill>
              </a:rPr>
              <a:t>RESPECTO DE LA CANTIDAD DE REQUERIMIENTOS Y SU OPORTUNIDAD</a:t>
            </a:r>
            <a:endParaRPr lang="es-MX" altLang="en-US" b="1" dirty="0">
              <a:solidFill>
                <a:prstClr val="white"/>
              </a:solidFill>
            </a:endParaRP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p:txBody>
      </p:sp>
      <p:sp>
        <p:nvSpPr>
          <p:cNvPr id="11" name="9 Rectángulo"/>
          <p:cNvSpPr/>
          <p:nvPr/>
        </p:nvSpPr>
        <p:spPr>
          <a:xfrm>
            <a:off x="682690" y="323455"/>
            <a:ext cx="7710530" cy="707886"/>
          </a:xfrm>
          <a:prstGeom prst="rect">
            <a:avLst/>
          </a:prstGeom>
        </p:spPr>
        <p:txBody>
          <a:bodyPr wrap="square">
            <a:spAutoFit/>
          </a:bodyPr>
          <a:lstStyle/>
          <a:p>
            <a:pPr algn="ctr" eaLnBrk="0" hangingPunct="0">
              <a:spcBef>
                <a:spcPct val="0"/>
              </a:spcBef>
              <a:buNone/>
              <a:defRPr/>
            </a:pPr>
            <a:r>
              <a:rPr lang="es-MX" altLang="en-US" sz="2000" b="1" dirty="0">
                <a:solidFill>
                  <a:srgbClr val="002060"/>
                </a:solidFill>
              </a:rPr>
              <a:t>SOBRE LAS RDI QUE TUVIERON UN TIEMPO MAYOR A 30 DÍAS DE RESPUESTA</a:t>
            </a:r>
          </a:p>
        </p:txBody>
      </p:sp>
      <p:sp>
        <p:nvSpPr>
          <p:cNvPr id="2" name="1 Rectángulo"/>
          <p:cNvSpPr/>
          <p:nvPr/>
        </p:nvSpPr>
        <p:spPr>
          <a:xfrm>
            <a:off x="602673" y="1305342"/>
            <a:ext cx="7790547" cy="3046988"/>
          </a:xfrm>
          <a:prstGeom prst="rect">
            <a:avLst/>
          </a:prstGeom>
        </p:spPr>
        <p:txBody>
          <a:bodyPr wrap="square">
            <a:spAutoFit/>
          </a:bodyPr>
          <a:lstStyle/>
          <a:p>
            <a:pPr marL="88900" algn="just">
              <a:lnSpc>
                <a:spcPct val="150000"/>
              </a:lnSpc>
              <a:spcBef>
                <a:spcPct val="0"/>
              </a:spcBef>
              <a:defRPr/>
            </a:pPr>
            <a:r>
              <a:rPr lang="es-CL" sz="1600" dirty="0">
                <a:solidFill>
                  <a:schemeClr val="tx2"/>
                </a:solidFill>
              </a:rPr>
              <a:t>Sin embargo es necesario además, ante el traspaso de responsabilidad que realiza Contraloría en su informe sobre la falta de resolución de la RDI 86, evaluar los efectos que realmente tienen los retrasos en las respuestas, lo que será visto en el punto 3 siguiente, en específico sobre la RDI 86 que es, de acuerdo con lo señalado por Contraloría en su informe, la que genera el aumento de plazo y el reconocimiento de gastos generales.</a:t>
            </a:r>
          </a:p>
          <a:p>
            <a:pPr marL="88900" algn="just">
              <a:lnSpc>
                <a:spcPct val="150000"/>
              </a:lnSpc>
              <a:spcBef>
                <a:spcPct val="0"/>
              </a:spcBef>
              <a:defRPr/>
            </a:pPr>
            <a:endParaRPr lang="es-CL" sz="1600" dirty="0">
              <a:solidFill>
                <a:schemeClr val="tx2"/>
              </a:solidFill>
            </a:endParaRPr>
          </a:p>
          <a:p>
            <a:pPr marL="88900" algn="just">
              <a:lnSpc>
                <a:spcPct val="150000"/>
              </a:lnSpc>
              <a:spcBef>
                <a:spcPct val="0"/>
              </a:spcBef>
              <a:defRPr/>
            </a:pPr>
            <a:r>
              <a:rPr lang="es-CL" sz="1600" dirty="0">
                <a:solidFill>
                  <a:schemeClr val="tx2"/>
                </a:solidFill>
              </a:rPr>
              <a:t>No obstante en la siguiente sección se dará cuenta de las condiciones particulares asociadas al diseño de este proyecto.</a:t>
            </a:r>
          </a:p>
        </p:txBody>
      </p:sp>
    </p:spTree>
    <p:extLst>
      <p:ext uri="{BB962C8B-B14F-4D97-AF65-F5344CB8AC3E}">
        <p14:creationId xmlns:p14="http://schemas.microsoft.com/office/powerpoint/2010/main" val="15977665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sp>
        <p:nvSpPr>
          <p:cNvPr id="36866" name="CuadroTexto 3"/>
          <p:cNvSpPr txBox="1">
            <a:spLocks noChangeArrowheads="1"/>
          </p:cNvSpPr>
          <p:nvPr/>
        </p:nvSpPr>
        <p:spPr bwMode="auto">
          <a:xfrm>
            <a:off x="467544" y="2812050"/>
            <a:ext cx="8388424" cy="954107"/>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0" hangingPunct="0">
              <a:spcBef>
                <a:spcPct val="0"/>
              </a:spcBef>
              <a:buNone/>
              <a:defRPr/>
            </a:pPr>
            <a:r>
              <a:rPr lang="es-MX" altLang="en-US" sz="2800" dirty="0">
                <a:solidFill>
                  <a:schemeClr val="bg1"/>
                </a:solidFill>
                <a:latin typeface="Calibri"/>
              </a:rPr>
              <a:t>2.- LA SITUACIÓN DE DISEÑO DEL PROYECTO Y LOS MOTIVOS DE SU CONDICIÓN</a:t>
            </a:r>
          </a:p>
        </p:txBody>
      </p:sp>
    </p:spTree>
    <p:extLst>
      <p:ext uri="{BB962C8B-B14F-4D97-AF65-F5344CB8AC3E}">
        <p14:creationId xmlns:p14="http://schemas.microsoft.com/office/powerpoint/2010/main" val="1894744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69332"/>
          </a:xfrm>
          <a:prstGeom prst="rect">
            <a:avLst/>
          </a:prstGeom>
          <a:solidFill>
            <a:schemeClr val="tx2">
              <a:lumMod val="75000"/>
            </a:schemeClr>
          </a:solidFill>
          <a:ln w="9525">
            <a:noFill/>
            <a:miter lim="800000"/>
            <a:headEnd/>
            <a:tailEnd/>
          </a:ln>
        </p:spPr>
        <p:txBody>
          <a:bodyPr wrap="square">
            <a:spAutoFit/>
          </a:bodyPr>
          <a:lstStyle/>
          <a:p>
            <a:pPr algn="ctr" eaLnBrk="0" hangingPunct="0">
              <a:spcBef>
                <a:spcPct val="0"/>
              </a:spcBef>
              <a:buNone/>
              <a:defRPr/>
            </a:pPr>
            <a:r>
              <a:rPr lang="es-MX" altLang="en-US" b="1" dirty="0">
                <a:solidFill>
                  <a:schemeClr val="bg1"/>
                </a:solidFill>
              </a:rPr>
              <a:t>LA SITUACIÓN DE DISEÑO DEL PROYECTO Y LOS MOTIVOS DE SU CONDICIÓN</a:t>
            </a: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p:txBody>
      </p:sp>
      <p:sp>
        <p:nvSpPr>
          <p:cNvPr id="8" name="Rectángulo 7"/>
          <p:cNvSpPr/>
          <p:nvPr/>
        </p:nvSpPr>
        <p:spPr>
          <a:xfrm>
            <a:off x="219202" y="940840"/>
            <a:ext cx="8628144" cy="5632311"/>
          </a:xfrm>
          <a:prstGeom prst="rect">
            <a:avLst/>
          </a:prstGeom>
        </p:spPr>
        <p:txBody>
          <a:bodyPr wrap="square">
            <a:spAutoFit/>
          </a:bodyPr>
          <a:lstStyle/>
          <a:p>
            <a:pPr algn="just">
              <a:lnSpc>
                <a:spcPct val="150000"/>
              </a:lnSpc>
            </a:pPr>
            <a:r>
              <a:rPr lang="es-CL" altLang="es-CL" sz="1600" dirty="0">
                <a:solidFill>
                  <a:srgbClr val="002060"/>
                </a:solidFill>
              </a:rPr>
              <a:t>Este proyecto por sus condiciones de diseño (al igual que el proyecto de Familia de Concepción), tendrá aumentos de contrato mayores a los resultantes en los proyectos de Centro judicial de Chillán, RPP de Osorno y Academia Judicial, debido al bajo presupuesto que hubo para resolver su inicial diseño.</a:t>
            </a:r>
          </a:p>
          <a:p>
            <a:pPr algn="just">
              <a:lnSpc>
                <a:spcPct val="150000"/>
              </a:lnSpc>
            </a:pPr>
            <a:endParaRPr lang="es-CL" altLang="es-CL" sz="1600" dirty="0">
              <a:solidFill>
                <a:srgbClr val="002060"/>
              </a:solidFill>
            </a:endParaRPr>
          </a:p>
          <a:p>
            <a:pPr algn="just">
              <a:lnSpc>
                <a:spcPct val="150000"/>
              </a:lnSpc>
            </a:pPr>
            <a:endParaRPr lang="es-CL" altLang="es-CL" sz="1600" dirty="0">
              <a:solidFill>
                <a:srgbClr val="002060"/>
              </a:solidFill>
            </a:endParaRPr>
          </a:p>
          <a:p>
            <a:pPr algn="just">
              <a:lnSpc>
                <a:spcPct val="150000"/>
              </a:lnSpc>
            </a:pPr>
            <a:r>
              <a:rPr lang="es-MX" altLang="es-CL" sz="1600" dirty="0">
                <a:solidFill>
                  <a:srgbClr val="002060"/>
                </a:solidFill>
              </a:rPr>
              <a:t>Este proyecto diseñado por la empresa </a:t>
            </a:r>
            <a:r>
              <a:rPr lang="es-MX" altLang="es-CL" sz="1600" dirty="0" err="1">
                <a:solidFill>
                  <a:srgbClr val="002060"/>
                </a:solidFill>
              </a:rPr>
              <a:t>Iglesis</a:t>
            </a:r>
            <a:r>
              <a:rPr lang="es-MX" altLang="es-CL" sz="1600" dirty="0">
                <a:solidFill>
                  <a:srgbClr val="002060"/>
                </a:solidFill>
              </a:rPr>
              <a:t> Arquitectos Ltda. (En adelante el consultor)  por su data </a:t>
            </a:r>
            <a:r>
              <a:rPr lang="es-MX" altLang="es-CL" sz="1600" b="1" dirty="0">
                <a:solidFill>
                  <a:srgbClr val="002060"/>
                </a:solidFill>
              </a:rPr>
              <a:t>(año 2015), </a:t>
            </a:r>
            <a:r>
              <a:rPr lang="es-MX" altLang="es-CL" sz="1600" u="sng" dirty="0">
                <a:solidFill>
                  <a:srgbClr val="002060"/>
                </a:solidFill>
              </a:rPr>
              <a:t>no tiene el estándar de diseño con el que se desarrollan los proyectos actualmente</a:t>
            </a:r>
            <a:r>
              <a:rPr lang="es-MX" altLang="es-CL" sz="1600" dirty="0">
                <a:solidFill>
                  <a:srgbClr val="002060"/>
                </a:solidFill>
              </a:rPr>
              <a:t>. Por lo que no tiene incorporadas todas las modificaciones del proceso de mejora continua de diseño y de contratos (Lecciones Aprendidas), </a:t>
            </a:r>
            <a:r>
              <a:rPr lang="es-MX" altLang="es-CL" sz="1600" b="1" dirty="0">
                <a:solidFill>
                  <a:srgbClr val="002060"/>
                </a:solidFill>
              </a:rPr>
              <a:t>ya que de acuerdo con el presupuesto disponible aprobado por el MDS, </a:t>
            </a:r>
            <a:r>
              <a:rPr lang="es-MX" altLang="es-CL" sz="1600" dirty="0">
                <a:solidFill>
                  <a:srgbClr val="002060"/>
                </a:solidFill>
              </a:rPr>
              <a:t>se realizó una modificación acotada al diseño original en el año 2018, que </a:t>
            </a:r>
            <a:r>
              <a:rPr lang="es-MX" altLang="es-CL" sz="1600" b="1" dirty="0">
                <a:solidFill>
                  <a:srgbClr val="002060"/>
                </a:solidFill>
              </a:rPr>
              <a:t>abordaba sólo los aspectos más crítico</a:t>
            </a:r>
            <a:r>
              <a:rPr lang="es-MX" altLang="es-CL" sz="1600" dirty="0">
                <a:solidFill>
                  <a:srgbClr val="002060"/>
                </a:solidFill>
              </a:rPr>
              <a:t>s (Descripción general en figura siguiente).</a:t>
            </a:r>
          </a:p>
          <a:p>
            <a:pPr algn="just">
              <a:lnSpc>
                <a:spcPct val="150000"/>
              </a:lnSpc>
            </a:pPr>
            <a:endParaRPr lang="es-MX" altLang="es-CL" sz="1600" dirty="0">
              <a:solidFill>
                <a:srgbClr val="002060"/>
              </a:solidFill>
            </a:endParaRPr>
          </a:p>
          <a:p>
            <a:pPr algn="just">
              <a:lnSpc>
                <a:spcPct val="150000"/>
              </a:lnSpc>
            </a:pPr>
            <a:r>
              <a:rPr lang="es-MX" altLang="es-CL" sz="1600" dirty="0">
                <a:solidFill>
                  <a:srgbClr val="002060"/>
                </a:solidFill>
              </a:rPr>
              <a:t>Misma situación ocurre con el proyecto Juzgados Familia de Concepción.</a:t>
            </a:r>
          </a:p>
          <a:p>
            <a:pPr marL="342900" indent="-342900">
              <a:lnSpc>
                <a:spcPct val="150000"/>
              </a:lnSpc>
              <a:buFont typeface="+mj-lt"/>
              <a:buAutoNum type="arabicPeriod"/>
            </a:pPr>
            <a:endParaRPr lang="es-CL" altLang="es-CL" sz="1600" dirty="0">
              <a:solidFill>
                <a:srgbClr val="002060"/>
              </a:solidFill>
            </a:endParaRPr>
          </a:p>
        </p:txBody>
      </p:sp>
      <p:sp>
        <p:nvSpPr>
          <p:cNvPr id="11" name="9 Rectángulo"/>
          <p:cNvSpPr/>
          <p:nvPr/>
        </p:nvSpPr>
        <p:spPr>
          <a:xfrm>
            <a:off x="682690" y="323455"/>
            <a:ext cx="7710530" cy="400110"/>
          </a:xfrm>
          <a:prstGeom prst="rect">
            <a:avLst/>
          </a:prstGeom>
        </p:spPr>
        <p:txBody>
          <a:bodyPr wrap="square">
            <a:spAutoFit/>
          </a:bodyPr>
          <a:lstStyle/>
          <a:p>
            <a:pPr algn="ctr" eaLnBrk="0" hangingPunct="0">
              <a:spcBef>
                <a:spcPct val="0"/>
              </a:spcBef>
              <a:defRPr/>
            </a:pPr>
            <a:r>
              <a:rPr lang="es-CL" altLang="en-US" sz="2000" b="1" dirty="0">
                <a:solidFill>
                  <a:srgbClr val="002060"/>
                </a:solidFill>
              </a:rPr>
              <a:t>SOBRE EL DISEÑO DEL CENTRO JUDICIAL DE LOS ÁNGELES</a:t>
            </a:r>
            <a:endParaRPr lang="es-MX" altLang="en-US" sz="2000" b="1" dirty="0">
              <a:solidFill>
                <a:srgbClr val="002060"/>
              </a:solidFill>
            </a:endParaRPr>
          </a:p>
        </p:txBody>
      </p:sp>
    </p:spTree>
    <p:extLst>
      <p:ext uri="{BB962C8B-B14F-4D97-AF65-F5344CB8AC3E}">
        <p14:creationId xmlns:p14="http://schemas.microsoft.com/office/powerpoint/2010/main" val="37108298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69332"/>
          </a:xfrm>
          <a:prstGeom prst="rect">
            <a:avLst/>
          </a:prstGeom>
          <a:solidFill>
            <a:schemeClr val="tx2">
              <a:lumMod val="75000"/>
            </a:schemeClr>
          </a:solidFill>
          <a:ln w="9525">
            <a:noFill/>
            <a:miter lim="800000"/>
            <a:headEnd/>
            <a:tailEnd/>
          </a:ln>
        </p:spPr>
        <p:txBody>
          <a:bodyPr wrap="square">
            <a:spAutoFit/>
          </a:bodyPr>
          <a:lstStyle/>
          <a:p>
            <a:pPr algn="ctr" eaLnBrk="0" hangingPunct="0">
              <a:spcBef>
                <a:spcPct val="0"/>
              </a:spcBef>
              <a:buNone/>
              <a:defRPr/>
            </a:pPr>
            <a:r>
              <a:rPr lang="es-MX" altLang="en-US" b="1" dirty="0">
                <a:solidFill>
                  <a:schemeClr val="bg1"/>
                </a:solidFill>
              </a:rPr>
              <a:t>LA SITUACIÓN DE DISEÑO DEL PROYECTO Y LOS MOTIVOS DE SU CONDICIÓN</a:t>
            </a: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p:txBody>
      </p:sp>
      <p:sp>
        <p:nvSpPr>
          <p:cNvPr id="8" name="Rectángulo 7"/>
          <p:cNvSpPr/>
          <p:nvPr/>
        </p:nvSpPr>
        <p:spPr>
          <a:xfrm>
            <a:off x="219202" y="940840"/>
            <a:ext cx="8628144" cy="830997"/>
          </a:xfrm>
          <a:prstGeom prst="rect">
            <a:avLst/>
          </a:prstGeom>
        </p:spPr>
        <p:txBody>
          <a:bodyPr wrap="square">
            <a:spAutoFit/>
          </a:bodyPr>
          <a:lstStyle/>
          <a:p>
            <a:pPr algn="just">
              <a:lnSpc>
                <a:spcPct val="150000"/>
              </a:lnSpc>
            </a:pPr>
            <a:r>
              <a:rPr lang="es-CL" altLang="es-CL" sz="1600" dirty="0">
                <a:solidFill>
                  <a:srgbClr val="002060"/>
                </a:solidFill>
              </a:rPr>
              <a:t>Alcance de la modificación de contrato del consultor Iglesis del año 2018.</a:t>
            </a:r>
            <a:endParaRPr lang="es-MX" altLang="es-CL" sz="1600" dirty="0">
              <a:solidFill>
                <a:srgbClr val="002060"/>
              </a:solidFill>
            </a:endParaRPr>
          </a:p>
          <a:p>
            <a:pPr marL="342900" indent="-342900">
              <a:lnSpc>
                <a:spcPct val="150000"/>
              </a:lnSpc>
              <a:buFont typeface="+mj-lt"/>
              <a:buAutoNum type="arabicPeriod"/>
            </a:pPr>
            <a:endParaRPr lang="es-CL" altLang="es-CL" sz="1600" dirty="0">
              <a:solidFill>
                <a:srgbClr val="002060"/>
              </a:solidFill>
            </a:endParaRPr>
          </a:p>
        </p:txBody>
      </p:sp>
      <p:sp>
        <p:nvSpPr>
          <p:cNvPr id="11" name="9 Rectángulo"/>
          <p:cNvSpPr/>
          <p:nvPr/>
        </p:nvSpPr>
        <p:spPr>
          <a:xfrm>
            <a:off x="682690" y="323455"/>
            <a:ext cx="7710530" cy="400110"/>
          </a:xfrm>
          <a:prstGeom prst="rect">
            <a:avLst/>
          </a:prstGeom>
        </p:spPr>
        <p:txBody>
          <a:bodyPr wrap="square">
            <a:spAutoFit/>
          </a:bodyPr>
          <a:lstStyle/>
          <a:p>
            <a:pPr algn="ctr" eaLnBrk="0" hangingPunct="0">
              <a:spcBef>
                <a:spcPct val="0"/>
              </a:spcBef>
              <a:defRPr/>
            </a:pPr>
            <a:r>
              <a:rPr lang="es-CL" altLang="en-US" sz="2000" b="1" dirty="0">
                <a:solidFill>
                  <a:srgbClr val="002060"/>
                </a:solidFill>
              </a:rPr>
              <a:t>SOBRE EL DISEÑO DEL CENTRO JUDICIAL DE LOS ÁNGELES</a:t>
            </a:r>
            <a:endParaRPr lang="es-MX" altLang="en-US" sz="2000" b="1" dirty="0">
              <a:solidFill>
                <a:srgbClr val="002060"/>
              </a:solidFill>
            </a:endParaRPr>
          </a:p>
        </p:txBody>
      </p:sp>
      <p:pic>
        <p:nvPicPr>
          <p:cNvPr id="9" name="8 Imagen"/>
          <p:cNvPicPr/>
          <p:nvPr/>
        </p:nvPicPr>
        <p:blipFill>
          <a:blip r:embed="rId3"/>
          <a:stretch>
            <a:fillRect/>
          </a:stretch>
        </p:blipFill>
        <p:spPr>
          <a:xfrm>
            <a:off x="1589292" y="1562311"/>
            <a:ext cx="6949401" cy="4890004"/>
          </a:xfrm>
          <a:prstGeom prst="rect">
            <a:avLst/>
          </a:prstGeom>
          <a:ln>
            <a:solidFill>
              <a:schemeClr val="tx1"/>
            </a:solidFill>
          </a:ln>
        </p:spPr>
      </p:pic>
    </p:spTree>
    <p:extLst>
      <p:ext uri="{BB962C8B-B14F-4D97-AF65-F5344CB8AC3E}">
        <p14:creationId xmlns:p14="http://schemas.microsoft.com/office/powerpoint/2010/main" val="5332065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69332"/>
          </a:xfrm>
          <a:prstGeom prst="rect">
            <a:avLst/>
          </a:prstGeom>
          <a:solidFill>
            <a:schemeClr val="tx2">
              <a:lumMod val="75000"/>
            </a:schemeClr>
          </a:solidFill>
          <a:ln w="9525">
            <a:noFill/>
            <a:miter lim="800000"/>
            <a:headEnd/>
            <a:tailEnd/>
          </a:ln>
        </p:spPr>
        <p:txBody>
          <a:bodyPr wrap="square">
            <a:spAutoFit/>
          </a:bodyPr>
          <a:lstStyle/>
          <a:p>
            <a:pPr algn="ctr" eaLnBrk="0" hangingPunct="0">
              <a:spcBef>
                <a:spcPct val="0"/>
              </a:spcBef>
              <a:buNone/>
              <a:defRPr/>
            </a:pPr>
            <a:r>
              <a:rPr lang="es-MX" altLang="en-US" b="1" dirty="0">
                <a:solidFill>
                  <a:schemeClr val="bg1"/>
                </a:solidFill>
              </a:rPr>
              <a:t>LA SITUACIÓN DE DISEÑO DEL PROYECTO Y LOS MOTIVOS DE SU CONDICIÓN</a:t>
            </a: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p:txBody>
      </p:sp>
      <p:sp>
        <p:nvSpPr>
          <p:cNvPr id="8" name="Rectángulo 7"/>
          <p:cNvSpPr/>
          <p:nvPr/>
        </p:nvSpPr>
        <p:spPr>
          <a:xfrm>
            <a:off x="219202" y="1198015"/>
            <a:ext cx="8628144" cy="3785652"/>
          </a:xfrm>
          <a:prstGeom prst="rect">
            <a:avLst/>
          </a:prstGeom>
        </p:spPr>
        <p:txBody>
          <a:bodyPr wrap="square">
            <a:spAutoFit/>
          </a:bodyPr>
          <a:lstStyle/>
          <a:p>
            <a:pPr algn="just">
              <a:lnSpc>
                <a:spcPct val="150000"/>
              </a:lnSpc>
            </a:pPr>
            <a:r>
              <a:rPr lang="es-MX" altLang="es-CL" sz="1600" dirty="0">
                <a:solidFill>
                  <a:schemeClr val="tx2"/>
                </a:solidFill>
              </a:rPr>
              <a:t>Con el fin de ajustar este contrato del 2015, a condiciones más óptimas para la Corporación, en un acuerdo complejo de aceptar por el consultor, se modificó el contrato suscrito con esta empresa para contar con plazos de respuesta de RDI durante la etapa de construcción, inexistentes en el contrato original, mediante resolución del 22 de febrero de 2022, instancia en la que además se incorporaron multas para las RDI.</a:t>
            </a:r>
          </a:p>
          <a:p>
            <a:pPr algn="just">
              <a:lnSpc>
                <a:spcPct val="150000"/>
              </a:lnSpc>
            </a:pPr>
            <a:endParaRPr lang="es-MX" altLang="es-CL" sz="1600" dirty="0">
              <a:solidFill>
                <a:schemeClr val="tx2"/>
              </a:solidFill>
            </a:endParaRPr>
          </a:p>
          <a:p>
            <a:pPr algn="just">
              <a:lnSpc>
                <a:spcPct val="150000"/>
              </a:lnSpc>
            </a:pPr>
            <a:r>
              <a:rPr lang="es-MX" altLang="es-CL" sz="1600" dirty="0">
                <a:solidFill>
                  <a:schemeClr val="tx2"/>
                </a:solidFill>
              </a:rPr>
              <a:t>En esta modificación, se establecieron condiciones necesarias para mejorar el desarrollo del proyecto de acuerdo con lo siguiente:</a:t>
            </a:r>
          </a:p>
          <a:p>
            <a:pPr algn="just">
              <a:lnSpc>
                <a:spcPct val="150000"/>
              </a:lnSpc>
            </a:pPr>
            <a:r>
              <a:rPr lang="es-CL" altLang="es-CL" sz="1600" dirty="0">
                <a:solidFill>
                  <a:schemeClr val="tx2"/>
                </a:solidFill>
              </a:rPr>
              <a:t>.</a:t>
            </a:r>
            <a:endParaRPr lang="es-MX" altLang="es-CL" sz="1600" dirty="0">
              <a:solidFill>
                <a:schemeClr val="tx2"/>
              </a:solidFill>
            </a:endParaRPr>
          </a:p>
          <a:p>
            <a:pPr marL="342900" indent="-342900">
              <a:lnSpc>
                <a:spcPct val="150000"/>
              </a:lnSpc>
              <a:buFont typeface="+mj-lt"/>
              <a:buAutoNum type="arabicPeriod"/>
            </a:pPr>
            <a:endParaRPr lang="es-CL" altLang="es-CL" sz="1600" dirty="0">
              <a:solidFill>
                <a:srgbClr val="002060"/>
              </a:solidFill>
            </a:endParaRPr>
          </a:p>
        </p:txBody>
      </p:sp>
      <p:sp>
        <p:nvSpPr>
          <p:cNvPr id="11" name="9 Rectángulo"/>
          <p:cNvSpPr/>
          <p:nvPr/>
        </p:nvSpPr>
        <p:spPr>
          <a:xfrm>
            <a:off x="682690" y="323455"/>
            <a:ext cx="7710530" cy="707886"/>
          </a:xfrm>
          <a:prstGeom prst="rect">
            <a:avLst/>
          </a:prstGeom>
        </p:spPr>
        <p:txBody>
          <a:bodyPr wrap="square">
            <a:spAutoFit/>
          </a:bodyPr>
          <a:lstStyle/>
          <a:p>
            <a:pPr algn="ctr" eaLnBrk="0" hangingPunct="0">
              <a:spcBef>
                <a:spcPct val="0"/>
              </a:spcBef>
              <a:defRPr/>
            </a:pPr>
            <a:r>
              <a:rPr lang="es-CL" altLang="en-US" sz="2000" b="1" dirty="0">
                <a:solidFill>
                  <a:schemeClr val="tx2"/>
                </a:solidFill>
              </a:rPr>
              <a:t>INCORPORACIÓN DE PLAZOS PARA RDI Y SIC EN EL CONTRATO DEL CONSULTOR PARA LA ETAPA DE CONSTRUCCIÓN</a:t>
            </a:r>
            <a:endParaRPr lang="es-MX" altLang="en-US" sz="2000" b="1" dirty="0">
              <a:solidFill>
                <a:schemeClr val="tx2"/>
              </a:solidFill>
            </a:endParaRPr>
          </a:p>
        </p:txBody>
      </p:sp>
    </p:spTree>
    <p:extLst>
      <p:ext uri="{BB962C8B-B14F-4D97-AF65-F5344CB8AC3E}">
        <p14:creationId xmlns:p14="http://schemas.microsoft.com/office/powerpoint/2010/main" val="32489336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69332"/>
          </a:xfrm>
          <a:prstGeom prst="rect">
            <a:avLst/>
          </a:prstGeom>
          <a:solidFill>
            <a:schemeClr val="tx2">
              <a:lumMod val="75000"/>
            </a:schemeClr>
          </a:solidFill>
          <a:ln w="9525">
            <a:noFill/>
            <a:miter lim="800000"/>
            <a:headEnd/>
            <a:tailEnd/>
          </a:ln>
        </p:spPr>
        <p:txBody>
          <a:bodyPr wrap="square">
            <a:spAutoFit/>
          </a:bodyPr>
          <a:lstStyle/>
          <a:p>
            <a:pPr algn="ctr" eaLnBrk="0" hangingPunct="0">
              <a:spcBef>
                <a:spcPct val="0"/>
              </a:spcBef>
              <a:buNone/>
              <a:defRPr/>
            </a:pPr>
            <a:r>
              <a:rPr lang="es-MX" altLang="en-US" b="1" dirty="0">
                <a:solidFill>
                  <a:schemeClr val="bg1"/>
                </a:solidFill>
              </a:rPr>
              <a:t>LA SITUACIÓN DE DISEÑO DEL PROYECTO Y LOS MOTIVOS DE SU CONDICIÓN</a:t>
            </a: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p:txBody>
      </p:sp>
      <p:sp>
        <p:nvSpPr>
          <p:cNvPr id="8" name="Rectángulo 7"/>
          <p:cNvSpPr/>
          <p:nvPr/>
        </p:nvSpPr>
        <p:spPr>
          <a:xfrm>
            <a:off x="219202" y="940840"/>
            <a:ext cx="8628144" cy="792781"/>
          </a:xfrm>
          <a:prstGeom prst="rect">
            <a:avLst/>
          </a:prstGeom>
        </p:spPr>
        <p:txBody>
          <a:bodyPr wrap="square">
            <a:spAutoFit/>
          </a:bodyPr>
          <a:lstStyle/>
          <a:p>
            <a:pPr algn="just">
              <a:lnSpc>
                <a:spcPct val="150000"/>
              </a:lnSpc>
            </a:pPr>
            <a:r>
              <a:rPr lang="es-CL" altLang="es-CL" sz="1600" dirty="0">
                <a:solidFill>
                  <a:srgbClr val="002060"/>
                </a:solidFill>
              </a:rPr>
              <a:t>.</a:t>
            </a:r>
            <a:endParaRPr lang="es-MX" altLang="es-CL" sz="1600" dirty="0">
              <a:solidFill>
                <a:srgbClr val="002060"/>
              </a:solidFill>
            </a:endParaRPr>
          </a:p>
          <a:p>
            <a:pPr marL="342900" indent="-342900">
              <a:lnSpc>
                <a:spcPct val="150000"/>
              </a:lnSpc>
              <a:buFont typeface="+mj-lt"/>
              <a:buAutoNum type="arabicPeriod"/>
            </a:pPr>
            <a:endParaRPr lang="es-CL" altLang="es-CL" sz="1600" dirty="0">
              <a:solidFill>
                <a:srgbClr val="002060"/>
              </a:solidFill>
            </a:endParaRPr>
          </a:p>
        </p:txBody>
      </p:sp>
      <p:sp>
        <p:nvSpPr>
          <p:cNvPr id="11" name="9 Rectángulo"/>
          <p:cNvSpPr/>
          <p:nvPr/>
        </p:nvSpPr>
        <p:spPr>
          <a:xfrm>
            <a:off x="682690" y="323455"/>
            <a:ext cx="7710530" cy="707886"/>
          </a:xfrm>
          <a:prstGeom prst="rect">
            <a:avLst/>
          </a:prstGeom>
        </p:spPr>
        <p:txBody>
          <a:bodyPr wrap="square">
            <a:spAutoFit/>
          </a:bodyPr>
          <a:lstStyle/>
          <a:p>
            <a:pPr algn="ctr" eaLnBrk="0" hangingPunct="0">
              <a:spcBef>
                <a:spcPct val="0"/>
              </a:spcBef>
              <a:defRPr/>
            </a:pPr>
            <a:r>
              <a:rPr lang="es-CL" altLang="en-US" sz="2000" b="1" dirty="0">
                <a:solidFill>
                  <a:schemeClr val="tx2"/>
                </a:solidFill>
              </a:rPr>
              <a:t>INCORPORACIÓN DE PLAZOS PARA RDI Y SIC EN EL CONTRATO DEL CONSULTOR PARA LA ETAPA DE CONSTRUCCIÓN</a:t>
            </a:r>
            <a:endParaRPr lang="es-MX" altLang="en-US" sz="2000" b="1" dirty="0">
              <a:solidFill>
                <a:schemeClr val="tx2"/>
              </a:solidFill>
            </a:endParaRPr>
          </a:p>
        </p:txBody>
      </p:sp>
      <p:pic>
        <p:nvPicPr>
          <p:cNvPr id="9" name="8 Imagen"/>
          <p:cNvPicPr/>
          <p:nvPr/>
        </p:nvPicPr>
        <p:blipFill>
          <a:blip r:embed="rId3"/>
          <a:stretch>
            <a:fillRect/>
          </a:stretch>
        </p:blipFill>
        <p:spPr>
          <a:xfrm>
            <a:off x="214340" y="1409700"/>
            <a:ext cx="8752168" cy="4467301"/>
          </a:xfrm>
          <a:prstGeom prst="rect">
            <a:avLst/>
          </a:prstGeom>
          <a:ln>
            <a:solidFill>
              <a:schemeClr val="accent1">
                <a:lumMod val="75000"/>
              </a:schemeClr>
            </a:solidFill>
          </a:ln>
        </p:spPr>
      </p:pic>
    </p:spTree>
    <p:extLst>
      <p:ext uri="{BB962C8B-B14F-4D97-AF65-F5344CB8AC3E}">
        <p14:creationId xmlns:p14="http://schemas.microsoft.com/office/powerpoint/2010/main" val="10579651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69332"/>
          </a:xfrm>
          <a:prstGeom prst="rect">
            <a:avLst/>
          </a:prstGeom>
          <a:solidFill>
            <a:schemeClr val="tx2">
              <a:lumMod val="75000"/>
            </a:schemeClr>
          </a:solidFill>
          <a:ln w="9525">
            <a:noFill/>
            <a:miter lim="800000"/>
            <a:headEnd/>
            <a:tailEnd/>
          </a:ln>
        </p:spPr>
        <p:txBody>
          <a:bodyPr wrap="square">
            <a:spAutoFit/>
          </a:bodyPr>
          <a:lstStyle/>
          <a:p>
            <a:pPr algn="ctr" eaLnBrk="0" hangingPunct="0">
              <a:spcBef>
                <a:spcPct val="0"/>
              </a:spcBef>
              <a:buNone/>
              <a:defRPr/>
            </a:pPr>
            <a:r>
              <a:rPr lang="es-MX" altLang="en-US" b="1" dirty="0">
                <a:solidFill>
                  <a:schemeClr val="bg1"/>
                </a:solidFill>
              </a:rPr>
              <a:t>LA SITUACIÓN DE DISEÑO DEL PROYECTO Y LOS MOTIVOS DE SU CONDICIÓN</a:t>
            </a: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p:txBody>
      </p:sp>
      <p:sp>
        <p:nvSpPr>
          <p:cNvPr id="8" name="Rectángulo 7"/>
          <p:cNvSpPr/>
          <p:nvPr/>
        </p:nvSpPr>
        <p:spPr>
          <a:xfrm>
            <a:off x="219202" y="940840"/>
            <a:ext cx="8628144" cy="3416320"/>
          </a:xfrm>
          <a:prstGeom prst="rect">
            <a:avLst/>
          </a:prstGeom>
        </p:spPr>
        <p:txBody>
          <a:bodyPr wrap="square">
            <a:spAutoFit/>
          </a:bodyPr>
          <a:lstStyle/>
          <a:p>
            <a:pPr algn="just">
              <a:lnSpc>
                <a:spcPct val="150000"/>
              </a:lnSpc>
            </a:pPr>
            <a:r>
              <a:rPr lang="es-MX" altLang="es-CL" sz="1600" dirty="0">
                <a:solidFill>
                  <a:srgbClr val="002060"/>
                </a:solidFill>
              </a:rPr>
              <a:t>Por lo anterior las </a:t>
            </a:r>
            <a:r>
              <a:rPr lang="es-MX" altLang="es-CL" sz="1600" dirty="0">
                <a:solidFill>
                  <a:schemeClr val="tx2"/>
                </a:solidFill>
              </a:rPr>
              <a:t>condiciones de mejora del diseño que se han presentado durante el desarrollo del contrato, y que han generado las RDI y SIC del proyecto, responden al:</a:t>
            </a:r>
          </a:p>
          <a:p>
            <a:pPr algn="just">
              <a:lnSpc>
                <a:spcPct val="150000"/>
              </a:lnSpc>
            </a:pPr>
            <a:endParaRPr lang="es-MX" altLang="es-CL" sz="1600" dirty="0">
              <a:solidFill>
                <a:schemeClr val="tx2"/>
              </a:solidFill>
            </a:endParaRPr>
          </a:p>
          <a:p>
            <a:pPr marL="342900" indent="-342900" algn="just">
              <a:lnSpc>
                <a:spcPct val="150000"/>
              </a:lnSpc>
              <a:buFont typeface="+mj-lt"/>
              <a:buAutoNum type="arabicPeriod"/>
            </a:pPr>
            <a:r>
              <a:rPr lang="es-MX" altLang="es-CL" sz="1600" dirty="0">
                <a:solidFill>
                  <a:schemeClr val="tx2"/>
                </a:solidFill>
              </a:rPr>
              <a:t>Presupuesto disponible para actualizar el diseño en el año 2018</a:t>
            </a:r>
          </a:p>
          <a:p>
            <a:pPr marL="342900" indent="-342900" algn="just">
              <a:lnSpc>
                <a:spcPct val="150000"/>
              </a:lnSpc>
              <a:buFont typeface="+mj-lt"/>
              <a:buAutoNum type="arabicPeriod"/>
            </a:pPr>
            <a:r>
              <a:rPr lang="es-MX" altLang="es-CL" sz="1600" dirty="0">
                <a:solidFill>
                  <a:schemeClr val="tx2"/>
                </a:solidFill>
              </a:rPr>
              <a:t>A las mejoras para la Corporación, incorporadas al contrato del consultor en el año 2022.</a:t>
            </a:r>
          </a:p>
          <a:p>
            <a:pPr marL="342900" indent="-342900" algn="just">
              <a:lnSpc>
                <a:spcPct val="150000"/>
              </a:lnSpc>
              <a:buFont typeface="+mj-lt"/>
              <a:buAutoNum type="arabicPeriod"/>
            </a:pPr>
            <a:r>
              <a:rPr lang="es-MX" altLang="es-CL" sz="1600" dirty="0">
                <a:solidFill>
                  <a:schemeClr val="tx2"/>
                </a:solidFill>
              </a:rPr>
              <a:t>A la interpretación que la empresa realiza de los antecedentes del contrato, lo que se puede apreciar posteriormente en el punto 3 sobre la RDI 86.</a:t>
            </a:r>
          </a:p>
          <a:p>
            <a:pPr algn="just">
              <a:lnSpc>
                <a:spcPct val="150000"/>
              </a:lnSpc>
            </a:pPr>
            <a:r>
              <a:rPr lang="es-CL" altLang="es-CL" sz="1600" dirty="0">
                <a:solidFill>
                  <a:srgbClr val="FF0000"/>
                </a:solidFill>
              </a:rPr>
              <a:t>.</a:t>
            </a:r>
            <a:endParaRPr lang="es-MX" altLang="es-CL" sz="1600" dirty="0">
              <a:solidFill>
                <a:srgbClr val="FF0000"/>
              </a:solidFill>
            </a:endParaRPr>
          </a:p>
          <a:p>
            <a:pPr marL="342900" indent="-342900">
              <a:lnSpc>
                <a:spcPct val="150000"/>
              </a:lnSpc>
              <a:buFont typeface="+mj-lt"/>
              <a:buAutoNum type="arabicPeriod"/>
            </a:pPr>
            <a:endParaRPr lang="es-CL" altLang="es-CL" sz="1600" dirty="0">
              <a:solidFill>
                <a:srgbClr val="002060"/>
              </a:solidFill>
            </a:endParaRPr>
          </a:p>
        </p:txBody>
      </p:sp>
      <p:sp>
        <p:nvSpPr>
          <p:cNvPr id="11" name="9 Rectángulo"/>
          <p:cNvSpPr/>
          <p:nvPr/>
        </p:nvSpPr>
        <p:spPr>
          <a:xfrm>
            <a:off x="682690" y="323455"/>
            <a:ext cx="7710530" cy="400110"/>
          </a:xfrm>
          <a:prstGeom prst="rect">
            <a:avLst/>
          </a:prstGeom>
        </p:spPr>
        <p:txBody>
          <a:bodyPr wrap="square">
            <a:spAutoFit/>
          </a:bodyPr>
          <a:lstStyle/>
          <a:p>
            <a:pPr algn="ctr" eaLnBrk="0" hangingPunct="0">
              <a:spcBef>
                <a:spcPct val="0"/>
              </a:spcBef>
              <a:defRPr/>
            </a:pPr>
            <a:r>
              <a:rPr lang="es-CL" altLang="en-US" sz="2000" b="1" dirty="0">
                <a:solidFill>
                  <a:srgbClr val="002060"/>
                </a:solidFill>
              </a:rPr>
              <a:t>SOBRE EL DISEÑO DEL CENTRO JUDICIAL DE LOS ÁNGELES</a:t>
            </a:r>
            <a:endParaRPr lang="es-MX" altLang="en-US" sz="2000" b="1" dirty="0">
              <a:solidFill>
                <a:srgbClr val="002060"/>
              </a:solidFill>
            </a:endParaRPr>
          </a:p>
        </p:txBody>
      </p:sp>
    </p:spTree>
    <p:extLst>
      <p:ext uri="{BB962C8B-B14F-4D97-AF65-F5344CB8AC3E}">
        <p14:creationId xmlns:p14="http://schemas.microsoft.com/office/powerpoint/2010/main" val="2054919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sp>
        <p:nvSpPr>
          <p:cNvPr id="36866" name="CuadroTexto 3"/>
          <p:cNvSpPr txBox="1">
            <a:spLocks noChangeArrowheads="1"/>
          </p:cNvSpPr>
          <p:nvPr/>
        </p:nvSpPr>
        <p:spPr bwMode="auto">
          <a:xfrm>
            <a:off x="467544" y="2812050"/>
            <a:ext cx="8388424" cy="954107"/>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0" hangingPunct="0">
              <a:spcBef>
                <a:spcPct val="0"/>
              </a:spcBef>
              <a:buFont typeface="Arial" panose="020B0604020202020204" pitchFamily="34" charset="0"/>
              <a:buNone/>
              <a:defRPr/>
            </a:pPr>
            <a:r>
              <a:rPr lang="es-CL" altLang="en-US" sz="2800" dirty="0">
                <a:solidFill>
                  <a:prstClr val="white"/>
                </a:solidFill>
                <a:latin typeface="Calibri"/>
              </a:rPr>
              <a:t>CONSIDERACIONES SOBRE LA REVISIÓN ESPECIAL 713/2024 CONTRALORÍA</a:t>
            </a:r>
            <a:endParaRPr lang="es-MX" altLang="en-US" sz="2800" dirty="0">
              <a:solidFill>
                <a:prstClr val="white"/>
              </a:solidFill>
              <a:latin typeface="Calibri"/>
            </a:endParaRPr>
          </a:p>
        </p:txBody>
      </p:sp>
    </p:spTree>
    <p:extLst>
      <p:ext uri="{BB962C8B-B14F-4D97-AF65-F5344CB8AC3E}">
        <p14:creationId xmlns:p14="http://schemas.microsoft.com/office/powerpoint/2010/main" val="30442938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sp>
        <p:nvSpPr>
          <p:cNvPr id="36866" name="CuadroTexto 3"/>
          <p:cNvSpPr txBox="1">
            <a:spLocks noChangeArrowheads="1"/>
          </p:cNvSpPr>
          <p:nvPr/>
        </p:nvSpPr>
        <p:spPr bwMode="auto">
          <a:xfrm>
            <a:off x="467544" y="2812050"/>
            <a:ext cx="8388424" cy="1384995"/>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0" hangingPunct="0">
              <a:spcBef>
                <a:spcPct val="0"/>
              </a:spcBef>
              <a:buNone/>
              <a:defRPr/>
            </a:pPr>
            <a:r>
              <a:rPr lang="es-MX" altLang="en-US" sz="2800" dirty="0">
                <a:solidFill>
                  <a:prstClr val="white"/>
                </a:solidFill>
                <a:latin typeface="Calibri"/>
              </a:rPr>
              <a:t>3.- APROBACIÓN DEL AUMENTO DE PLAZO DE 57 DÍAS CORRIDOS Y UN GASTO GENERAL DE $ 594.425.583 (IVA INCLUIDO), PRODUCTO DE LA RDI 86.</a:t>
            </a:r>
          </a:p>
        </p:txBody>
      </p:sp>
    </p:spTree>
    <p:extLst>
      <p:ext uri="{BB962C8B-B14F-4D97-AF65-F5344CB8AC3E}">
        <p14:creationId xmlns:p14="http://schemas.microsoft.com/office/powerpoint/2010/main" val="6359740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41632"/>
          </a:xfrm>
          <a:prstGeom prst="rect">
            <a:avLst/>
          </a:prstGeom>
          <a:solidFill>
            <a:schemeClr val="tx2">
              <a:lumMod val="75000"/>
            </a:schemeClr>
          </a:solidFill>
          <a:ln w="9525">
            <a:noFill/>
            <a:miter lim="800000"/>
            <a:headEnd/>
            <a:tailEnd/>
          </a:ln>
        </p:spPr>
        <p:txBody>
          <a:bodyPr wrap="square">
            <a:spAutoFit/>
          </a:bodyPr>
          <a:lstStyle/>
          <a:p>
            <a:pPr algn="ctr" eaLnBrk="0" hangingPunct="0">
              <a:lnSpc>
                <a:spcPct val="90000"/>
              </a:lnSpc>
              <a:spcBef>
                <a:spcPct val="20000"/>
              </a:spcBef>
              <a:buFont typeface="DIN-Regular"/>
              <a:buNone/>
              <a:defRPr/>
            </a:pPr>
            <a:r>
              <a:rPr lang="es-CL" b="1" dirty="0">
                <a:solidFill>
                  <a:schemeClr val="bg1"/>
                </a:solidFill>
              </a:rPr>
              <a:t>RDI 86</a:t>
            </a: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p:txBody>
      </p:sp>
      <p:sp>
        <p:nvSpPr>
          <p:cNvPr id="8" name="Rectángulo 7"/>
          <p:cNvSpPr/>
          <p:nvPr/>
        </p:nvSpPr>
        <p:spPr>
          <a:xfrm>
            <a:off x="219202" y="940840"/>
            <a:ext cx="8628144" cy="1938992"/>
          </a:xfrm>
          <a:prstGeom prst="rect">
            <a:avLst/>
          </a:prstGeom>
        </p:spPr>
        <p:txBody>
          <a:bodyPr wrap="square">
            <a:spAutoFit/>
          </a:bodyPr>
          <a:lstStyle/>
          <a:p>
            <a:pPr algn="just">
              <a:lnSpc>
                <a:spcPct val="150000"/>
              </a:lnSpc>
            </a:pPr>
            <a:r>
              <a:rPr lang="es-CL" altLang="es-CL" sz="1600" dirty="0">
                <a:solidFill>
                  <a:schemeClr val="tx2"/>
                </a:solidFill>
              </a:rPr>
              <a:t>Sobre los gastos generales que fueron reconocidos por el Consejo Superior, en la sesión 916 del 25 de julio de 2024, por un total de 57 días corridos y un monto de $  594.425.583 IVA incluido, Contraloría señala lo siguiente:</a:t>
            </a:r>
          </a:p>
          <a:p>
            <a:pPr algn="just">
              <a:lnSpc>
                <a:spcPct val="150000"/>
              </a:lnSpc>
            </a:pPr>
            <a:endParaRPr lang="es-MX" altLang="es-CL" sz="1600" dirty="0">
              <a:solidFill>
                <a:srgbClr val="002060"/>
              </a:solidFill>
            </a:endParaRPr>
          </a:p>
          <a:p>
            <a:pPr marL="342900" indent="-342900">
              <a:lnSpc>
                <a:spcPct val="150000"/>
              </a:lnSpc>
              <a:buFont typeface="+mj-lt"/>
              <a:buAutoNum type="arabicPeriod"/>
            </a:pPr>
            <a:endParaRPr lang="es-CL" altLang="es-CL" sz="1600" dirty="0">
              <a:solidFill>
                <a:srgbClr val="002060"/>
              </a:solidFill>
            </a:endParaRPr>
          </a:p>
        </p:txBody>
      </p:sp>
      <p:sp>
        <p:nvSpPr>
          <p:cNvPr id="11" name="9 Rectángulo"/>
          <p:cNvSpPr/>
          <p:nvPr/>
        </p:nvSpPr>
        <p:spPr>
          <a:xfrm>
            <a:off x="682690" y="323455"/>
            <a:ext cx="7710530" cy="400110"/>
          </a:xfrm>
          <a:prstGeom prst="rect">
            <a:avLst/>
          </a:prstGeom>
        </p:spPr>
        <p:txBody>
          <a:bodyPr wrap="square">
            <a:spAutoFit/>
          </a:bodyPr>
          <a:lstStyle/>
          <a:p>
            <a:pPr algn="ctr" eaLnBrk="0" hangingPunct="0">
              <a:spcBef>
                <a:spcPct val="0"/>
              </a:spcBef>
              <a:buNone/>
              <a:defRPr/>
            </a:pPr>
            <a:r>
              <a:rPr lang="es-CL" altLang="en-US" sz="2000" b="1" dirty="0">
                <a:solidFill>
                  <a:srgbClr val="002060"/>
                </a:solidFill>
              </a:rPr>
              <a:t>AUMENTO DE PRECIO Y PLAZO POR RDI 86</a:t>
            </a:r>
            <a:endParaRPr lang="es-MX" altLang="en-US" sz="2000" b="1" dirty="0">
              <a:solidFill>
                <a:srgbClr val="002060"/>
              </a:solidFill>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1928" y="2200468"/>
            <a:ext cx="5873750" cy="4428931"/>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Rectángulo"/>
          <p:cNvSpPr/>
          <p:nvPr/>
        </p:nvSpPr>
        <p:spPr>
          <a:xfrm>
            <a:off x="1561928" y="5629275"/>
            <a:ext cx="5873750" cy="100012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12673330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41632"/>
          </a:xfrm>
          <a:prstGeom prst="rect">
            <a:avLst/>
          </a:prstGeom>
          <a:solidFill>
            <a:schemeClr val="tx2">
              <a:lumMod val="75000"/>
            </a:schemeClr>
          </a:solidFill>
          <a:ln w="9525">
            <a:noFill/>
            <a:miter lim="800000"/>
            <a:headEnd/>
            <a:tailEnd/>
          </a:ln>
        </p:spPr>
        <p:txBody>
          <a:bodyPr wrap="square">
            <a:spAutoFit/>
          </a:bodyPr>
          <a:lstStyle/>
          <a:p>
            <a:pPr algn="ctr" eaLnBrk="0" hangingPunct="0">
              <a:lnSpc>
                <a:spcPct val="90000"/>
              </a:lnSpc>
              <a:spcBef>
                <a:spcPct val="20000"/>
              </a:spcBef>
              <a:buFont typeface="DIN-Regular"/>
              <a:buNone/>
              <a:defRPr/>
            </a:pPr>
            <a:r>
              <a:rPr lang="es-CL" b="1" dirty="0">
                <a:solidFill>
                  <a:schemeClr val="bg1"/>
                </a:solidFill>
                <a:latin typeface="Calibri" pitchFamily="34" charset="0"/>
              </a:rPr>
              <a:t>RDI 86</a:t>
            </a:r>
          </a:p>
        </p:txBody>
      </p:sp>
      <p:sp>
        <p:nvSpPr>
          <p:cNvPr id="11" name="9 Rectángulo"/>
          <p:cNvSpPr/>
          <p:nvPr/>
        </p:nvSpPr>
        <p:spPr>
          <a:xfrm>
            <a:off x="682690" y="323455"/>
            <a:ext cx="7710530" cy="400110"/>
          </a:xfrm>
          <a:prstGeom prst="rect">
            <a:avLst/>
          </a:prstGeom>
        </p:spPr>
        <p:txBody>
          <a:bodyPr wrap="square">
            <a:spAutoFit/>
          </a:bodyPr>
          <a:lstStyle/>
          <a:p>
            <a:pPr algn="ctr" eaLnBrk="0" hangingPunct="0">
              <a:spcBef>
                <a:spcPct val="0"/>
              </a:spcBef>
              <a:buNone/>
              <a:defRPr/>
            </a:pPr>
            <a:r>
              <a:rPr lang="es-CL" altLang="en-US" sz="2000" b="1" dirty="0">
                <a:solidFill>
                  <a:srgbClr val="002060"/>
                </a:solidFill>
              </a:rPr>
              <a:t>AUMENTO DE PRECIO Y PLAZO POR RDI 86</a:t>
            </a:r>
            <a:endParaRPr lang="es-MX" altLang="en-US" sz="2000" b="1" dirty="0">
              <a:solidFill>
                <a:srgbClr val="002060"/>
              </a:solidFill>
            </a:endParaRPr>
          </a:p>
        </p:txBody>
      </p:sp>
      <p:sp>
        <p:nvSpPr>
          <p:cNvPr id="9" name="Rectángulo 7"/>
          <p:cNvSpPr/>
          <p:nvPr/>
        </p:nvSpPr>
        <p:spPr>
          <a:xfrm>
            <a:off x="223883" y="773170"/>
            <a:ext cx="8853442" cy="5640262"/>
          </a:xfrm>
          <a:prstGeom prst="rect">
            <a:avLst/>
          </a:prstGeom>
        </p:spPr>
        <p:txBody>
          <a:bodyPr wrap="square">
            <a:spAutoFit/>
          </a:bodyPr>
          <a:lstStyle/>
          <a:p>
            <a:pPr algn="just">
              <a:lnSpc>
                <a:spcPct val="150000"/>
              </a:lnSpc>
            </a:pPr>
            <a:r>
              <a:rPr lang="es-CL" altLang="es-CL" sz="1600" dirty="0">
                <a:solidFill>
                  <a:srgbClr val="002060"/>
                </a:solidFill>
              </a:rPr>
              <a:t>El periodo que comprende el aumento de plazo, es por la gestión de la RDI 86 desde el 30 de noviembre de 2023, hasta el 26 de enero de 2024.</a:t>
            </a:r>
          </a:p>
          <a:p>
            <a:pPr algn="just">
              <a:lnSpc>
                <a:spcPct val="150000"/>
              </a:lnSpc>
            </a:pPr>
            <a:endParaRPr lang="es-CL" altLang="es-CL" sz="1600" dirty="0">
              <a:solidFill>
                <a:srgbClr val="002060"/>
              </a:solidFill>
            </a:endParaRPr>
          </a:p>
          <a:p>
            <a:pPr algn="just">
              <a:lnSpc>
                <a:spcPct val="150000"/>
              </a:lnSpc>
            </a:pPr>
            <a:r>
              <a:rPr lang="es-CL" altLang="es-CL" sz="1600" dirty="0">
                <a:solidFill>
                  <a:srgbClr val="002060"/>
                </a:solidFill>
              </a:rPr>
              <a:t>Lo solicitado por la empresa en la RDI 86  el 17 de noviembre de 2023 fue:</a:t>
            </a:r>
          </a:p>
          <a:p>
            <a:pPr algn="just">
              <a:lnSpc>
                <a:spcPct val="150000"/>
              </a:lnSpc>
            </a:pPr>
            <a:endParaRPr lang="es-CL" altLang="es-CL" sz="1600" dirty="0">
              <a:solidFill>
                <a:srgbClr val="002060"/>
              </a:solidFill>
            </a:endParaRPr>
          </a:p>
          <a:p>
            <a:pPr algn="just">
              <a:lnSpc>
                <a:spcPct val="150000"/>
              </a:lnSpc>
            </a:pPr>
            <a:r>
              <a:rPr lang="es-MX" altLang="es-CL" sz="1400" i="1" dirty="0">
                <a:solidFill>
                  <a:srgbClr val="002060"/>
                </a:solidFill>
              </a:rPr>
              <a:t>“A partir de la revisión realizada a los planos de cálculo del proyecto, N° 403-404-405-406-409-410-411, se solicita definir y/o aclarar los siguientes puntos: Cortes - Detalles de Distribución - Configuración y elementos necesarios, para así permitir el confinamiento de las armaduras de muros, pilares, encuentro de muros y cabezales de muros, revisados.</a:t>
            </a:r>
          </a:p>
          <a:p>
            <a:pPr algn="just">
              <a:lnSpc>
                <a:spcPct val="150000"/>
              </a:lnSpc>
            </a:pPr>
            <a:r>
              <a:rPr lang="es-MX" altLang="es-CL" sz="1400" i="1" dirty="0">
                <a:solidFill>
                  <a:srgbClr val="002060"/>
                </a:solidFill>
              </a:rPr>
              <a:t>Para tales efectos se adjunta planilla de consultas de armaduras Edificio C-D, en donde se indica N° correlativo de la pregunta, plasmando además dicho número en planos de cálculo para una mejor lectura de lo consultado.</a:t>
            </a:r>
          </a:p>
          <a:p>
            <a:pPr algn="just">
              <a:lnSpc>
                <a:spcPct val="150000"/>
              </a:lnSpc>
            </a:pPr>
            <a:r>
              <a:rPr lang="es-MX" altLang="es-CL" sz="1400" i="1" dirty="0">
                <a:solidFill>
                  <a:srgbClr val="002060"/>
                </a:solidFill>
              </a:rPr>
              <a:t>Finalmente, a partir de lo expuesto se solicita la opinión y validación de lo indicado por parte de la oficina del proyectista </a:t>
            </a:r>
            <a:r>
              <a:rPr lang="es-MX" altLang="es-CL" sz="1400" i="1" dirty="0">
                <a:solidFill>
                  <a:schemeClr val="tx2"/>
                </a:solidFill>
              </a:rPr>
              <a:t>cálculo "RG ingenieros Asociados Ltda." al respecto.”</a:t>
            </a:r>
            <a:endParaRPr lang="es-CL" altLang="es-CL" sz="1400" dirty="0">
              <a:solidFill>
                <a:schemeClr val="tx2"/>
              </a:solidFill>
            </a:endParaRPr>
          </a:p>
          <a:p>
            <a:pPr algn="just">
              <a:lnSpc>
                <a:spcPct val="150000"/>
              </a:lnSpc>
            </a:pPr>
            <a:endParaRPr lang="es-CL" altLang="es-CL" sz="1600" dirty="0">
              <a:solidFill>
                <a:schemeClr val="tx2"/>
              </a:solidFill>
            </a:endParaRPr>
          </a:p>
          <a:p>
            <a:pPr algn="just">
              <a:lnSpc>
                <a:spcPct val="150000"/>
              </a:lnSpc>
            </a:pPr>
            <a:r>
              <a:rPr lang="es-CL" altLang="es-CL" sz="1600" b="1" u="sng" dirty="0">
                <a:solidFill>
                  <a:schemeClr val="tx2"/>
                </a:solidFill>
              </a:rPr>
              <a:t>La empresa señaló un plazo de 13 días para obtener las soluciones, lo que erróneamente fue validado por la inspección técnica</a:t>
            </a:r>
            <a:r>
              <a:rPr lang="es-CL" altLang="es-CL" sz="1600" dirty="0">
                <a:solidFill>
                  <a:schemeClr val="tx2"/>
                </a:solidFill>
              </a:rPr>
              <a:t>. (Considerar que esta RDI es ingresada el mismo día que el segundo ITO residente renuncia)</a:t>
            </a:r>
          </a:p>
        </p:txBody>
      </p:sp>
    </p:spTree>
    <p:extLst>
      <p:ext uri="{BB962C8B-B14F-4D97-AF65-F5344CB8AC3E}">
        <p14:creationId xmlns:p14="http://schemas.microsoft.com/office/powerpoint/2010/main" val="17656338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41632"/>
          </a:xfrm>
          <a:prstGeom prst="rect">
            <a:avLst/>
          </a:prstGeom>
          <a:solidFill>
            <a:schemeClr val="tx2">
              <a:lumMod val="75000"/>
            </a:schemeClr>
          </a:solidFill>
          <a:ln w="9525">
            <a:noFill/>
            <a:miter lim="800000"/>
            <a:headEnd/>
            <a:tailEnd/>
          </a:ln>
        </p:spPr>
        <p:txBody>
          <a:bodyPr wrap="square">
            <a:spAutoFit/>
          </a:bodyPr>
          <a:lstStyle/>
          <a:p>
            <a:pPr algn="ctr" eaLnBrk="0" hangingPunct="0">
              <a:lnSpc>
                <a:spcPct val="90000"/>
              </a:lnSpc>
              <a:spcBef>
                <a:spcPct val="20000"/>
              </a:spcBef>
              <a:buFont typeface="DIN-Regular"/>
              <a:buNone/>
              <a:defRPr/>
            </a:pPr>
            <a:r>
              <a:rPr lang="es-CL" b="1" dirty="0">
                <a:solidFill>
                  <a:schemeClr val="bg1"/>
                </a:solidFill>
                <a:latin typeface="Calibri" pitchFamily="34" charset="0"/>
              </a:rPr>
              <a:t>RDI 86</a:t>
            </a: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p:txBody>
      </p:sp>
      <p:sp>
        <p:nvSpPr>
          <p:cNvPr id="11" name="9 Rectángulo"/>
          <p:cNvSpPr/>
          <p:nvPr/>
        </p:nvSpPr>
        <p:spPr>
          <a:xfrm>
            <a:off x="682690" y="323455"/>
            <a:ext cx="7710530" cy="400110"/>
          </a:xfrm>
          <a:prstGeom prst="rect">
            <a:avLst/>
          </a:prstGeom>
        </p:spPr>
        <p:txBody>
          <a:bodyPr wrap="square">
            <a:spAutoFit/>
          </a:bodyPr>
          <a:lstStyle/>
          <a:p>
            <a:pPr algn="ctr" eaLnBrk="0" hangingPunct="0">
              <a:spcBef>
                <a:spcPct val="0"/>
              </a:spcBef>
              <a:buNone/>
              <a:defRPr/>
            </a:pPr>
            <a:r>
              <a:rPr lang="es-CL" altLang="en-US" sz="2000" b="1" dirty="0">
                <a:solidFill>
                  <a:srgbClr val="002060"/>
                </a:solidFill>
              </a:rPr>
              <a:t>AUMENTO DE PRECIO Y PLAZO POR RDI 86</a:t>
            </a:r>
            <a:endParaRPr lang="es-MX" altLang="en-US" sz="2000" b="1" dirty="0">
              <a:solidFill>
                <a:srgbClr val="002060"/>
              </a:solidFill>
            </a:endParaRPr>
          </a:p>
        </p:txBody>
      </p:sp>
      <p:sp>
        <p:nvSpPr>
          <p:cNvPr id="9" name="Rectángulo 7"/>
          <p:cNvSpPr/>
          <p:nvPr/>
        </p:nvSpPr>
        <p:spPr>
          <a:xfrm>
            <a:off x="223883" y="782695"/>
            <a:ext cx="8628144" cy="4154984"/>
          </a:xfrm>
          <a:prstGeom prst="rect">
            <a:avLst/>
          </a:prstGeom>
        </p:spPr>
        <p:txBody>
          <a:bodyPr wrap="square">
            <a:spAutoFit/>
          </a:bodyPr>
          <a:lstStyle/>
          <a:p>
            <a:pPr algn="just">
              <a:lnSpc>
                <a:spcPct val="150000"/>
              </a:lnSpc>
            </a:pPr>
            <a:r>
              <a:rPr lang="es-MX" altLang="es-CL" sz="1600" b="1" u="sng" dirty="0">
                <a:solidFill>
                  <a:schemeClr val="tx2"/>
                </a:solidFill>
              </a:rPr>
              <a:t>La partida </a:t>
            </a:r>
            <a:r>
              <a:rPr lang="es-MX" altLang="es-CL" sz="1600" b="1" u="sng" dirty="0" err="1">
                <a:solidFill>
                  <a:schemeClr val="tx2"/>
                </a:solidFill>
              </a:rPr>
              <a:t>enfierraduras</a:t>
            </a:r>
            <a:r>
              <a:rPr lang="es-MX" altLang="es-CL" sz="1600" b="1" u="sng" dirty="0">
                <a:solidFill>
                  <a:schemeClr val="tx2"/>
                </a:solidFill>
              </a:rPr>
              <a:t> (que contiene a la RDI 86) tenía como fecha de inicio el día 11-08-2023, </a:t>
            </a:r>
            <a:r>
              <a:rPr lang="es-MX" altLang="es-CL" sz="1600" dirty="0">
                <a:solidFill>
                  <a:schemeClr val="tx2"/>
                </a:solidFill>
              </a:rPr>
              <a:t>por lo que de acuerdo con el normal desarrollo del proyecto, </a:t>
            </a:r>
            <a:r>
              <a:rPr lang="es-MX" altLang="es-CL" sz="1600" u="sng" dirty="0">
                <a:solidFill>
                  <a:schemeClr val="tx2"/>
                </a:solidFill>
              </a:rPr>
              <a:t>la consulta debió haber sido realizada con antelación a esta fecha</a:t>
            </a:r>
            <a:r>
              <a:rPr lang="es-MX" altLang="es-CL" sz="1600" dirty="0">
                <a:solidFill>
                  <a:schemeClr val="tx2"/>
                </a:solidFill>
              </a:rPr>
              <a:t>. Más aun si se tiene en consideración que los planos de construcción los tenía la empresa desde el 04 de enero de 2023 y que parte de le </a:t>
            </a:r>
            <a:r>
              <a:rPr lang="es-MX" altLang="es-CL" sz="1600" dirty="0" err="1">
                <a:solidFill>
                  <a:schemeClr val="tx2"/>
                </a:solidFill>
              </a:rPr>
              <a:t>enfierradura</a:t>
            </a:r>
            <a:r>
              <a:rPr lang="es-MX" altLang="es-CL" sz="1600" dirty="0">
                <a:solidFill>
                  <a:schemeClr val="tx2"/>
                </a:solidFill>
              </a:rPr>
              <a:t> ingresó a la obra el 20 de abril de 2023.</a:t>
            </a:r>
          </a:p>
          <a:p>
            <a:pPr algn="just">
              <a:lnSpc>
                <a:spcPct val="150000"/>
              </a:lnSpc>
            </a:pPr>
            <a:endParaRPr lang="es-MX" altLang="es-CL" sz="1600" dirty="0">
              <a:solidFill>
                <a:schemeClr val="tx2"/>
              </a:solidFill>
            </a:endParaRPr>
          </a:p>
          <a:p>
            <a:pPr algn="just">
              <a:lnSpc>
                <a:spcPct val="150000"/>
              </a:lnSpc>
            </a:pPr>
            <a:r>
              <a:rPr lang="es-MX" altLang="es-CL" sz="1600" dirty="0">
                <a:solidFill>
                  <a:schemeClr val="tx2"/>
                </a:solidFill>
              </a:rPr>
              <a:t>Sin embargo la consulta fue realizada el día 17 de noviembre de 2023.</a:t>
            </a:r>
          </a:p>
          <a:p>
            <a:pPr algn="just">
              <a:lnSpc>
                <a:spcPct val="150000"/>
              </a:lnSpc>
            </a:pPr>
            <a:r>
              <a:rPr lang="es-CL" altLang="es-CL" sz="1600" b="1" dirty="0">
                <a:solidFill>
                  <a:schemeClr val="tx2"/>
                </a:solidFill>
              </a:rPr>
              <a:t>Por lo tanto la urgencia de la solución de la RDI 86 la genera la empresa al realizar la consulta 3 meses después del inicio de la partida, y 7 meses después de haber comprado el material.</a:t>
            </a:r>
          </a:p>
          <a:p>
            <a:pPr algn="just">
              <a:lnSpc>
                <a:spcPct val="150000"/>
              </a:lnSpc>
            </a:pPr>
            <a:r>
              <a:rPr lang="es-CL" altLang="es-CL" sz="1600" dirty="0">
                <a:solidFill>
                  <a:schemeClr val="tx2"/>
                </a:solidFill>
              </a:rPr>
              <a:t>Esto no es considerado por Contraloría en su informe, ni observado en la presentación expuesta a Consejo Superior.</a:t>
            </a:r>
          </a:p>
        </p:txBody>
      </p:sp>
      <p:graphicFrame>
        <p:nvGraphicFramePr>
          <p:cNvPr id="3" name="Tabla 2">
            <a:extLst>
              <a:ext uri="{FF2B5EF4-FFF2-40B4-BE49-F238E27FC236}">
                <a16:creationId xmlns:a16="http://schemas.microsoft.com/office/drawing/2014/main" id="{EC56CE9A-344B-3547-706B-A9B157454CC0}"/>
              </a:ext>
            </a:extLst>
          </p:cNvPr>
          <p:cNvGraphicFramePr>
            <a:graphicFrameLocks noGrp="1"/>
          </p:cNvGraphicFramePr>
          <p:nvPr>
            <p:extLst>
              <p:ext uri="{D42A27DB-BD31-4B8C-83A1-F6EECF244321}">
                <p14:modId xmlns:p14="http://schemas.microsoft.com/office/powerpoint/2010/main" val="2464520565"/>
              </p:ext>
            </p:extLst>
          </p:nvPr>
        </p:nvGraphicFramePr>
        <p:xfrm>
          <a:off x="465441" y="5208549"/>
          <a:ext cx="8583177" cy="1319334"/>
        </p:xfrm>
        <a:graphic>
          <a:graphicData uri="http://schemas.openxmlformats.org/drawingml/2006/table">
            <a:tbl>
              <a:tblPr/>
              <a:tblGrid>
                <a:gridCol w="270164">
                  <a:extLst>
                    <a:ext uri="{9D8B030D-6E8A-4147-A177-3AD203B41FA5}">
                      <a16:colId xmlns:a16="http://schemas.microsoft.com/office/drawing/2014/main" val="2278319348"/>
                    </a:ext>
                  </a:extLst>
                </a:gridCol>
                <a:gridCol w="1685274">
                  <a:extLst>
                    <a:ext uri="{9D8B030D-6E8A-4147-A177-3AD203B41FA5}">
                      <a16:colId xmlns:a16="http://schemas.microsoft.com/office/drawing/2014/main" val="4033460285"/>
                    </a:ext>
                  </a:extLst>
                </a:gridCol>
                <a:gridCol w="548640">
                  <a:extLst>
                    <a:ext uri="{9D8B030D-6E8A-4147-A177-3AD203B41FA5}">
                      <a16:colId xmlns:a16="http://schemas.microsoft.com/office/drawing/2014/main" val="2545269397"/>
                    </a:ext>
                  </a:extLst>
                </a:gridCol>
                <a:gridCol w="533400">
                  <a:extLst>
                    <a:ext uri="{9D8B030D-6E8A-4147-A177-3AD203B41FA5}">
                      <a16:colId xmlns:a16="http://schemas.microsoft.com/office/drawing/2014/main" val="2425849257"/>
                    </a:ext>
                  </a:extLst>
                </a:gridCol>
                <a:gridCol w="411480">
                  <a:extLst>
                    <a:ext uri="{9D8B030D-6E8A-4147-A177-3AD203B41FA5}">
                      <a16:colId xmlns:a16="http://schemas.microsoft.com/office/drawing/2014/main" val="2088553937"/>
                    </a:ext>
                  </a:extLst>
                </a:gridCol>
                <a:gridCol w="472068">
                  <a:extLst>
                    <a:ext uri="{9D8B030D-6E8A-4147-A177-3AD203B41FA5}">
                      <a16:colId xmlns:a16="http://schemas.microsoft.com/office/drawing/2014/main" val="4084559456"/>
                    </a:ext>
                  </a:extLst>
                </a:gridCol>
                <a:gridCol w="507470">
                  <a:extLst>
                    <a:ext uri="{9D8B030D-6E8A-4147-A177-3AD203B41FA5}">
                      <a16:colId xmlns:a16="http://schemas.microsoft.com/office/drawing/2014/main" val="2032204563"/>
                    </a:ext>
                  </a:extLst>
                </a:gridCol>
                <a:gridCol w="408896">
                  <a:extLst>
                    <a:ext uri="{9D8B030D-6E8A-4147-A177-3AD203B41FA5}">
                      <a16:colId xmlns:a16="http://schemas.microsoft.com/office/drawing/2014/main" val="2881306052"/>
                    </a:ext>
                  </a:extLst>
                </a:gridCol>
                <a:gridCol w="376039">
                  <a:extLst>
                    <a:ext uri="{9D8B030D-6E8A-4147-A177-3AD203B41FA5}">
                      <a16:colId xmlns:a16="http://schemas.microsoft.com/office/drawing/2014/main" val="2275322688"/>
                    </a:ext>
                  </a:extLst>
                </a:gridCol>
                <a:gridCol w="518422">
                  <a:extLst>
                    <a:ext uri="{9D8B030D-6E8A-4147-A177-3AD203B41FA5}">
                      <a16:colId xmlns:a16="http://schemas.microsoft.com/office/drawing/2014/main" val="370479664"/>
                    </a:ext>
                  </a:extLst>
                </a:gridCol>
                <a:gridCol w="511121">
                  <a:extLst>
                    <a:ext uri="{9D8B030D-6E8A-4147-A177-3AD203B41FA5}">
                      <a16:colId xmlns:a16="http://schemas.microsoft.com/office/drawing/2014/main" val="3179712953"/>
                    </a:ext>
                  </a:extLst>
                </a:gridCol>
                <a:gridCol w="1131767">
                  <a:extLst>
                    <a:ext uri="{9D8B030D-6E8A-4147-A177-3AD203B41FA5}">
                      <a16:colId xmlns:a16="http://schemas.microsoft.com/office/drawing/2014/main" val="2508515708"/>
                    </a:ext>
                  </a:extLst>
                </a:gridCol>
                <a:gridCol w="452707">
                  <a:extLst>
                    <a:ext uri="{9D8B030D-6E8A-4147-A177-3AD203B41FA5}">
                      <a16:colId xmlns:a16="http://schemas.microsoft.com/office/drawing/2014/main" val="1292811094"/>
                    </a:ext>
                  </a:extLst>
                </a:gridCol>
                <a:gridCol w="755729">
                  <a:extLst>
                    <a:ext uri="{9D8B030D-6E8A-4147-A177-3AD203B41FA5}">
                      <a16:colId xmlns:a16="http://schemas.microsoft.com/office/drawing/2014/main" val="2023417968"/>
                    </a:ext>
                  </a:extLst>
                </a:gridCol>
              </a:tblGrid>
              <a:tr h="731374">
                <a:tc>
                  <a:txBody>
                    <a:bodyPr/>
                    <a:lstStyle/>
                    <a:p>
                      <a:pPr algn="ctr" fontAlgn="ctr"/>
                      <a:r>
                        <a:rPr lang="es-CL" sz="600" b="1" i="0" u="none" strike="noStrike" dirty="0">
                          <a:solidFill>
                            <a:srgbClr val="000000"/>
                          </a:solidFill>
                          <a:effectLst/>
                          <a:latin typeface="Calibri" panose="020F0502020204030204" pitchFamily="34" charset="0"/>
                        </a:rPr>
                        <a:t>ITEM SEGÚN EETT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es-CL" sz="600" b="1" i="0" u="none" strike="noStrike">
                          <a:solidFill>
                            <a:srgbClr val="000000"/>
                          </a:solidFill>
                          <a:effectLst/>
                          <a:latin typeface="Calibri" panose="020F0502020204030204" pitchFamily="34" charset="0"/>
                        </a:rPr>
                        <a:t>NOMBRE PARTIDA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es-CL" sz="600" b="1" i="0" u="none" strike="noStrike">
                          <a:solidFill>
                            <a:srgbClr val="000000"/>
                          </a:solidFill>
                          <a:effectLst/>
                          <a:latin typeface="Calibri" panose="020F0502020204030204" pitchFamily="34" charset="0"/>
                        </a:rPr>
                        <a:t>FECHA SOLICITUD COTIZACIÓN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es-CL" sz="600" b="1" i="0" u="none" strike="noStrike">
                          <a:solidFill>
                            <a:srgbClr val="000000"/>
                          </a:solidFill>
                          <a:effectLst/>
                          <a:latin typeface="Calibri" panose="020F0502020204030204" pitchFamily="34" charset="0"/>
                        </a:rPr>
                        <a:t>FECHA PRESENTACIÓN MUESTRA CAPJ</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es-CL" sz="600" b="1" i="0" u="none" strike="noStrike">
                          <a:solidFill>
                            <a:srgbClr val="000000"/>
                          </a:solidFill>
                          <a:effectLst/>
                          <a:latin typeface="Calibri" panose="020F0502020204030204" pitchFamily="34" charset="0"/>
                        </a:rPr>
                        <a:t>FECHA APROBACIÓN MUESTRA CAPJ</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es-MX" sz="600" b="1" i="0" u="none" strike="noStrike">
                          <a:solidFill>
                            <a:srgbClr val="000000"/>
                          </a:solidFill>
                          <a:effectLst/>
                          <a:latin typeface="Calibri" panose="020F0502020204030204" pitchFamily="34" charset="0"/>
                        </a:rPr>
                        <a:t>APROBACIÓN MUESTRA ITO / CONSULTOR (SI / NO /  EN REVISIÓN)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es-MX" sz="600" b="1" i="0" u="none" strike="noStrike">
                          <a:solidFill>
                            <a:srgbClr val="000000"/>
                          </a:solidFill>
                          <a:effectLst/>
                          <a:latin typeface="Calibri" panose="020F0502020204030204" pitchFamily="34" charset="0"/>
                        </a:rPr>
                        <a:t>FECHA DE APROBACIÓN / RECHAZO FORMAL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es-CL" sz="600" b="1" i="0" u="none" strike="noStrike">
                          <a:solidFill>
                            <a:srgbClr val="000000"/>
                          </a:solidFill>
                          <a:effectLst/>
                          <a:latin typeface="Calibri" panose="020F0502020204030204" pitchFamily="34" charset="0"/>
                        </a:rPr>
                        <a:t>FECHA ADQUISICIÓN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es-CL" sz="600" b="1" i="0" u="none" strike="noStrike">
                          <a:solidFill>
                            <a:srgbClr val="000000"/>
                          </a:solidFill>
                          <a:effectLst/>
                          <a:latin typeface="Calibri" panose="020F0502020204030204" pitchFamily="34" charset="0"/>
                        </a:rPr>
                        <a:t>FECHA RECEPCIÓN  EN OBRA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es-MX" sz="600" b="1" i="0" u="none" strike="noStrike" dirty="0">
                          <a:solidFill>
                            <a:srgbClr val="000000"/>
                          </a:solidFill>
                          <a:effectLst/>
                          <a:latin typeface="Calibri" panose="020F0502020204030204" pitchFamily="34" charset="0"/>
                        </a:rPr>
                        <a:t>FECHA INICIO DE PARTIDA SEGÚN GANTT VIGENTE DE PROYECTO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es-CL" sz="600" b="1" i="0" u="none" strike="noStrike">
                          <a:solidFill>
                            <a:srgbClr val="000000"/>
                          </a:solidFill>
                          <a:effectLst/>
                          <a:latin typeface="Calibri" panose="020F0502020204030204" pitchFamily="34" charset="0"/>
                        </a:rPr>
                        <a:t>EN OBRA (SI / 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es-CL" sz="600" b="1" i="0" u="none" strike="noStrike">
                          <a:solidFill>
                            <a:srgbClr val="000000"/>
                          </a:solidFill>
                          <a:effectLst/>
                          <a:latin typeface="Calibri" panose="020F0502020204030204" pitchFamily="34" charset="0"/>
                        </a:rPr>
                        <a:t>OBSERVACIÓN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es-CL" sz="600" b="1" i="0" u="none" strike="noStrike">
                          <a:solidFill>
                            <a:srgbClr val="000000"/>
                          </a:solidFill>
                          <a:effectLst/>
                          <a:latin typeface="Calibri" panose="020F0502020204030204" pitchFamily="34" charset="0"/>
                        </a:rPr>
                        <a:t>CÓDIGO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fontAlgn="ctr"/>
                      <a:r>
                        <a:rPr lang="es-CL" sz="600" b="1" i="0" u="none" strike="noStrike">
                          <a:solidFill>
                            <a:srgbClr val="000000"/>
                          </a:solidFill>
                          <a:effectLst/>
                          <a:latin typeface="Calibri" panose="020F0502020204030204" pitchFamily="34" charset="0"/>
                        </a:rPr>
                        <a:t>PLAN DE CUENTAS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extLst>
                  <a:ext uri="{0D108BD9-81ED-4DB2-BD59-A6C34878D82A}">
                    <a16:rowId xmlns:a16="http://schemas.microsoft.com/office/drawing/2014/main" val="3168058229"/>
                  </a:ext>
                </a:extLst>
              </a:tr>
              <a:tr h="293980">
                <a:tc>
                  <a:txBody>
                    <a:bodyPr/>
                    <a:lstStyle/>
                    <a:p>
                      <a:pPr algn="l" fontAlgn="ctr"/>
                      <a:r>
                        <a:rPr lang="es-CL" sz="600" b="1" i="0" u="none" strike="noStrike">
                          <a:solidFill>
                            <a:srgbClr val="000000"/>
                          </a:solidFill>
                          <a:effectLst/>
                          <a:latin typeface="Arial" panose="020B0604020202020204" pitchFamily="34" charset="0"/>
                        </a:rPr>
                        <a:t>3.1.2.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L" sz="600" b="1" i="0" u="none" strike="noStrike">
                          <a:solidFill>
                            <a:srgbClr val="000000"/>
                          </a:solidFill>
                          <a:effectLst/>
                          <a:latin typeface="Arial" panose="020B0604020202020204" pitchFamily="34" charset="0"/>
                        </a:rPr>
                        <a:t>SUMINISTRO ENFIERRADURA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L" sz="600" b="1" i="0" u="none" strike="noStrike">
                          <a:solidFill>
                            <a:srgbClr val="000000"/>
                          </a:solidFill>
                          <a:effectLst/>
                          <a:latin typeface="Arial" panose="020B0604020202020204" pitchFamily="34" charset="0"/>
                        </a:rPr>
                        <a:t>06/03/2023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L" sz="600" b="1" i="0" u="none" strike="noStrike">
                          <a:solidFill>
                            <a:srgbClr val="000000"/>
                          </a:solidFill>
                          <a:effectLst/>
                          <a:latin typeface="Arial" panose="020B0604020202020204" pitchFamily="34" charset="0"/>
                        </a:rPr>
                        <a:t>30/03/2023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L" sz="600" b="1" i="0" u="none" strike="noStrike">
                          <a:solidFill>
                            <a:srgbClr val="000000"/>
                          </a:solidFill>
                          <a:effectLst/>
                          <a:latin typeface="Arial" panose="020B0604020202020204" pitchFamily="34" charset="0"/>
                        </a:rPr>
                        <a:t>10/04/2023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L" sz="600" b="1" i="0" u="none" strike="noStrike">
                          <a:solidFill>
                            <a:srgbClr val="000000"/>
                          </a:solidFill>
                          <a:effectLst/>
                          <a:latin typeface="Arial" panose="020B0604020202020204" pitchFamily="34" charset="0"/>
                        </a:rPr>
                        <a:t>APROBADO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L" sz="600" b="1" i="0" u="none" strike="noStrike">
                          <a:solidFill>
                            <a:srgbClr val="000000"/>
                          </a:solidFill>
                          <a:effectLst/>
                          <a:latin typeface="Arial" panose="020B0604020202020204" pitchFamily="34" charset="0"/>
                        </a:rPr>
                        <a:t>10/04/2023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L" sz="600" b="1" i="0" u="none" strike="noStrike">
                          <a:solidFill>
                            <a:srgbClr val="000000"/>
                          </a:solidFill>
                          <a:effectLst/>
                          <a:latin typeface="Calibri" panose="020F0502020204030204" pitchFamily="34" charset="0"/>
                        </a:rPr>
                        <a:t>13/04/2023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es-CL" sz="600" b="1" i="0" u="none" strike="noStrike" dirty="0">
                          <a:solidFill>
                            <a:srgbClr val="000000"/>
                          </a:solidFill>
                          <a:effectLst/>
                          <a:latin typeface="Calibri" panose="020F0502020204030204" pitchFamily="34" charset="0"/>
                        </a:rPr>
                        <a:t>20/04/2023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es-CL" sz="600" b="1" i="0" u="none" strike="noStrike">
                          <a:solidFill>
                            <a:srgbClr val="000000"/>
                          </a:solidFill>
                          <a:effectLst/>
                          <a:latin typeface="Arial" panose="020B0604020202020204" pitchFamily="34" charset="0"/>
                        </a:rPr>
                        <a:t>08/05/2023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L" sz="600" b="1" i="0" u="none" strike="noStrike">
                          <a:solidFill>
                            <a:srgbClr val="000000"/>
                          </a:solidFill>
                          <a:effectLst/>
                          <a:latin typeface="Arial" panose="020B0604020202020204" pitchFamily="34" charset="0"/>
                        </a:rPr>
                        <a:t>SI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L" sz="600" b="1" i="0" u="none" strike="noStrike">
                          <a:solidFill>
                            <a:srgbClr val="000000"/>
                          </a:solidFill>
                          <a:effectLst/>
                          <a:latin typeface="Arial" panose="020B0604020202020204" pitchFamily="34" charset="0"/>
                        </a:rPr>
                        <a:t>Terminado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L" sz="600" b="0" i="0" u="none" strike="noStrike">
                          <a:solidFill>
                            <a:srgbClr val="000000"/>
                          </a:solidFill>
                          <a:effectLst/>
                          <a:latin typeface="Calibri" panose="020F0502020204030204" pitchFamily="34" charset="0"/>
                        </a:rPr>
                        <a:t>OGR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D9F0"/>
                    </a:solidFill>
                  </a:tcPr>
                </a:tc>
                <a:tc>
                  <a:txBody>
                    <a:bodyPr/>
                    <a:lstStyle/>
                    <a:p>
                      <a:pPr algn="ctr" fontAlgn="ctr"/>
                      <a:r>
                        <a:rPr lang="es-CL" sz="600" b="0" i="0" u="none" strike="noStrike" dirty="0">
                          <a:solidFill>
                            <a:srgbClr val="000000"/>
                          </a:solidFill>
                          <a:effectLst/>
                          <a:latin typeface="Calibri" panose="020F0502020204030204" pitchFamily="34" charset="0"/>
                        </a:rPr>
                        <a:t>OBRA GRUESA</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D9F0"/>
                    </a:solidFill>
                  </a:tcPr>
                </a:tc>
                <a:extLst>
                  <a:ext uri="{0D108BD9-81ED-4DB2-BD59-A6C34878D82A}">
                    <a16:rowId xmlns:a16="http://schemas.microsoft.com/office/drawing/2014/main" val="3042619549"/>
                  </a:ext>
                </a:extLst>
              </a:tr>
              <a:tr h="293980">
                <a:tc>
                  <a:txBody>
                    <a:bodyPr/>
                    <a:lstStyle/>
                    <a:p>
                      <a:pPr algn="ctr" fontAlgn="ctr"/>
                      <a:r>
                        <a:rPr lang="es-CL" sz="600" b="0" i="0" u="none" strike="noStrike">
                          <a:solidFill>
                            <a:srgbClr val="000000"/>
                          </a:solidFill>
                          <a:effectLst/>
                          <a:latin typeface="Arial" panose="020B0604020202020204" pitchFamily="34" charset="0"/>
                        </a:rPr>
                        <a:t>3.1.1/3.4.2.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s-CL" sz="600" b="0" i="0" u="none" strike="noStrike" dirty="0">
                          <a:solidFill>
                            <a:srgbClr val="000000"/>
                          </a:solidFill>
                          <a:effectLst/>
                          <a:latin typeface="Arial" panose="020B0604020202020204" pitchFamily="34" charset="0"/>
                        </a:rPr>
                        <a:t>SUMINISTRO HORMIGÓN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L" sz="600" b="0" i="0" u="none" strike="noStrike">
                          <a:solidFill>
                            <a:srgbClr val="000000"/>
                          </a:solidFill>
                          <a:effectLst/>
                          <a:latin typeface="Arial" panose="020B0604020202020204" pitchFamily="34" charset="0"/>
                        </a:rPr>
                        <a:t>31/03/2023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L" sz="600" b="0" i="0" u="none" strike="noStrike">
                          <a:solidFill>
                            <a:srgbClr val="000000"/>
                          </a:solidFill>
                          <a:effectLst/>
                          <a:latin typeface="Arial" panose="020B0604020202020204" pitchFamily="34" charset="0"/>
                        </a:rPr>
                        <a:t>15/04/2023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L" sz="600" b="0" i="0" u="none" strike="noStrike">
                          <a:solidFill>
                            <a:srgbClr val="000000"/>
                          </a:solidFill>
                          <a:effectLst/>
                          <a:latin typeface="Arial" panose="020B0604020202020204" pitchFamily="34" charset="0"/>
                        </a:rPr>
                        <a:t>30/04/2024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L" sz="600" b="1" i="0" u="none" strike="noStrike" dirty="0">
                          <a:solidFill>
                            <a:srgbClr val="000000"/>
                          </a:solidFill>
                          <a:effectLst/>
                          <a:latin typeface="Arial" panose="020B0604020202020204" pitchFamily="34" charset="0"/>
                        </a:rPr>
                        <a:t>APROBADO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L" sz="600" b="0" i="0" u="none" strike="noStrike" dirty="0">
                          <a:solidFill>
                            <a:srgbClr val="000000"/>
                          </a:solidFill>
                          <a:effectLst/>
                          <a:latin typeface="Arial" panose="020B0604020202020204" pitchFamily="34" charset="0"/>
                        </a:rPr>
                        <a:t>30/04/2024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L" sz="600" b="0" i="0" u="none" strike="noStrike">
                          <a:solidFill>
                            <a:srgbClr val="000000"/>
                          </a:solidFill>
                          <a:effectLst/>
                          <a:latin typeface="Calibri" panose="020F0502020204030204" pitchFamily="34" charset="0"/>
                        </a:rPr>
                        <a:t>31/05/2023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es-CL" sz="600" b="0" i="0" u="none" strike="noStrike">
                          <a:solidFill>
                            <a:srgbClr val="000000"/>
                          </a:solidFill>
                          <a:effectLst/>
                          <a:latin typeface="Calibri" panose="020F0502020204030204" pitchFamily="34" charset="0"/>
                        </a:rPr>
                        <a:t>07/06/2023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es-CL" sz="600" b="0" i="0" u="none" strike="noStrike">
                          <a:solidFill>
                            <a:srgbClr val="000000"/>
                          </a:solidFill>
                          <a:effectLst/>
                          <a:latin typeface="Arial" panose="020B0604020202020204" pitchFamily="34" charset="0"/>
                        </a:rPr>
                        <a:t>10/05/2023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L" sz="600" b="0" i="0" u="none" strike="noStrike">
                          <a:solidFill>
                            <a:srgbClr val="000000"/>
                          </a:solidFill>
                          <a:effectLst/>
                          <a:latin typeface="Arial" panose="020B0604020202020204" pitchFamily="34" charset="0"/>
                        </a:rPr>
                        <a:t>SI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s-CL" sz="600" b="0" i="0" u="none" strike="noStrike" dirty="0">
                          <a:solidFill>
                            <a:srgbClr val="000000"/>
                          </a:solidFill>
                          <a:effectLst/>
                          <a:latin typeface="Arial" panose="020B0604020202020204" pitchFamily="34" charset="0"/>
                        </a:rPr>
                        <a:t>Terminado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L" sz="600" b="0" i="0" u="none" strike="noStrike">
                          <a:solidFill>
                            <a:srgbClr val="000000"/>
                          </a:solidFill>
                          <a:effectLst/>
                          <a:latin typeface="Calibri" panose="020F0502020204030204" pitchFamily="34" charset="0"/>
                        </a:rPr>
                        <a:t>OGR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D9F0"/>
                    </a:solidFill>
                  </a:tcPr>
                </a:tc>
                <a:tc>
                  <a:txBody>
                    <a:bodyPr/>
                    <a:lstStyle/>
                    <a:p>
                      <a:pPr algn="ctr" fontAlgn="ctr"/>
                      <a:r>
                        <a:rPr lang="es-CL" sz="600" b="0" i="0" u="none" strike="noStrike" dirty="0">
                          <a:solidFill>
                            <a:srgbClr val="000000"/>
                          </a:solidFill>
                          <a:effectLst/>
                          <a:latin typeface="Calibri" panose="020F0502020204030204" pitchFamily="34" charset="0"/>
                        </a:rPr>
                        <a:t>OBRA GRUESA</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D9F0"/>
                    </a:solidFill>
                  </a:tcPr>
                </a:tc>
                <a:extLst>
                  <a:ext uri="{0D108BD9-81ED-4DB2-BD59-A6C34878D82A}">
                    <a16:rowId xmlns:a16="http://schemas.microsoft.com/office/drawing/2014/main" val="3133860978"/>
                  </a:ext>
                </a:extLst>
              </a:tr>
            </a:tbl>
          </a:graphicData>
        </a:graphic>
      </p:graphicFrame>
      <p:sp>
        <p:nvSpPr>
          <p:cNvPr id="8" name="Rectángulo 7"/>
          <p:cNvSpPr/>
          <p:nvPr/>
        </p:nvSpPr>
        <p:spPr>
          <a:xfrm>
            <a:off x="257207" y="4766319"/>
            <a:ext cx="8628144" cy="423449"/>
          </a:xfrm>
          <a:prstGeom prst="rect">
            <a:avLst/>
          </a:prstGeom>
        </p:spPr>
        <p:txBody>
          <a:bodyPr wrap="square">
            <a:spAutoFit/>
          </a:bodyPr>
          <a:lstStyle/>
          <a:p>
            <a:pPr>
              <a:lnSpc>
                <a:spcPct val="150000"/>
              </a:lnSpc>
            </a:pPr>
            <a:r>
              <a:rPr lang="es-CL" altLang="es-CL" sz="1600" b="1" dirty="0">
                <a:solidFill>
                  <a:srgbClr val="002060"/>
                </a:solidFill>
              </a:rPr>
              <a:t>Extracto del plan de compras de la empresa</a:t>
            </a:r>
          </a:p>
        </p:txBody>
      </p:sp>
    </p:spTree>
    <p:extLst>
      <p:ext uri="{BB962C8B-B14F-4D97-AF65-F5344CB8AC3E}">
        <p14:creationId xmlns:p14="http://schemas.microsoft.com/office/powerpoint/2010/main" val="25478693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41632"/>
          </a:xfrm>
          <a:prstGeom prst="rect">
            <a:avLst/>
          </a:prstGeom>
          <a:solidFill>
            <a:schemeClr val="tx2">
              <a:lumMod val="75000"/>
            </a:schemeClr>
          </a:solidFill>
          <a:ln w="9525">
            <a:noFill/>
            <a:miter lim="800000"/>
            <a:headEnd/>
            <a:tailEnd/>
          </a:ln>
        </p:spPr>
        <p:txBody>
          <a:bodyPr wrap="square">
            <a:spAutoFit/>
          </a:bodyPr>
          <a:lstStyle/>
          <a:p>
            <a:pPr algn="ctr" eaLnBrk="0" hangingPunct="0">
              <a:lnSpc>
                <a:spcPct val="90000"/>
              </a:lnSpc>
              <a:spcBef>
                <a:spcPct val="20000"/>
              </a:spcBef>
              <a:buFont typeface="DIN-Regular"/>
              <a:buNone/>
              <a:defRPr/>
            </a:pPr>
            <a:r>
              <a:rPr lang="es-CL" b="1" dirty="0">
                <a:solidFill>
                  <a:schemeClr val="bg1"/>
                </a:solidFill>
                <a:latin typeface="Calibri" pitchFamily="34" charset="0"/>
              </a:rPr>
              <a:t>RDI 86</a:t>
            </a: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p:txBody>
      </p:sp>
      <p:sp>
        <p:nvSpPr>
          <p:cNvPr id="11" name="9 Rectángulo"/>
          <p:cNvSpPr/>
          <p:nvPr/>
        </p:nvSpPr>
        <p:spPr>
          <a:xfrm>
            <a:off x="682690" y="323455"/>
            <a:ext cx="7710530" cy="400110"/>
          </a:xfrm>
          <a:prstGeom prst="rect">
            <a:avLst/>
          </a:prstGeom>
        </p:spPr>
        <p:txBody>
          <a:bodyPr wrap="square">
            <a:spAutoFit/>
          </a:bodyPr>
          <a:lstStyle/>
          <a:p>
            <a:pPr algn="ctr" eaLnBrk="0" hangingPunct="0">
              <a:spcBef>
                <a:spcPct val="0"/>
              </a:spcBef>
              <a:buNone/>
              <a:defRPr/>
            </a:pPr>
            <a:r>
              <a:rPr lang="es-CL" altLang="en-US" sz="2000" b="1" dirty="0">
                <a:solidFill>
                  <a:srgbClr val="002060"/>
                </a:solidFill>
              </a:rPr>
              <a:t>AUMENTO DE PRECIO Y PLAZO POR RDI 86</a:t>
            </a:r>
            <a:endParaRPr lang="es-MX" altLang="en-US" sz="2000" b="1" dirty="0">
              <a:solidFill>
                <a:srgbClr val="002060"/>
              </a:solidFill>
            </a:endParaRPr>
          </a:p>
        </p:txBody>
      </p:sp>
      <p:sp>
        <p:nvSpPr>
          <p:cNvPr id="9" name="Rectángulo 7"/>
          <p:cNvSpPr/>
          <p:nvPr/>
        </p:nvSpPr>
        <p:spPr>
          <a:xfrm>
            <a:off x="223883" y="782695"/>
            <a:ext cx="8628144" cy="6001643"/>
          </a:xfrm>
          <a:prstGeom prst="rect">
            <a:avLst/>
          </a:prstGeom>
        </p:spPr>
        <p:txBody>
          <a:bodyPr wrap="square">
            <a:spAutoFit/>
          </a:bodyPr>
          <a:lstStyle/>
          <a:p>
            <a:pPr algn="just">
              <a:lnSpc>
                <a:spcPct val="150000"/>
              </a:lnSpc>
            </a:pPr>
            <a:r>
              <a:rPr lang="es-CL" altLang="es-CL" sz="1600" b="1" dirty="0">
                <a:solidFill>
                  <a:schemeClr val="tx2"/>
                </a:solidFill>
              </a:rPr>
              <a:t>Por lo tanto </a:t>
            </a:r>
            <a:r>
              <a:rPr lang="es-CL" altLang="es-CL" sz="1600" b="1" dirty="0">
                <a:solidFill>
                  <a:srgbClr val="002060"/>
                </a:solidFill>
              </a:rPr>
              <a:t>lo requerido por la empresa, por una parte fue tardío y de una complejidad alta debido a la cantidad de nudos de </a:t>
            </a:r>
            <a:r>
              <a:rPr lang="es-CL" altLang="es-CL" sz="1600" b="1" dirty="0" err="1">
                <a:solidFill>
                  <a:srgbClr val="002060"/>
                </a:solidFill>
              </a:rPr>
              <a:t>enfierradura</a:t>
            </a:r>
            <a:r>
              <a:rPr lang="es-CL" altLang="es-CL" sz="1600" b="1" dirty="0">
                <a:solidFill>
                  <a:srgbClr val="002060"/>
                </a:solidFill>
              </a:rPr>
              <a:t> solicitados aclarar (encuentros entre vigas, muros, pilares y losas) y a las implicancias estructurales de modificar el proyecto. </a:t>
            </a:r>
          </a:p>
          <a:p>
            <a:pPr algn="just">
              <a:lnSpc>
                <a:spcPct val="150000"/>
              </a:lnSpc>
            </a:pPr>
            <a:endParaRPr lang="es-CL" altLang="es-CL" sz="1600" b="1" dirty="0">
              <a:solidFill>
                <a:srgbClr val="002060"/>
              </a:solidFill>
            </a:endParaRPr>
          </a:p>
          <a:p>
            <a:pPr algn="just">
              <a:lnSpc>
                <a:spcPct val="150000"/>
              </a:lnSpc>
            </a:pPr>
            <a:r>
              <a:rPr lang="es-CL" altLang="es-CL" sz="1600" b="1" dirty="0">
                <a:solidFill>
                  <a:srgbClr val="002060"/>
                </a:solidFill>
              </a:rPr>
              <a:t>Se debe tener en cuenta que lo que requería la empresa correspondía principalmente a soluciones tendientes a facilitar el hormigonado de dichos encuentros y no a un problema estructural. La masividad de </a:t>
            </a:r>
            <a:r>
              <a:rPr lang="es-CL" altLang="es-CL" sz="1600" b="1" dirty="0" err="1">
                <a:solidFill>
                  <a:srgbClr val="002060"/>
                </a:solidFill>
              </a:rPr>
              <a:t>enfierradura</a:t>
            </a:r>
            <a:r>
              <a:rPr lang="es-CL" altLang="es-CL" sz="1600" b="1" dirty="0">
                <a:solidFill>
                  <a:srgbClr val="002060"/>
                </a:solidFill>
              </a:rPr>
              <a:t> en estos encuentros dificultaba el vibrado del hormigón, lo que podía generar vacíos.</a:t>
            </a:r>
          </a:p>
          <a:p>
            <a:pPr algn="just">
              <a:lnSpc>
                <a:spcPct val="150000"/>
              </a:lnSpc>
            </a:pPr>
            <a:endParaRPr lang="es-CL" altLang="es-CL" sz="1600" dirty="0">
              <a:solidFill>
                <a:srgbClr val="002060"/>
              </a:solidFill>
            </a:endParaRPr>
          </a:p>
          <a:p>
            <a:pPr algn="just">
              <a:lnSpc>
                <a:spcPct val="150000"/>
              </a:lnSpc>
            </a:pPr>
            <a:r>
              <a:rPr lang="es-CL" altLang="es-CL" sz="1600" dirty="0">
                <a:solidFill>
                  <a:srgbClr val="002060"/>
                </a:solidFill>
              </a:rPr>
              <a:t>Con respecto a la complejidad, la solución requirió entre la CAPJ, la ITO y el consultor de diversas iteraciones con cada uno. En la comunicación con la constructora, se realizaron 6 iteraciones para aclarar sus consultas.</a:t>
            </a:r>
          </a:p>
          <a:p>
            <a:pPr algn="just">
              <a:lnSpc>
                <a:spcPct val="150000"/>
              </a:lnSpc>
            </a:pPr>
            <a:endParaRPr lang="es-CL" altLang="es-CL" sz="1600" dirty="0">
              <a:solidFill>
                <a:srgbClr val="002060"/>
              </a:solidFill>
            </a:endParaRPr>
          </a:p>
          <a:p>
            <a:pPr algn="just">
              <a:lnSpc>
                <a:spcPct val="150000"/>
              </a:lnSpc>
            </a:pPr>
            <a:r>
              <a:rPr lang="es-CL" altLang="es-CL" sz="1600" dirty="0">
                <a:solidFill>
                  <a:srgbClr val="002060"/>
                </a:solidFill>
              </a:rPr>
              <a:t>Solo para efecto de ejemplificar la cantidad de requerimientos a continuación se expone parte del informe del calculista.</a:t>
            </a:r>
          </a:p>
          <a:p>
            <a:pPr marL="342900" indent="-342900">
              <a:lnSpc>
                <a:spcPct val="150000"/>
              </a:lnSpc>
              <a:buFont typeface="+mj-lt"/>
              <a:buAutoNum type="arabicPeriod"/>
            </a:pPr>
            <a:endParaRPr lang="es-CL" altLang="es-CL" sz="1600" dirty="0">
              <a:solidFill>
                <a:srgbClr val="002060"/>
              </a:solidFill>
            </a:endParaRPr>
          </a:p>
        </p:txBody>
      </p:sp>
    </p:spTree>
    <p:extLst>
      <p:ext uri="{BB962C8B-B14F-4D97-AF65-F5344CB8AC3E}">
        <p14:creationId xmlns:p14="http://schemas.microsoft.com/office/powerpoint/2010/main" val="37488759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41632"/>
          </a:xfrm>
          <a:prstGeom prst="rect">
            <a:avLst/>
          </a:prstGeom>
          <a:solidFill>
            <a:schemeClr val="tx2">
              <a:lumMod val="75000"/>
            </a:schemeClr>
          </a:solidFill>
          <a:ln w="9525">
            <a:noFill/>
            <a:miter lim="800000"/>
            <a:headEnd/>
            <a:tailEnd/>
          </a:ln>
        </p:spPr>
        <p:txBody>
          <a:bodyPr wrap="square">
            <a:spAutoFit/>
          </a:bodyPr>
          <a:lstStyle/>
          <a:p>
            <a:pPr algn="ctr" eaLnBrk="0" hangingPunct="0">
              <a:lnSpc>
                <a:spcPct val="90000"/>
              </a:lnSpc>
              <a:spcBef>
                <a:spcPct val="20000"/>
              </a:spcBef>
              <a:buFont typeface="DIN-Regular"/>
              <a:buNone/>
              <a:defRPr/>
            </a:pPr>
            <a:r>
              <a:rPr lang="es-CL" b="1" dirty="0">
                <a:solidFill>
                  <a:schemeClr val="bg1"/>
                </a:solidFill>
                <a:latin typeface="Calibri" pitchFamily="34" charset="0"/>
              </a:rPr>
              <a:t>RDI 86</a:t>
            </a: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p:txBody>
      </p:sp>
      <p:sp>
        <p:nvSpPr>
          <p:cNvPr id="11" name="9 Rectángulo"/>
          <p:cNvSpPr/>
          <p:nvPr/>
        </p:nvSpPr>
        <p:spPr>
          <a:xfrm>
            <a:off x="682690" y="323455"/>
            <a:ext cx="7710530" cy="400110"/>
          </a:xfrm>
          <a:prstGeom prst="rect">
            <a:avLst/>
          </a:prstGeom>
        </p:spPr>
        <p:txBody>
          <a:bodyPr wrap="square">
            <a:spAutoFit/>
          </a:bodyPr>
          <a:lstStyle/>
          <a:p>
            <a:pPr algn="ctr" eaLnBrk="0" hangingPunct="0">
              <a:spcBef>
                <a:spcPct val="0"/>
              </a:spcBef>
              <a:buNone/>
              <a:defRPr/>
            </a:pPr>
            <a:r>
              <a:rPr lang="es-CL" altLang="en-US" sz="2000" b="1" dirty="0">
                <a:solidFill>
                  <a:srgbClr val="002060"/>
                </a:solidFill>
              </a:rPr>
              <a:t>AUMENTO DE PRECIO Y PLAZO POR RDI 86</a:t>
            </a:r>
            <a:endParaRPr lang="es-MX" altLang="en-US" sz="2000" b="1" dirty="0">
              <a:solidFill>
                <a:srgbClr val="002060"/>
              </a:solidFill>
            </a:endParaRP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6513" y="1047310"/>
            <a:ext cx="5652778" cy="2545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4063" y="3817153"/>
            <a:ext cx="3174935" cy="238938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14962" y="3651415"/>
            <a:ext cx="2633663" cy="288212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08798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41632"/>
          </a:xfrm>
          <a:prstGeom prst="rect">
            <a:avLst/>
          </a:prstGeom>
          <a:solidFill>
            <a:schemeClr val="tx2">
              <a:lumMod val="75000"/>
            </a:schemeClr>
          </a:solidFill>
          <a:ln w="9525">
            <a:noFill/>
            <a:miter lim="800000"/>
            <a:headEnd/>
            <a:tailEnd/>
          </a:ln>
        </p:spPr>
        <p:txBody>
          <a:bodyPr wrap="square">
            <a:spAutoFit/>
          </a:bodyPr>
          <a:lstStyle/>
          <a:p>
            <a:pPr algn="ctr" eaLnBrk="0" hangingPunct="0">
              <a:lnSpc>
                <a:spcPct val="90000"/>
              </a:lnSpc>
              <a:spcBef>
                <a:spcPct val="20000"/>
              </a:spcBef>
              <a:buFont typeface="DIN-Regular"/>
              <a:buNone/>
              <a:defRPr/>
            </a:pPr>
            <a:r>
              <a:rPr lang="es-CL" b="1" dirty="0">
                <a:solidFill>
                  <a:schemeClr val="bg1"/>
                </a:solidFill>
                <a:latin typeface="Calibri" pitchFamily="34" charset="0"/>
              </a:rPr>
              <a:t>RDI 86</a:t>
            </a: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p:txBody>
      </p:sp>
      <p:sp>
        <p:nvSpPr>
          <p:cNvPr id="11" name="9 Rectángulo"/>
          <p:cNvSpPr/>
          <p:nvPr/>
        </p:nvSpPr>
        <p:spPr>
          <a:xfrm>
            <a:off x="682690" y="323455"/>
            <a:ext cx="7710530" cy="400110"/>
          </a:xfrm>
          <a:prstGeom prst="rect">
            <a:avLst/>
          </a:prstGeom>
        </p:spPr>
        <p:txBody>
          <a:bodyPr wrap="square">
            <a:spAutoFit/>
          </a:bodyPr>
          <a:lstStyle/>
          <a:p>
            <a:pPr algn="ctr" eaLnBrk="0" hangingPunct="0">
              <a:spcBef>
                <a:spcPct val="0"/>
              </a:spcBef>
              <a:buNone/>
              <a:defRPr/>
            </a:pPr>
            <a:r>
              <a:rPr lang="es-CL" altLang="en-US" sz="2000" b="1" dirty="0">
                <a:solidFill>
                  <a:srgbClr val="002060"/>
                </a:solidFill>
              </a:rPr>
              <a:t>AUMENTO DE PRECIO Y PLAZO POR RDI 86</a:t>
            </a:r>
            <a:endParaRPr lang="es-MX" altLang="en-US" sz="2000" b="1" dirty="0">
              <a:solidFill>
                <a:srgbClr val="002060"/>
              </a:solidFill>
            </a:endParaRPr>
          </a:p>
        </p:txBody>
      </p:sp>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564" y="998701"/>
            <a:ext cx="5543661" cy="52909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8880" y="998701"/>
            <a:ext cx="2781719" cy="210199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85558" y="3343275"/>
            <a:ext cx="1888361" cy="23907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296392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41632"/>
          </a:xfrm>
          <a:prstGeom prst="rect">
            <a:avLst/>
          </a:prstGeom>
          <a:solidFill>
            <a:schemeClr val="tx2">
              <a:lumMod val="75000"/>
            </a:schemeClr>
          </a:solidFill>
          <a:ln w="9525">
            <a:noFill/>
            <a:miter lim="800000"/>
            <a:headEnd/>
            <a:tailEnd/>
          </a:ln>
        </p:spPr>
        <p:txBody>
          <a:bodyPr wrap="square">
            <a:spAutoFit/>
          </a:bodyPr>
          <a:lstStyle/>
          <a:p>
            <a:pPr algn="ctr" eaLnBrk="0" hangingPunct="0">
              <a:lnSpc>
                <a:spcPct val="90000"/>
              </a:lnSpc>
              <a:spcBef>
                <a:spcPct val="20000"/>
              </a:spcBef>
              <a:buFont typeface="DIN-Regular"/>
              <a:buNone/>
              <a:defRPr/>
            </a:pPr>
            <a:r>
              <a:rPr lang="es-CL" b="1" dirty="0">
                <a:solidFill>
                  <a:schemeClr val="bg1"/>
                </a:solidFill>
                <a:latin typeface="Calibri" pitchFamily="34" charset="0"/>
              </a:rPr>
              <a:t>RDI 86</a:t>
            </a: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p:txBody>
      </p:sp>
      <p:sp>
        <p:nvSpPr>
          <p:cNvPr id="11" name="9 Rectángulo"/>
          <p:cNvSpPr/>
          <p:nvPr/>
        </p:nvSpPr>
        <p:spPr>
          <a:xfrm>
            <a:off x="682690" y="323455"/>
            <a:ext cx="7710530" cy="400110"/>
          </a:xfrm>
          <a:prstGeom prst="rect">
            <a:avLst/>
          </a:prstGeom>
        </p:spPr>
        <p:txBody>
          <a:bodyPr wrap="square">
            <a:spAutoFit/>
          </a:bodyPr>
          <a:lstStyle/>
          <a:p>
            <a:pPr algn="ctr" eaLnBrk="0" hangingPunct="0">
              <a:spcBef>
                <a:spcPct val="0"/>
              </a:spcBef>
              <a:buNone/>
              <a:defRPr/>
            </a:pPr>
            <a:r>
              <a:rPr lang="es-CL" altLang="en-US" sz="2000" b="1" dirty="0">
                <a:solidFill>
                  <a:srgbClr val="002060"/>
                </a:solidFill>
              </a:rPr>
              <a:t>AUMENTO DE PRECIO Y PLAZO POR RDI 86</a:t>
            </a:r>
            <a:endParaRPr lang="es-MX" altLang="en-US" sz="2000" b="1" dirty="0">
              <a:solidFill>
                <a:srgbClr val="002060"/>
              </a:solidFill>
            </a:endParaRP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014" y="782695"/>
            <a:ext cx="5641930" cy="5882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5075" y="904874"/>
            <a:ext cx="2531246" cy="22383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15075" y="3808179"/>
            <a:ext cx="2531246" cy="23031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81225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41632"/>
          </a:xfrm>
          <a:prstGeom prst="rect">
            <a:avLst/>
          </a:prstGeom>
          <a:solidFill>
            <a:schemeClr val="tx2">
              <a:lumMod val="75000"/>
            </a:schemeClr>
          </a:solidFill>
          <a:ln w="9525">
            <a:noFill/>
            <a:miter lim="800000"/>
            <a:headEnd/>
            <a:tailEnd/>
          </a:ln>
        </p:spPr>
        <p:txBody>
          <a:bodyPr wrap="square">
            <a:spAutoFit/>
          </a:bodyPr>
          <a:lstStyle/>
          <a:p>
            <a:pPr algn="ctr" eaLnBrk="0" hangingPunct="0">
              <a:lnSpc>
                <a:spcPct val="90000"/>
              </a:lnSpc>
              <a:spcBef>
                <a:spcPct val="20000"/>
              </a:spcBef>
              <a:buFont typeface="DIN-Regular"/>
              <a:buNone/>
              <a:defRPr/>
            </a:pPr>
            <a:r>
              <a:rPr lang="es-CL" b="1" dirty="0">
                <a:solidFill>
                  <a:schemeClr val="bg1"/>
                </a:solidFill>
                <a:latin typeface="Calibri" pitchFamily="34" charset="0"/>
              </a:rPr>
              <a:t>RDI 86</a:t>
            </a: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p:txBody>
      </p:sp>
      <p:sp>
        <p:nvSpPr>
          <p:cNvPr id="8" name="Rectángulo 7"/>
          <p:cNvSpPr/>
          <p:nvPr/>
        </p:nvSpPr>
        <p:spPr>
          <a:xfrm>
            <a:off x="223883" y="474161"/>
            <a:ext cx="8628144" cy="830997"/>
          </a:xfrm>
          <a:prstGeom prst="rect">
            <a:avLst/>
          </a:prstGeom>
        </p:spPr>
        <p:txBody>
          <a:bodyPr wrap="square">
            <a:spAutoFit/>
          </a:bodyPr>
          <a:lstStyle/>
          <a:p>
            <a:pPr>
              <a:lnSpc>
                <a:spcPct val="150000"/>
              </a:lnSpc>
            </a:pPr>
            <a:r>
              <a:rPr lang="es-CL" altLang="es-CL" sz="1600" dirty="0">
                <a:solidFill>
                  <a:srgbClr val="002060"/>
                </a:solidFill>
              </a:rPr>
              <a:t>Sin embargo, en la presentación enviada a Contraloría, para la sesión en que se aprobó el aumento de plazo, en la lám</a:t>
            </a:r>
            <a:r>
              <a:rPr lang="es-CL" altLang="es-CL" sz="1600" dirty="0">
                <a:solidFill>
                  <a:schemeClr val="tx2"/>
                </a:solidFill>
              </a:rPr>
              <a:t>ina 122 se expone correo electrónico emitido por la empresa el 23 de enero de 2023.</a:t>
            </a:r>
          </a:p>
        </p:txBody>
      </p:sp>
      <p:sp>
        <p:nvSpPr>
          <p:cNvPr id="11" name="9 Rectángulo"/>
          <p:cNvSpPr/>
          <p:nvPr/>
        </p:nvSpPr>
        <p:spPr>
          <a:xfrm>
            <a:off x="682690" y="323455"/>
            <a:ext cx="7710530" cy="400110"/>
          </a:xfrm>
          <a:prstGeom prst="rect">
            <a:avLst/>
          </a:prstGeom>
        </p:spPr>
        <p:txBody>
          <a:bodyPr wrap="square">
            <a:spAutoFit/>
          </a:bodyPr>
          <a:lstStyle/>
          <a:p>
            <a:pPr algn="ctr" eaLnBrk="0" hangingPunct="0">
              <a:spcBef>
                <a:spcPct val="0"/>
              </a:spcBef>
              <a:buNone/>
              <a:defRPr/>
            </a:pPr>
            <a:r>
              <a:rPr lang="es-CL" altLang="en-US" sz="2000" b="1" dirty="0">
                <a:solidFill>
                  <a:srgbClr val="002060"/>
                </a:solidFill>
              </a:rPr>
              <a:t>AUMENTO DE PRECIO Y PLAZO POR RDI 86</a:t>
            </a:r>
            <a:endParaRPr lang="es-MX" altLang="en-US" sz="2000" b="1" dirty="0">
              <a:solidFill>
                <a:srgbClr val="002060"/>
              </a:solidFill>
            </a:endParaRPr>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190" y="1305158"/>
            <a:ext cx="7904177" cy="5434035"/>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066300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41632"/>
          </a:xfrm>
          <a:prstGeom prst="rect">
            <a:avLst/>
          </a:prstGeom>
          <a:solidFill>
            <a:schemeClr val="tx2">
              <a:lumMod val="75000"/>
            </a:schemeClr>
          </a:solidFill>
          <a:ln w="9525">
            <a:noFill/>
            <a:miter lim="800000"/>
            <a:headEnd/>
            <a:tailEnd/>
          </a:ln>
        </p:spPr>
        <p:txBody>
          <a:bodyPr wrap="square">
            <a:spAutoFit/>
          </a:bodyPr>
          <a:lstStyle/>
          <a:p>
            <a:pPr algn="ctr" eaLnBrk="0" hangingPunct="0">
              <a:lnSpc>
                <a:spcPct val="90000"/>
              </a:lnSpc>
              <a:spcBef>
                <a:spcPct val="20000"/>
              </a:spcBef>
              <a:buFont typeface="DIN-Regular"/>
              <a:buNone/>
              <a:defRPr/>
            </a:pPr>
            <a:r>
              <a:rPr lang="es-CL" b="1" dirty="0">
                <a:solidFill>
                  <a:schemeClr val="bg1"/>
                </a:solidFill>
                <a:latin typeface="Calibri" pitchFamily="34" charset="0"/>
              </a:rPr>
              <a:t>RDI 86</a:t>
            </a: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p:txBody>
      </p:sp>
      <p:sp>
        <p:nvSpPr>
          <p:cNvPr id="11" name="9 Rectángulo"/>
          <p:cNvSpPr/>
          <p:nvPr/>
        </p:nvSpPr>
        <p:spPr>
          <a:xfrm>
            <a:off x="682690" y="323455"/>
            <a:ext cx="7710530" cy="400110"/>
          </a:xfrm>
          <a:prstGeom prst="rect">
            <a:avLst/>
          </a:prstGeom>
        </p:spPr>
        <p:txBody>
          <a:bodyPr wrap="square">
            <a:spAutoFit/>
          </a:bodyPr>
          <a:lstStyle/>
          <a:p>
            <a:pPr algn="ctr" eaLnBrk="0" hangingPunct="0">
              <a:spcBef>
                <a:spcPct val="0"/>
              </a:spcBef>
              <a:buNone/>
              <a:defRPr/>
            </a:pPr>
            <a:r>
              <a:rPr lang="es-CL" altLang="en-US" sz="2000" b="1" dirty="0">
                <a:solidFill>
                  <a:srgbClr val="002060"/>
                </a:solidFill>
              </a:rPr>
              <a:t>AUMENTO DE PRECIO Y PLAZO POR RDI 86</a:t>
            </a:r>
            <a:endParaRPr lang="es-MX" altLang="en-US" sz="2000" b="1" dirty="0">
              <a:solidFill>
                <a:srgbClr val="002060"/>
              </a:solidFill>
            </a:endParaRPr>
          </a:p>
        </p:txBody>
      </p:sp>
      <p:sp>
        <p:nvSpPr>
          <p:cNvPr id="9" name="Rectángulo 7"/>
          <p:cNvSpPr/>
          <p:nvPr/>
        </p:nvSpPr>
        <p:spPr>
          <a:xfrm>
            <a:off x="223883" y="782695"/>
            <a:ext cx="8628144" cy="1938992"/>
          </a:xfrm>
          <a:prstGeom prst="rect">
            <a:avLst/>
          </a:prstGeom>
        </p:spPr>
        <p:txBody>
          <a:bodyPr wrap="square">
            <a:spAutoFit/>
          </a:bodyPr>
          <a:lstStyle/>
          <a:p>
            <a:pPr algn="just">
              <a:lnSpc>
                <a:spcPct val="150000"/>
              </a:lnSpc>
            </a:pPr>
            <a:r>
              <a:rPr lang="es-CL" altLang="es-CL" sz="1600" dirty="0">
                <a:solidFill>
                  <a:schemeClr val="tx2"/>
                </a:solidFill>
              </a:rPr>
              <a:t>Es decir mediante correo electrónico, 3 días antes de la entrega de la solución que recibe conforme la empresa, esta señala que las soluciones que requería y en las que insistió y que la Corporación desarrolló, no eran necesarias ya que fueron ejecutadas con anterioridad a la solución entregada, solicitando que se resolvieran otras consultas incluidas en sus requerimientos anteriores. Esto se resume en lámina 34 de la presentación expuesta al Consejo Superior en la sesión 916.</a:t>
            </a: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3394" y="2721687"/>
            <a:ext cx="5935770" cy="4060652"/>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1265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41632"/>
          </a:xfrm>
          <a:prstGeom prst="rect">
            <a:avLst/>
          </a:prstGeom>
          <a:solidFill>
            <a:schemeClr val="tx2">
              <a:lumMod val="75000"/>
            </a:schemeClr>
          </a:solidFill>
          <a:ln w="9525">
            <a:noFill/>
            <a:miter lim="800000"/>
            <a:headEnd/>
            <a:tailEnd/>
          </a:ln>
        </p:spPr>
        <p:txBody>
          <a:bodyPr wrap="square">
            <a:spAutoFit/>
          </a:bodyPr>
          <a:lstStyle/>
          <a:p>
            <a:pPr algn="ctr" eaLnBrk="0" hangingPunct="0">
              <a:lnSpc>
                <a:spcPct val="90000"/>
              </a:lnSpc>
              <a:spcBef>
                <a:spcPct val="20000"/>
              </a:spcBef>
              <a:buFont typeface="DIN-Regular"/>
              <a:buNone/>
              <a:defRPr/>
            </a:pPr>
            <a:r>
              <a:rPr lang="es-CL" b="1">
                <a:solidFill>
                  <a:schemeClr val="bg1"/>
                </a:solidFill>
                <a:latin typeface="Calibri" pitchFamily="34" charset="0"/>
              </a:rPr>
              <a:t>DEPARTAMENTO DE INFRAESTRUCTURA Y MANTENIMIENTO</a:t>
            </a: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p:txBody>
      </p:sp>
      <p:sp>
        <p:nvSpPr>
          <p:cNvPr id="8" name="Rectángulo 7"/>
          <p:cNvSpPr/>
          <p:nvPr/>
        </p:nvSpPr>
        <p:spPr>
          <a:xfrm>
            <a:off x="238991" y="848308"/>
            <a:ext cx="8655627" cy="5262979"/>
          </a:xfrm>
          <a:prstGeom prst="rect">
            <a:avLst/>
          </a:prstGeom>
        </p:spPr>
        <p:txBody>
          <a:bodyPr wrap="square">
            <a:spAutoFit/>
          </a:bodyPr>
          <a:lstStyle/>
          <a:p>
            <a:pPr algn="just">
              <a:lnSpc>
                <a:spcPct val="150000"/>
              </a:lnSpc>
            </a:pPr>
            <a:r>
              <a:rPr lang="es-MX" altLang="es-CL" sz="1600" dirty="0">
                <a:solidFill>
                  <a:schemeClr val="tx2"/>
                </a:solidFill>
              </a:rPr>
              <a:t>Vista la revisión especial, y antes de exponer el análisis en detalle, se observa y aclara lo siguiente:</a:t>
            </a:r>
          </a:p>
          <a:p>
            <a:pPr algn="just">
              <a:lnSpc>
                <a:spcPct val="150000"/>
              </a:lnSpc>
            </a:pPr>
            <a:endParaRPr lang="es-MX" altLang="es-CL" sz="1600" dirty="0">
              <a:solidFill>
                <a:schemeClr val="tx2"/>
              </a:solidFill>
            </a:endParaRPr>
          </a:p>
          <a:p>
            <a:pPr marL="342900" indent="-342900" algn="just">
              <a:lnSpc>
                <a:spcPct val="150000"/>
              </a:lnSpc>
              <a:buFont typeface="+mj-lt"/>
              <a:buAutoNum type="arabicPeriod"/>
            </a:pPr>
            <a:r>
              <a:rPr lang="es-MX" altLang="es-CL" sz="1600" dirty="0">
                <a:solidFill>
                  <a:schemeClr val="tx2"/>
                </a:solidFill>
              </a:rPr>
              <a:t>Las ampliaciones de plazo se originan por modificación del proyecto, por causa imputable a la Corporación o caso fortuito,</a:t>
            </a:r>
          </a:p>
          <a:p>
            <a:pPr marL="342900" indent="-342900" algn="just">
              <a:lnSpc>
                <a:spcPct val="150000"/>
              </a:lnSpc>
              <a:buFont typeface="+mj-lt"/>
              <a:buAutoNum type="arabicPeriod"/>
            </a:pPr>
            <a:endParaRPr lang="es-MX" altLang="es-CL" sz="1600" dirty="0">
              <a:solidFill>
                <a:schemeClr val="tx2"/>
              </a:solidFill>
            </a:endParaRPr>
          </a:p>
          <a:p>
            <a:pPr marL="342900" indent="-342900" algn="just">
              <a:lnSpc>
                <a:spcPct val="150000"/>
              </a:lnSpc>
              <a:buFont typeface="+mj-lt"/>
              <a:buAutoNum type="arabicPeriod"/>
            </a:pPr>
            <a:r>
              <a:rPr lang="es-MX" altLang="es-CL" sz="1600" dirty="0">
                <a:solidFill>
                  <a:schemeClr val="tx2"/>
                </a:solidFill>
              </a:rPr>
              <a:t>Las RDI (requerimiento de información) no tienen un plazo en las bases para ser respondida por la Corporación a la empresa constructora por definición interna, lo que es </a:t>
            </a:r>
            <a:r>
              <a:rPr lang="es-MX" altLang="es-CL" sz="1600" u="sng" dirty="0">
                <a:solidFill>
                  <a:schemeClr val="tx2"/>
                </a:solidFill>
              </a:rPr>
              <a:t>coherente </a:t>
            </a:r>
            <a:r>
              <a:rPr lang="es-MX" altLang="es-CL" sz="1600" u="sng" dirty="0">
                <a:solidFill>
                  <a:srgbClr val="FF0000"/>
                </a:solidFill>
              </a:rPr>
              <a:t>con las definiciones</a:t>
            </a:r>
            <a:r>
              <a:rPr lang="es-MX" altLang="es-CL" sz="1600" u="sng" dirty="0">
                <a:solidFill>
                  <a:schemeClr val="tx2"/>
                </a:solidFill>
              </a:rPr>
              <a:t> de otras instituciones públicas.</a:t>
            </a:r>
          </a:p>
          <a:p>
            <a:pPr marL="342900" indent="-342900" algn="just">
              <a:lnSpc>
                <a:spcPct val="150000"/>
              </a:lnSpc>
              <a:buFont typeface="+mj-lt"/>
              <a:buAutoNum type="arabicPeriod"/>
            </a:pPr>
            <a:endParaRPr lang="es-MX" altLang="es-CL" sz="1600" dirty="0">
              <a:solidFill>
                <a:schemeClr val="tx2"/>
              </a:solidFill>
            </a:endParaRPr>
          </a:p>
          <a:p>
            <a:pPr marL="342900" indent="-342900" algn="just">
              <a:lnSpc>
                <a:spcPct val="150000"/>
              </a:lnSpc>
              <a:buFont typeface="+mj-lt"/>
              <a:buAutoNum type="arabicPeriod"/>
            </a:pPr>
            <a:r>
              <a:rPr lang="es-MX" altLang="es-CL" sz="1600" dirty="0">
                <a:solidFill>
                  <a:schemeClr val="tx2"/>
                </a:solidFill>
              </a:rPr>
              <a:t>Según el propio informe, la RDI debe ser gestionada por la ITO y solo en determinadas circunstancias de esa gestión interviene el Departamento de Infraestructura,</a:t>
            </a:r>
          </a:p>
          <a:p>
            <a:pPr marL="342900" indent="-342900" algn="just">
              <a:lnSpc>
                <a:spcPct val="150000"/>
              </a:lnSpc>
              <a:buFont typeface="+mj-lt"/>
              <a:buAutoNum type="arabicPeriod"/>
            </a:pPr>
            <a:endParaRPr lang="es-MX" altLang="es-CL" sz="1600" dirty="0">
              <a:solidFill>
                <a:schemeClr val="tx2"/>
              </a:solidFill>
            </a:endParaRPr>
          </a:p>
          <a:p>
            <a:pPr marL="342900" indent="-342900" algn="just">
              <a:lnSpc>
                <a:spcPct val="150000"/>
              </a:lnSpc>
              <a:buFont typeface="+mj-lt"/>
              <a:buAutoNum type="arabicPeriod"/>
            </a:pPr>
            <a:r>
              <a:rPr lang="es-MX" altLang="es-CL" sz="1600" dirty="0">
                <a:solidFill>
                  <a:schemeClr val="tx2"/>
                </a:solidFill>
              </a:rPr>
              <a:t>El periodo analizado por Contraloría comprende 17 meses, desde el inicio de la obra hasta junio de 2024.</a:t>
            </a:r>
          </a:p>
        </p:txBody>
      </p:sp>
      <p:sp>
        <p:nvSpPr>
          <p:cNvPr id="11" name="9 Rectángulo"/>
          <p:cNvSpPr/>
          <p:nvPr/>
        </p:nvSpPr>
        <p:spPr>
          <a:xfrm>
            <a:off x="682690" y="323455"/>
            <a:ext cx="7710530" cy="400110"/>
          </a:xfrm>
          <a:prstGeom prst="rect">
            <a:avLst/>
          </a:prstGeom>
        </p:spPr>
        <p:txBody>
          <a:bodyPr wrap="square">
            <a:spAutoFit/>
          </a:bodyPr>
          <a:lstStyle/>
          <a:p>
            <a:pPr algn="ctr" eaLnBrk="0" hangingPunct="0">
              <a:spcBef>
                <a:spcPct val="0"/>
              </a:spcBef>
              <a:buNone/>
              <a:defRPr/>
            </a:pPr>
            <a:r>
              <a:rPr lang="es-CL" altLang="en-US" sz="2000" b="1" dirty="0">
                <a:solidFill>
                  <a:srgbClr val="002060"/>
                </a:solidFill>
              </a:rPr>
              <a:t>CONSIDERACIONES SOBRE LA REVISIÓN DE CONTRALORÍA</a:t>
            </a:r>
            <a:endParaRPr lang="es-MX" altLang="en-US" sz="2000" b="1" dirty="0">
              <a:solidFill>
                <a:srgbClr val="002060"/>
              </a:solidFill>
            </a:endParaRPr>
          </a:p>
        </p:txBody>
      </p:sp>
    </p:spTree>
    <p:extLst>
      <p:ext uri="{BB962C8B-B14F-4D97-AF65-F5344CB8AC3E}">
        <p14:creationId xmlns:p14="http://schemas.microsoft.com/office/powerpoint/2010/main" val="4758727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41632"/>
          </a:xfrm>
          <a:prstGeom prst="rect">
            <a:avLst/>
          </a:prstGeom>
          <a:solidFill>
            <a:schemeClr val="tx2">
              <a:lumMod val="75000"/>
            </a:schemeClr>
          </a:solidFill>
          <a:ln w="9525">
            <a:noFill/>
            <a:miter lim="800000"/>
            <a:headEnd/>
            <a:tailEnd/>
          </a:ln>
        </p:spPr>
        <p:txBody>
          <a:bodyPr wrap="square">
            <a:spAutoFit/>
          </a:bodyPr>
          <a:lstStyle/>
          <a:p>
            <a:pPr algn="ctr" eaLnBrk="0" hangingPunct="0">
              <a:lnSpc>
                <a:spcPct val="90000"/>
              </a:lnSpc>
              <a:spcBef>
                <a:spcPct val="20000"/>
              </a:spcBef>
              <a:buFont typeface="DIN-Regular"/>
              <a:buNone/>
              <a:defRPr/>
            </a:pPr>
            <a:r>
              <a:rPr lang="es-CL" b="1" dirty="0">
                <a:solidFill>
                  <a:schemeClr val="bg1"/>
                </a:solidFill>
                <a:latin typeface="Calibri" pitchFamily="34" charset="0"/>
              </a:rPr>
              <a:t>RDI 86</a:t>
            </a: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p:txBody>
      </p:sp>
      <p:sp>
        <p:nvSpPr>
          <p:cNvPr id="11" name="9 Rectángulo"/>
          <p:cNvSpPr/>
          <p:nvPr/>
        </p:nvSpPr>
        <p:spPr>
          <a:xfrm>
            <a:off x="682690" y="323455"/>
            <a:ext cx="7710530" cy="400110"/>
          </a:xfrm>
          <a:prstGeom prst="rect">
            <a:avLst/>
          </a:prstGeom>
        </p:spPr>
        <p:txBody>
          <a:bodyPr wrap="square">
            <a:spAutoFit/>
          </a:bodyPr>
          <a:lstStyle/>
          <a:p>
            <a:pPr algn="ctr" eaLnBrk="0" hangingPunct="0">
              <a:spcBef>
                <a:spcPct val="0"/>
              </a:spcBef>
              <a:buNone/>
              <a:defRPr/>
            </a:pPr>
            <a:r>
              <a:rPr lang="es-CL" altLang="en-US" sz="2000" b="1" dirty="0">
                <a:solidFill>
                  <a:srgbClr val="002060"/>
                </a:solidFill>
              </a:rPr>
              <a:t>AUMENTO DE PRECIO Y PLAZO POR RDI 86</a:t>
            </a:r>
            <a:endParaRPr lang="es-MX" altLang="en-US" sz="2000" b="1" dirty="0">
              <a:solidFill>
                <a:srgbClr val="002060"/>
              </a:solidFill>
            </a:endParaRPr>
          </a:p>
        </p:txBody>
      </p:sp>
      <p:sp>
        <p:nvSpPr>
          <p:cNvPr id="9" name="Rectángulo 7"/>
          <p:cNvSpPr/>
          <p:nvPr/>
        </p:nvSpPr>
        <p:spPr>
          <a:xfrm>
            <a:off x="223883" y="782695"/>
            <a:ext cx="8628144" cy="792781"/>
          </a:xfrm>
          <a:prstGeom prst="rect">
            <a:avLst/>
          </a:prstGeom>
        </p:spPr>
        <p:txBody>
          <a:bodyPr wrap="square">
            <a:spAutoFit/>
          </a:bodyPr>
          <a:lstStyle/>
          <a:p>
            <a:pPr algn="just">
              <a:lnSpc>
                <a:spcPct val="150000"/>
              </a:lnSpc>
            </a:pPr>
            <a:r>
              <a:rPr lang="es-CL" altLang="es-CL" sz="1600" dirty="0">
                <a:solidFill>
                  <a:srgbClr val="002060"/>
                </a:solidFill>
              </a:rPr>
              <a:t>Con todo, el análisis del Departamento y que fue revisado por Contraloría y no observado, indica que </a:t>
            </a:r>
            <a:r>
              <a:rPr lang="es-CL" altLang="es-CL" sz="1600" b="1" u="sng" dirty="0">
                <a:solidFill>
                  <a:srgbClr val="002060"/>
                </a:solidFill>
              </a:rPr>
              <a:t>el impacto en la ruta crítica es de sólo 7 días corridos.</a:t>
            </a:r>
          </a:p>
        </p:txBody>
      </p:sp>
      <p:pic>
        <p:nvPicPr>
          <p:cNvPr id="10242" name="Imagen 2"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606" y="1586193"/>
            <a:ext cx="7585547" cy="4680236"/>
          </a:xfrm>
          <a:prstGeom prst="rect">
            <a:avLst/>
          </a:prstGeom>
          <a:noFill/>
          <a:ln w="9525">
            <a:solidFill>
              <a:schemeClr val="accent1">
                <a:lumMod val="50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2" name="1 Rectángulo"/>
          <p:cNvSpPr/>
          <p:nvPr/>
        </p:nvSpPr>
        <p:spPr>
          <a:xfrm>
            <a:off x="912606" y="3260770"/>
            <a:ext cx="7480614" cy="3348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10996883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41632"/>
          </a:xfrm>
          <a:prstGeom prst="rect">
            <a:avLst/>
          </a:prstGeom>
          <a:solidFill>
            <a:schemeClr val="tx2">
              <a:lumMod val="75000"/>
            </a:schemeClr>
          </a:solidFill>
          <a:ln w="9525">
            <a:noFill/>
            <a:miter lim="800000"/>
            <a:headEnd/>
            <a:tailEnd/>
          </a:ln>
        </p:spPr>
        <p:txBody>
          <a:bodyPr wrap="square">
            <a:spAutoFit/>
          </a:bodyPr>
          <a:lstStyle/>
          <a:p>
            <a:pPr algn="ctr" eaLnBrk="0" hangingPunct="0">
              <a:lnSpc>
                <a:spcPct val="90000"/>
              </a:lnSpc>
              <a:spcBef>
                <a:spcPct val="20000"/>
              </a:spcBef>
              <a:buFont typeface="DIN-Regular"/>
              <a:buNone/>
              <a:defRPr/>
            </a:pPr>
            <a:r>
              <a:rPr lang="es-CL" b="1" dirty="0">
                <a:solidFill>
                  <a:schemeClr val="bg1"/>
                </a:solidFill>
                <a:latin typeface="Calibri" pitchFamily="34" charset="0"/>
              </a:rPr>
              <a:t>RDI 86</a:t>
            </a: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p:txBody>
      </p:sp>
      <p:sp>
        <p:nvSpPr>
          <p:cNvPr id="11" name="9 Rectángulo"/>
          <p:cNvSpPr/>
          <p:nvPr/>
        </p:nvSpPr>
        <p:spPr>
          <a:xfrm>
            <a:off x="682690" y="323455"/>
            <a:ext cx="7710530" cy="400110"/>
          </a:xfrm>
          <a:prstGeom prst="rect">
            <a:avLst/>
          </a:prstGeom>
        </p:spPr>
        <p:txBody>
          <a:bodyPr wrap="square">
            <a:spAutoFit/>
          </a:bodyPr>
          <a:lstStyle/>
          <a:p>
            <a:pPr algn="ctr" eaLnBrk="0" hangingPunct="0">
              <a:spcBef>
                <a:spcPct val="0"/>
              </a:spcBef>
              <a:buNone/>
              <a:defRPr/>
            </a:pPr>
            <a:r>
              <a:rPr lang="es-CL" altLang="en-US" sz="2000" b="1" dirty="0">
                <a:solidFill>
                  <a:srgbClr val="002060"/>
                </a:solidFill>
              </a:rPr>
              <a:t>AUMENTO DE PRECIO Y PLAZO POR RDI 86</a:t>
            </a:r>
            <a:endParaRPr lang="es-MX" altLang="en-US" sz="2000" b="1" dirty="0">
              <a:solidFill>
                <a:srgbClr val="002060"/>
              </a:solidFill>
            </a:endParaRPr>
          </a:p>
        </p:txBody>
      </p:sp>
      <p:sp>
        <p:nvSpPr>
          <p:cNvPr id="9" name="Rectángulo 7"/>
          <p:cNvSpPr/>
          <p:nvPr/>
        </p:nvSpPr>
        <p:spPr>
          <a:xfrm>
            <a:off x="223883" y="700155"/>
            <a:ext cx="8628144" cy="6093976"/>
          </a:xfrm>
          <a:prstGeom prst="rect">
            <a:avLst/>
          </a:prstGeom>
        </p:spPr>
        <p:txBody>
          <a:bodyPr wrap="square">
            <a:spAutoFit/>
          </a:bodyPr>
          <a:lstStyle/>
          <a:p>
            <a:pPr algn="just">
              <a:lnSpc>
                <a:spcPct val="150000"/>
              </a:lnSpc>
            </a:pPr>
            <a:r>
              <a:rPr lang="es-CL" altLang="es-CL" sz="1600" dirty="0">
                <a:solidFill>
                  <a:srgbClr val="002060"/>
                </a:solidFill>
              </a:rPr>
              <a:t>Por lo tanto sobre lo señalado por Contraloría en su revisión: </a:t>
            </a:r>
          </a:p>
          <a:p>
            <a:pPr algn="just">
              <a:lnSpc>
                <a:spcPct val="150000"/>
              </a:lnSpc>
            </a:pPr>
            <a:r>
              <a:rPr lang="es-CL" altLang="es-CL" sz="1400" dirty="0">
                <a:solidFill>
                  <a:srgbClr val="002060"/>
                </a:solidFill>
              </a:rPr>
              <a:t>“</a:t>
            </a:r>
            <a:r>
              <a:rPr lang="es-MX" altLang="es-CL" sz="1400" dirty="0">
                <a:solidFill>
                  <a:srgbClr val="002060"/>
                </a:solidFill>
              </a:rPr>
              <a:t>En este sentido y de acuerdo a lo expuesto anteriormente, </a:t>
            </a:r>
            <a:r>
              <a:rPr lang="es-MX" altLang="es-CL" sz="1400" b="1" u="sng" dirty="0">
                <a:solidFill>
                  <a:srgbClr val="002060"/>
                </a:solidFill>
              </a:rPr>
              <a:t>se observó una relación directa entre la falta de resolución oportuna a los RDI y los impactos en el plazo de ejecución de la obra, </a:t>
            </a:r>
            <a:r>
              <a:rPr lang="es-MX" altLang="es-CL" sz="1400" dirty="0">
                <a:solidFill>
                  <a:srgbClr val="002060"/>
                </a:solidFill>
              </a:rPr>
              <a:t>lo que derivó en el caso específico del RDI 86, en el pago de una indemnización a la empresa constructora por $594.425.583 (IVA incluido), producto de un aumento de plazo de 57 días corridos por el impacto en la ruta crítica de la obra como consecuencia de los retrasos en la respuesta dada por el Mandante.”</a:t>
            </a:r>
          </a:p>
          <a:p>
            <a:pPr algn="just">
              <a:lnSpc>
                <a:spcPct val="150000"/>
              </a:lnSpc>
            </a:pPr>
            <a:endParaRPr lang="es-MX" altLang="es-CL" sz="1400" dirty="0">
              <a:solidFill>
                <a:srgbClr val="002060"/>
              </a:solidFill>
            </a:endParaRPr>
          </a:p>
          <a:p>
            <a:pPr algn="just">
              <a:lnSpc>
                <a:spcPct val="150000"/>
              </a:lnSpc>
            </a:pPr>
            <a:r>
              <a:rPr lang="es-CL" altLang="es-CL" sz="1600" dirty="0">
                <a:solidFill>
                  <a:srgbClr val="002060"/>
                </a:solidFill>
              </a:rPr>
              <a:t>Se debe considerar lo siguiente:</a:t>
            </a:r>
          </a:p>
          <a:p>
            <a:pPr marL="342900" indent="-342900" algn="just">
              <a:lnSpc>
                <a:spcPct val="150000"/>
              </a:lnSpc>
              <a:buFont typeface="+mj-lt"/>
              <a:buAutoNum type="arabicPeriod"/>
            </a:pPr>
            <a:r>
              <a:rPr lang="es-CL" altLang="es-CL" sz="1600" dirty="0">
                <a:solidFill>
                  <a:srgbClr val="002060"/>
                </a:solidFill>
              </a:rPr>
              <a:t>La empresa realizó solicitudes que se encuentran resueltas en los planos, desviando los recursos asociados a  la respuesta de los requerimientos.</a:t>
            </a:r>
          </a:p>
          <a:p>
            <a:pPr marL="342900" indent="-342900" algn="just">
              <a:lnSpc>
                <a:spcPct val="150000"/>
              </a:lnSpc>
              <a:buFont typeface="+mj-lt"/>
              <a:buAutoNum type="arabicPeriod"/>
            </a:pPr>
            <a:endParaRPr lang="es-CL" altLang="es-CL" sz="1600" dirty="0">
              <a:solidFill>
                <a:srgbClr val="002060"/>
              </a:solidFill>
            </a:endParaRPr>
          </a:p>
          <a:p>
            <a:pPr marL="342900" indent="-342900" algn="just">
              <a:lnSpc>
                <a:spcPct val="150000"/>
              </a:lnSpc>
              <a:buFont typeface="+mj-lt"/>
              <a:buAutoNum type="arabicPeriod"/>
            </a:pPr>
            <a:r>
              <a:rPr lang="es-CL" altLang="es-CL" sz="1600" u="sng" dirty="0">
                <a:solidFill>
                  <a:srgbClr val="002060"/>
                </a:solidFill>
              </a:rPr>
              <a:t>Que el requerimiento de la empresa fue tardío, respecto de la oportunidad de compra de los materiales y de la fecha de inicio programada de la partida, por lo que la urgencia es generada por la empresa.</a:t>
            </a:r>
          </a:p>
          <a:p>
            <a:pPr marL="342900" indent="-342900" algn="just">
              <a:lnSpc>
                <a:spcPct val="150000"/>
              </a:lnSpc>
              <a:buFont typeface="+mj-lt"/>
              <a:buAutoNum type="arabicPeriod"/>
            </a:pPr>
            <a:endParaRPr lang="es-CL" altLang="es-CL" sz="1600" dirty="0">
              <a:solidFill>
                <a:srgbClr val="002060"/>
              </a:solidFill>
            </a:endParaRPr>
          </a:p>
          <a:p>
            <a:pPr marL="342900" indent="-342900" algn="just">
              <a:lnSpc>
                <a:spcPct val="150000"/>
              </a:lnSpc>
              <a:buFont typeface="+mj-lt"/>
              <a:buAutoNum type="arabicPeriod"/>
            </a:pPr>
            <a:r>
              <a:rPr lang="es-CL" altLang="es-CL" sz="1600" dirty="0">
                <a:solidFill>
                  <a:srgbClr val="002060"/>
                </a:solidFill>
              </a:rPr>
              <a:t>Que la solicitud de la empresa, </a:t>
            </a:r>
            <a:r>
              <a:rPr lang="es-CL" altLang="es-CL" sz="1600" u="sng" dirty="0">
                <a:solidFill>
                  <a:srgbClr val="002060"/>
                </a:solidFill>
              </a:rPr>
              <a:t>tiende a resolver problemas constructivos que permitan la facilidad de ejecución de las </a:t>
            </a:r>
            <a:r>
              <a:rPr lang="es-CL" altLang="es-CL" sz="1600" u="sng" dirty="0">
                <a:solidFill>
                  <a:schemeClr val="tx2"/>
                </a:solidFill>
              </a:rPr>
              <a:t>obras y no a un error de cálculo.</a:t>
            </a:r>
          </a:p>
        </p:txBody>
      </p:sp>
    </p:spTree>
    <p:extLst>
      <p:ext uri="{BB962C8B-B14F-4D97-AF65-F5344CB8AC3E}">
        <p14:creationId xmlns:p14="http://schemas.microsoft.com/office/powerpoint/2010/main" val="12349193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41632"/>
          </a:xfrm>
          <a:prstGeom prst="rect">
            <a:avLst/>
          </a:prstGeom>
          <a:solidFill>
            <a:schemeClr val="tx2">
              <a:lumMod val="75000"/>
            </a:schemeClr>
          </a:solidFill>
          <a:ln w="9525">
            <a:noFill/>
            <a:miter lim="800000"/>
            <a:headEnd/>
            <a:tailEnd/>
          </a:ln>
        </p:spPr>
        <p:txBody>
          <a:bodyPr wrap="square">
            <a:spAutoFit/>
          </a:bodyPr>
          <a:lstStyle/>
          <a:p>
            <a:pPr algn="ctr" eaLnBrk="0" hangingPunct="0">
              <a:lnSpc>
                <a:spcPct val="90000"/>
              </a:lnSpc>
              <a:spcBef>
                <a:spcPct val="20000"/>
              </a:spcBef>
              <a:buFont typeface="DIN-Regular"/>
              <a:buNone/>
              <a:defRPr/>
            </a:pPr>
            <a:r>
              <a:rPr lang="es-CL" b="1" dirty="0">
                <a:solidFill>
                  <a:schemeClr val="bg1"/>
                </a:solidFill>
                <a:latin typeface="Calibri" pitchFamily="34" charset="0"/>
              </a:rPr>
              <a:t>RDI 86</a:t>
            </a: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p:txBody>
      </p:sp>
      <p:sp>
        <p:nvSpPr>
          <p:cNvPr id="11" name="9 Rectángulo"/>
          <p:cNvSpPr/>
          <p:nvPr/>
        </p:nvSpPr>
        <p:spPr>
          <a:xfrm>
            <a:off x="682690" y="323455"/>
            <a:ext cx="7710530" cy="400110"/>
          </a:xfrm>
          <a:prstGeom prst="rect">
            <a:avLst/>
          </a:prstGeom>
        </p:spPr>
        <p:txBody>
          <a:bodyPr wrap="square">
            <a:spAutoFit/>
          </a:bodyPr>
          <a:lstStyle/>
          <a:p>
            <a:pPr algn="ctr" eaLnBrk="0" hangingPunct="0">
              <a:spcBef>
                <a:spcPct val="0"/>
              </a:spcBef>
              <a:buNone/>
              <a:defRPr/>
            </a:pPr>
            <a:r>
              <a:rPr lang="es-CL" altLang="en-US" sz="2000" b="1" dirty="0">
                <a:solidFill>
                  <a:srgbClr val="002060"/>
                </a:solidFill>
              </a:rPr>
              <a:t>AUMENTO DE PRECIO Y PLAZO POR RDI 86</a:t>
            </a:r>
            <a:endParaRPr lang="es-MX" altLang="en-US" sz="2000" b="1" dirty="0">
              <a:solidFill>
                <a:srgbClr val="002060"/>
              </a:solidFill>
            </a:endParaRPr>
          </a:p>
        </p:txBody>
      </p:sp>
      <p:sp>
        <p:nvSpPr>
          <p:cNvPr id="9" name="Rectángulo 7"/>
          <p:cNvSpPr/>
          <p:nvPr/>
        </p:nvSpPr>
        <p:spPr>
          <a:xfrm>
            <a:off x="223883" y="700155"/>
            <a:ext cx="8628144" cy="4893647"/>
          </a:xfrm>
          <a:prstGeom prst="rect">
            <a:avLst/>
          </a:prstGeom>
        </p:spPr>
        <p:txBody>
          <a:bodyPr wrap="square">
            <a:spAutoFit/>
          </a:bodyPr>
          <a:lstStyle/>
          <a:p>
            <a:pPr marL="342900" indent="-342900" algn="just">
              <a:lnSpc>
                <a:spcPct val="150000"/>
              </a:lnSpc>
              <a:buFont typeface="+mj-lt"/>
              <a:buAutoNum type="arabicPeriod"/>
            </a:pPr>
            <a:endParaRPr lang="es-CL" altLang="es-CL" sz="1600" dirty="0">
              <a:solidFill>
                <a:srgbClr val="002060"/>
              </a:solidFill>
            </a:endParaRPr>
          </a:p>
          <a:p>
            <a:pPr marL="342900" indent="-342900" algn="just">
              <a:lnSpc>
                <a:spcPct val="150000"/>
              </a:lnSpc>
              <a:buFont typeface="+mj-lt"/>
              <a:buAutoNum type="arabicPeriod" startAt="4"/>
            </a:pPr>
            <a:r>
              <a:rPr lang="es-CL" altLang="es-CL" sz="1600" dirty="0">
                <a:solidFill>
                  <a:srgbClr val="002060"/>
                </a:solidFill>
              </a:rPr>
              <a:t>Que el periodo en que esta RDI se emite, es el de mayor concentración de requerimientos por parte de la empresa,</a:t>
            </a:r>
          </a:p>
          <a:p>
            <a:pPr marL="342900" indent="-342900" algn="just">
              <a:lnSpc>
                <a:spcPct val="150000"/>
              </a:lnSpc>
              <a:buFont typeface="+mj-lt"/>
              <a:buAutoNum type="arabicPeriod" startAt="4"/>
            </a:pPr>
            <a:endParaRPr lang="es-CL" altLang="es-CL" sz="1600" dirty="0">
              <a:solidFill>
                <a:srgbClr val="002060"/>
              </a:solidFill>
            </a:endParaRPr>
          </a:p>
          <a:p>
            <a:pPr marL="342900" indent="-342900" algn="just">
              <a:lnSpc>
                <a:spcPct val="150000"/>
              </a:lnSpc>
              <a:buFont typeface="+mj-lt"/>
              <a:buAutoNum type="arabicPeriod" startAt="4"/>
            </a:pPr>
            <a:r>
              <a:rPr lang="es-CL" altLang="es-CL" sz="1600" dirty="0">
                <a:solidFill>
                  <a:srgbClr val="002060"/>
                </a:solidFill>
              </a:rPr>
              <a:t>Que la RDI se emite el mismo día que renuncia el segundo ITO residente,</a:t>
            </a:r>
          </a:p>
          <a:p>
            <a:pPr marL="342900" indent="-342900" algn="just">
              <a:lnSpc>
                <a:spcPct val="150000"/>
              </a:lnSpc>
              <a:buFont typeface="+mj-lt"/>
              <a:buAutoNum type="arabicPeriod" startAt="4"/>
            </a:pPr>
            <a:endParaRPr lang="es-CL" altLang="es-CL" sz="1600" dirty="0">
              <a:solidFill>
                <a:srgbClr val="002060"/>
              </a:solidFill>
            </a:endParaRPr>
          </a:p>
          <a:p>
            <a:pPr marL="342900" indent="-342900" algn="just">
              <a:lnSpc>
                <a:spcPct val="150000"/>
              </a:lnSpc>
              <a:buFont typeface="+mj-lt"/>
              <a:buAutoNum type="arabicPeriod" startAt="4"/>
            </a:pPr>
            <a:r>
              <a:rPr lang="es-CL" altLang="es-CL" sz="1600" dirty="0">
                <a:solidFill>
                  <a:srgbClr val="002060"/>
                </a:solidFill>
              </a:rPr>
              <a:t>Que  la cantidad de definiciones que solicitó la constructora en la RDI 86 no eran factibles de resolver en el plazo de 13 días, lo que fue un error por parte de la ITO validar dicho plazo (no habiendo en ese momento un ITO titular). Debiendo además señalar que su solicitud era tardía.</a:t>
            </a:r>
          </a:p>
          <a:p>
            <a:pPr marL="342900" indent="-342900" algn="just">
              <a:lnSpc>
                <a:spcPct val="150000"/>
              </a:lnSpc>
              <a:buFont typeface="+mj-lt"/>
              <a:buAutoNum type="arabicPeriod" startAt="4"/>
            </a:pPr>
            <a:endParaRPr lang="es-CL" altLang="es-CL" sz="1600" dirty="0">
              <a:solidFill>
                <a:srgbClr val="002060"/>
              </a:solidFill>
            </a:endParaRPr>
          </a:p>
          <a:p>
            <a:pPr marL="342900" indent="-342900" algn="just">
              <a:lnSpc>
                <a:spcPct val="150000"/>
              </a:lnSpc>
              <a:buFont typeface="+mj-lt"/>
              <a:buAutoNum type="arabicPeriod" startAt="4"/>
            </a:pPr>
            <a:r>
              <a:rPr lang="es-CL" altLang="es-CL" sz="1600" dirty="0">
                <a:solidFill>
                  <a:srgbClr val="002060"/>
                </a:solidFill>
              </a:rPr>
              <a:t>Que en el plazo que debió analizar la ITO y validar debió considerar la complejidad de la respuesta, junto con las aclaraciones intermedias necesarias para la resolución de la consulta por parte de la empresa.</a:t>
            </a:r>
          </a:p>
        </p:txBody>
      </p:sp>
    </p:spTree>
    <p:extLst>
      <p:ext uri="{BB962C8B-B14F-4D97-AF65-F5344CB8AC3E}">
        <p14:creationId xmlns:p14="http://schemas.microsoft.com/office/powerpoint/2010/main" val="34286384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41632"/>
          </a:xfrm>
          <a:prstGeom prst="rect">
            <a:avLst/>
          </a:prstGeom>
          <a:solidFill>
            <a:schemeClr val="tx2">
              <a:lumMod val="75000"/>
            </a:schemeClr>
          </a:solidFill>
          <a:ln w="9525">
            <a:noFill/>
            <a:miter lim="800000"/>
            <a:headEnd/>
            <a:tailEnd/>
          </a:ln>
        </p:spPr>
        <p:txBody>
          <a:bodyPr wrap="square">
            <a:spAutoFit/>
          </a:bodyPr>
          <a:lstStyle/>
          <a:p>
            <a:pPr algn="ctr" eaLnBrk="0" hangingPunct="0">
              <a:lnSpc>
                <a:spcPct val="90000"/>
              </a:lnSpc>
              <a:spcBef>
                <a:spcPct val="20000"/>
              </a:spcBef>
              <a:buFont typeface="DIN-Regular"/>
              <a:buNone/>
              <a:defRPr/>
            </a:pPr>
            <a:r>
              <a:rPr lang="es-CL" b="1" dirty="0">
                <a:solidFill>
                  <a:schemeClr val="bg1"/>
                </a:solidFill>
                <a:latin typeface="Calibri" pitchFamily="34" charset="0"/>
              </a:rPr>
              <a:t>RDI 86</a:t>
            </a: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p:txBody>
      </p:sp>
      <p:sp>
        <p:nvSpPr>
          <p:cNvPr id="11" name="9 Rectángulo"/>
          <p:cNvSpPr/>
          <p:nvPr/>
        </p:nvSpPr>
        <p:spPr>
          <a:xfrm>
            <a:off x="682690" y="323455"/>
            <a:ext cx="7710530" cy="400110"/>
          </a:xfrm>
          <a:prstGeom prst="rect">
            <a:avLst/>
          </a:prstGeom>
        </p:spPr>
        <p:txBody>
          <a:bodyPr wrap="square">
            <a:spAutoFit/>
          </a:bodyPr>
          <a:lstStyle/>
          <a:p>
            <a:pPr algn="ctr" eaLnBrk="0" hangingPunct="0">
              <a:spcBef>
                <a:spcPct val="0"/>
              </a:spcBef>
              <a:buNone/>
              <a:defRPr/>
            </a:pPr>
            <a:r>
              <a:rPr lang="es-CL" altLang="en-US" sz="2000" b="1" dirty="0">
                <a:solidFill>
                  <a:srgbClr val="002060"/>
                </a:solidFill>
              </a:rPr>
              <a:t>AUMENTO DE PRECIO Y PLAZO POR RDI 86</a:t>
            </a:r>
            <a:endParaRPr lang="es-MX" altLang="en-US" sz="2000" b="1" dirty="0">
              <a:solidFill>
                <a:srgbClr val="002060"/>
              </a:solidFill>
            </a:endParaRPr>
          </a:p>
        </p:txBody>
      </p:sp>
      <p:sp>
        <p:nvSpPr>
          <p:cNvPr id="9" name="Rectángulo 7"/>
          <p:cNvSpPr/>
          <p:nvPr/>
        </p:nvSpPr>
        <p:spPr>
          <a:xfrm>
            <a:off x="257207" y="1592320"/>
            <a:ext cx="8628144" cy="4154984"/>
          </a:xfrm>
          <a:prstGeom prst="rect">
            <a:avLst/>
          </a:prstGeom>
        </p:spPr>
        <p:txBody>
          <a:bodyPr wrap="square">
            <a:spAutoFit/>
          </a:bodyPr>
          <a:lstStyle/>
          <a:p>
            <a:pPr algn="just">
              <a:lnSpc>
                <a:spcPct val="150000"/>
              </a:lnSpc>
            </a:pPr>
            <a:r>
              <a:rPr lang="es-CL" altLang="es-CL" sz="1600" b="1" dirty="0">
                <a:solidFill>
                  <a:srgbClr val="002060"/>
                </a:solidFill>
              </a:rPr>
              <a:t>Con todo, sobre la aprobación del plazo y monto que realizó el Consejo Superior en la sesión 916 del 25 de julio de 2024, se entiende que esta fue realizada en un contexto del proyecto y en la búsqueda de consensos que permitieran dar continuidad a las obras.</a:t>
            </a:r>
          </a:p>
          <a:p>
            <a:pPr marL="342900" indent="-342900">
              <a:lnSpc>
                <a:spcPct val="150000"/>
              </a:lnSpc>
              <a:buFont typeface="+mj-lt"/>
              <a:buAutoNum type="arabicPeriod"/>
            </a:pPr>
            <a:endParaRPr lang="es-CL" altLang="es-CL" sz="1600" dirty="0">
              <a:solidFill>
                <a:srgbClr val="002060"/>
              </a:solidFill>
            </a:endParaRPr>
          </a:p>
          <a:p>
            <a:pPr marL="342900" indent="-342900">
              <a:lnSpc>
                <a:spcPct val="150000"/>
              </a:lnSpc>
              <a:buFont typeface="+mj-lt"/>
              <a:buAutoNum type="arabicPeriod"/>
            </a:pPr>
            <a:endParaRPr lang="es-CL" altLang="es-CL" sz="1600" dirty="0">
              <a:solidFill>
                <a:srgbClr val="002060"/>
              </a:solidFill>
            </a:endParaRPr>
          </a:p>
          <a:p>
            <a:pPr marL="342900" indent="-342900">
              <a:lnSpc>
                <a:spcPct val="150000"/>
              </a:lnSpc>
              <a:buFont typeface="+mj-lt"/>
              <a:buAutoNum type="arabicPeriod"/>
            </a:pPr>
            <a:endParaRPr lang="es-CL" altLang="es-CL" sz="1600" dirty="0">
              <a:solidFill>
                <a:srgbClr val="002060"/>
              </a:solidFill>
            </a:endParaRPr>
          </a:p>
          <a:p>
            <a:pPr>
              <a:lnSpc>
                <a:spcPct val="150000"/>
              </a:lnSpc>
            </a:pPr>
            <a:r>
              <a:rPr lang="es-CL" altLang="es-CL" sz="1600" dirty="0">
                <a:solidFill>
                  <a:srgbClr val="002060"/>
                </a:solidFill>
              </a:rPr>
              <a:t>Por lo tanto no se comparte que el aumento de plazo se haya generado por retrasos en la respuesta de la RDI, sino que obedece a otros aspectos considerados por el Consejo Superior.</a:t>
            </a:r>
          </a:p>
          <a:p>
            <a:pPr marL="342900" indent="-342900">
              <a:lnSpc>
                <a:spcPct val="150000"/>
              </a:lnSpc>
              <a:buFont typeface="+mj-lt"/>
              <a:buAutoNum type="arabicPeriod"/>
            </a:pPr>
            <a:endParaRPr lang="es-CL" altLang="es-CL" sz="1600" dirty="0">
              <a:solidFill>
                <a:srgbClr val="002060"/>
              </a:solidFill>
            </a:endParaRPr>
          </a:p>
          <a:p>
            <a:pPr>
              <a:lnSpc>
                <a:spcPct val="150000"/>
              </a:lnSpc>
            </a:pPr>
            <a:endParaRPr lang="es-CL" altLang="es-CL" sz="1600" dirty="0">
              <a:solidFill>
                <a:srgbClr val="002060"/>
              </a:solidFill>
            </a:endParaRPr>
          </a:p>
          <a:p>
            <a:pPr marL="342900" indent="-342900">
              <a:lnSpc>
                <a:spcPct val="150000"/>
              </a:lnSpc>
              <a:buFont typeface="+mj-lt"/>
              <a:buAutoNum type="arabicPeriod"/>
            </a:pPr>
            <a:endParaRPr lang="es-CL" altLang="es-CL" sz="1600" dirty="0">
              <a:solidFill>
                <a:srgbClr val="002060"/>
              </a:solidFill>
            </a:endParaRPr>
          </a:p>
        </p:txBody>
      </p:sp>
    </p:spTree>
    <p:extLst>
      <p:ext uri="{BB962C8B-B14F-4D97-AF65-F5344CB8AC3E}">
        <p14:creationId xmlns:p14="http://schemas.microsoft.com/office/powerpoint/2010/main" val="19293382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sp>
        <p:nvSpPr>
          <p:cNvPr id="36866" name="CuadroTexto 3"/>
          <p:cNvSpPr txBox="1">
            <a:spLocks noChangeArrowheads="1"/>
          </p:cNvSpPr>
          <p:nvPr/>
        </p:nvSpPr>
        <p:spPr bwMode="auto">
          <a:xfrm>
            <a:off x="467544" y="2812050"/>
            <a:ext cx="8388424" cy="954107"/>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0" hangingPunct="0">
              <a:spcBef>
                <a:spcPct val="0"/>
              </a:spcBef>
              <a:buNone/>
              <a:defRPr/>
            </a:pPr>
            <a:r>
              <a:rPr lang="es-MX" altLang="en-US" sz="2800" dirty="0">
                <a:solidFill>
                  <a:prstClr val="white"/>
                </a:solidFill>
                <a:latin typeface="Calibri"/>
              </a:rPr>
              <a:t>4.- COMENTARIOS SOBRE LAS RECOMENDACIONES DE CONTRALORÍA</a:t>
            </a:r>
          </a:p>
        </p:txBody>
      </p:sp>
    </p:spTree>
    <p:extLst>
      <p:ext uri="{BB962C8B-B14F-4D97-AF65-F5344CB8AC3E}">
        <p14:creationId xmlns:p14="http://schemas.microsoft.com/office/powerpoint/2010/main" val="15547918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69332"/>
          </a:xfrm>
          <a:prstGeom prst="rect">
            <a:avLst/>
          </a:prstGeom>
          <a:solidFill>
            <a:schemeClr val="tx2">
              <a:lumMod val="75000"/>
            </a:schemeClr>
          </a:solidFill>
          <a:ln w="9525">
            <a:noFill/>
            <a:miter lim="800000"/>
            <a:headEnd/>
            <a:tailEnd/>
          </a:ln>
        </p:spPr>
        <p:txBody>
          <a:bodyPr wrap="square">
            <a:spAutoFit/>
          </a:bodyPr>
          <a:lstStyle/>
          <a:p>
            <a:pPr algn="ctr" eaLnBrk="0" hangingPunct="0">
              <a:spcBef>
                <a:spcPct val="0"/>
              </a:spcBef>
              <a:buNone/>
              <a:defRPr/>
            </a:pPr>
            <a:r>
              <a:rPr lang="es-MX" altLang="en-US" b="1" dirty="0">
                <a:solidFill>
                  <a:schemeClr val="bg1"/>
                </a:solidFill>
              </a:rPr>
              <a:t>COMENTARIOS SOBRE LAS RECOMENDACIONES DE CONTRALORÍA</a:t>
            </a: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p:txBody>
      </p:sp>
      <p:sp>
        <p:nvSpPr>
          <p:cNvPr id="8" name="Rectángulo 7"/>
          <p:cNvSpPr/>
          <p:nvPr/>
        </p:nvSpPr>
        <p:spPr>
          <a:xfrm>
            <a:off x="219202" y="940840"/>
            <a:ext cx="8628144" cy="830997"/>
          </a:xfrm>
          <a:prstGeom prst="rect">
            <a:avLst/>
          </a:prstGeom>
        </p:spPr>
        <p:txBody>
          <a:bodyPr wrap="square">
            <a:spAutoFit/>
          </a:bodyPr>
          <a:lstStyle/>
          <a:p>
            <a:pPr algn="just">
              <a:lnSpc>
                <a:spcPct val="150000"/>
              </a:lnSpc>
            </a:pPr>
            <a:r>
              <a:rPr lang="es-MX" altLang="es-CL" sz="1600" dirty="0">
                <a:solidFill>
                  <a:srgbClr val="002060"/>
                </a:solidFill>
              </a:rPr>
              <a:t>Contraloría realiza las siguientes recomendaciones</a:t>
            </a:r>
          </a:p>
          <a:p>
            <a:pPr marL="342900" indent="-342900">
              <a:lnSpc>
                <a:spcPct val="150000"/>
              </a:lnSpc>
              <a:buFont typeface="+mj-lt"/>
              <a:buAutoNum type="arabicPeriod"/>
            </a:pPr>
            <a:endParaRPr lang="es-CL" altLang="es-CL" sz="1600" dirty="0">
              <a:solidFill>
                <a:srgbClr val="002060"/>
              </a:solidFill>
            </a:endParaRPr>
          </a:p>
        </p:txBody>
      </p:sp>
      <p:sp>
        <p:nvSpPr>
          <p:cNvPr id="11" name="9 Rectángulo"/>
          <p:cNvSpPr/>
          <p:nvPr/>
        </p:nvSpPr>
        <p:spPr>
          <a:xfrm>
            <a:off x="682690" y="323455"/>
            <a:ext cx="7710530" cy="400110"/>
          </a:xfrm>
          <a:prstGeom prst="rect">
            <a:avLst/>
          </a:prstGeom>
        </p:spPr>
        <p:txBody>
          <a:bodyPr wrap="square">
            <a:spAutoFit/>
          </a:bodyPr>
          <a:lstStyle/>
          <a:p>
            <a:pPr algn="ctr" eaLnBrk="0" hangingPunct="0">
              <a:spcBef>
                <a:spcPct val="0"/>
              </a:spcBef>
              <a:defRPr/>
            </a:pPr>
            <a:r>
              <a:rPr lang="es-CL" altLang="en-US" sz="2000" b="1" dirty="0">
                <a:solidFill>
                  <a:srgbClr val="002060"/>
                </a:solidFill>
              </a:rPr>
              <a:t>RECOMENDACIONES CONTRALORÍA</a:t>
            </a:r>
            <a:endParaRPr lang="es-MX" altLang="en-US" sz="2000" b="1" dirty="0">
              <a:solidFill>
                <a:srgbClr val="002060"/>
              </a:solidFill>
            </a:endParaRPr>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1169" y="1519788"/>
            <a:ext cx="6384210" cy="476036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Rectángulo"/>
          <p:cNvSpPr/>
          <p:nvPr/>
        </p:nvSpPr>
        <p:spPr>
          <a:xfrm>
            <a:off x="1517073" y="2867891"/>
            <a:ext cx="6130636" cy="124690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15504479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69332"/>
          </a:xfrm>
          <a:prstGeom prst="rect">
            <a:avLst/>
          </a:prstGeom>
          <a:solidFill>
            <a:schemeClr val="tx2">
              <a:lumMod val="75000"/>
            </a:schemeClr>
          </a:solidFill>
          <a:ln w="9525">
            <a:noFill/>
            <a:miter lim="800000"/>
            <a:headEnd/>
            <a:tailEnd/>
          </a:ln>
        </p:spPr>
        <p:txBody>
          <a:bodyPr wrap="square">
            <a:spAutoFit/>
          </a:bodyPr>
          <a:lstStyle/>
          <a:p>
            <a:pPr algn="ctr" eaLnBrk="0" hangingPunct="0">
              <a:spcBef>
                <a:spcPct val="0"/>
              </a:spcBef>
              <a:buNone/>
              <a:defRPr/>
            </a:pPr>
            <a:r>
              <a:rPr lang="es-MX" altLang="en-US" b="1" dirty="0">
                <a:solidFill>
                  <a:prstClr val="white"/>
                </a:solidFill>
              </a:rPr>
              <a:t>COMENTARIOS SOBRE LAS RECOMENDACIONES DE CONTRALORÍA</a:t>
            </a: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p:txBody>
      </p:sp>
      <p:sp>
        <p:nvSpPr>
          <p:cNvPr id="11" name="9 Rectángulo"/>
          <p:cNvSpPr/>
          <p:nvPr/>
        </p:nvSpPr>
        <p:spPr>
          <a:xfrm>
            <a:off x="682690" y="323455"/>
            <a:ext cx="7710530" cy="400110"/>
          </a:xfrm>
          <a:prstGeom prst="rect">
            <a:avLst/>
          </a:prstGeom>
        </p:spPr>
        <p:txBody>
          <a:bodyPr wrap="square">
            <a:spAutoFit/>
          </a:bodyPr>
          <a:lstStyle/>
          <a:p>
            <a:pPr algn="ctr" eaLnBrk="0" hangingPunct="0">
              <a:spcBef>
                <a:spcPct val="0"/>
              </a:spcBef>
              <a:defRPr/>
            </a:pPr>
            <a:r>
              <a:rPr lang="es-CL" altLang="en-US" sz="2000" b="1" dirty="0">
                <a:solidFill>
                  <a:srgbClr val="002060"/>
                </a:solidFill>
              </a:rPr>
              <a:t>RECOMENDACIONES CONTRALORÍA</a:t>
            </a:r>
            <a:endParaRPr lang="es-MX" altLang="en-US" sz="2000" b="1" dirty="0">
              <a:solidFill>
                <a:srgbClr val="002060"/>
              </a:solidFill>
            </a:endParaRPr>
          </a:p>
        </p:txBody>
      </p:sp>
      <p:sp>
        <p:nvSpPr>
          <p:cNvPr id="9" name="Rectángulo 7"/>
          <p:cNvSpPr/>
          <p:nvPr/>
        </p:nvSpPr>
        <p:spPr>
          <a:xfrm>
            <a:off x="223883" y="782695"/>
            <a:ext cx="8628144" cy="2308324"/>
          </a:xfrm>
          <a:prstGeom prst="rect">
            <a:avLst/>
          </a:prstGeom>
        </p:spPr>
        <p:txBody>
          <a:bodyPr wrap="square">
            <a:spAutoFit/>
          </a:bodyPr>
          <a:lstStyle/>
          <a:p>
            <a:pPr algn="just">
              <a:lnSpc>
                <a:spcPct val="150000"/>
              </a:lnSpc>
            </a:pPr>
            <a:r>
              <a:rPr lang="es-CL" altLang="es-CL" sz="1600" dirty="0">
                <a:solidFill>
                  <a:srgbClr val="002060"/>
                </a:solidFill>
              </a:rPr>
              <a:t>Con respecto a lo que señala Contraloría:</a:t>
            </a:r>
          </a:p>
          <a:p>
            <a:pPr algn="just">
              <a:lnSpc>
                <a:spcPct val="150000"/>
              </a:lnSpc>
            </a:pPr>
            <a:endParaRPr lang="es-CL" altLang="es-CL" sz="1600" dirty="0">
              <a:solidFill>
                <a:srgbClr val="002060"/>
              </a:solidFill>
            </a:endParaRPr>
          </a:p>
          <a:p>
            <a:pPr algn="just">
              <a:lnSpc>
                <a:spcPct val="150000"/>
              </a:lnSpc>
            </a:pPr>
            <a:r>
              <a:rPr lang="es-MX" altLang="es-CL" sz="1600" i="1" dirty="0">
                <a:solidFill>
                  <a:srgbClr val="002060"/>
                </a:solidFill>
              </a:rPr>
              <a:t>”Establecer los plazos internos y totales en la revisión de los RDI, los cuales no se encuentran formalmente definidos, lo que al ser puesto en conocimiento de la empresa constructora, conllevaría que esta tome acciones para presentar los RDI con la antelación necesaria, mitigando con ello la afectación a la ruta crítica.”</a:t>
            </a:r>
            <a:endParaRPr lang="es-MX" altLang="es-CL" sz="1600" dirty="0">
              <a:solidFill>
                <a:srgbClr val="FF0000"/>
              </a:solidFill>
            </a:endParaRPr>
          </a:p>
        </p:txBody>
      </p:sp>
    </p:spTree>
    <p:extLst>
      <p:ext uri="{BB962C8B-B14F-4D97-AF65-F5344CB8AC3E}">
        <p14:creationId xmlns:p14="http://schemas.microsoft.com/office/powerpoint/2010/main" val="9824088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69332"/>
          </a:xfrm>
          <a:prstGeom prst="rect">
            <a:avLst/>
          </a:prstGeom>
          <a:solidFill>
            <a:schemeClr val="tx2">
              <a:lumMod val="75000"/>
            </a:schemeClr>
          </a:solidFill>
          <a:ln w="9525">
            <a:noFill/>
            <a:miter lim="800000"/>
            <a:headEnd/>
            <a:tailEnd/>
          </a:ln>
        </p:spPr>
        <p:txBody>
          <a:bodyPr wrap="square">
            <a:spAutoFit/>
          </a:bodyPr>
          <a:lstStyle/>
          <a:p>
            <a:pPr algn="ctr" eaLnBrk="0" hangingPunct="0">
              <a:spcBef>
                <a:spcPct val="0"/>
              </a:spcBef>
              <a:buNone/>
              <a:defRPr/>
            </a:pPr>
            <a:r>
              <a:rPr lang="es-MX" altLang="en-US" b="1" dirty="0">
                <a:solidFill>
                  <a:prstClr val="white"/>
                </a:solidFill>
              </a:rPr>
              <a:t>COMENTARIOS SOBRE LAS RECOMENDACIONES DE CONTRALORÍA</a:t>
            </a: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p:txBody>
      </p:sp>
      <p:sp>
        <p:nvSpPr>
          <p:cNvPr id="11" name="9 Rectángulo"/>
          <p:cNvSpPr/>
          <p:nvPr/>
        </p:nvSpPr>
        <p:spPr>
          <a:xfrm>
            <a:off x="682690" y="323455"/>
            <a:ext cx="7710530" cy="400110"/>
          </a:xfrm>
          <a:prstGeom prst="rect">
            <a:avLst/>
          </a:prstGeom>
        </p:spPr>
        <p:txBody>
          <a:bodyPr wrap="square">
            <a:spAutoFit/>
          </a:bodyPr>
          <a:lstStyle/>
          <a:p>
            <a:pPr algn="ctr" eaLnBrk="0" hangingPunct="0">
              <a:spcBef>
                <a:spcPct val="0"/>
              </a:spcBef>
              <a:defRPr/>
            </a:pPr>
            <a:r>
              <a:rPr lang="es-CL" altLang="en-US" sz="2000" b="1" dirty="0">
                <a:solidFill>
                  <a:srgbClr val="002060"/>
                </a:solidFill>
              </a:rPr>
              <a:t>RECOMENDACIONES CONTRALORÍA</a:t>
            </a:r>
            <a:endParaRPr lang="es-MX" altLang="en-US" sz="2000" b="1" dirty="0">
              <a:solidFill>
                <a:srgbClr val="002060"/>
              </a:solidFill>
            </a:endParaRPr>
          </a:p>
        </p:txBody>
      </p:sp>
      <p:sp>
        <p:nvSpPr>
          <p:cNvPr id="9" name="Rectángulo 7"/>
          <p:cNvSpPr/>
          <p:nvPr/>
        </p:nvSpPr>
        <p:spPr>
          <a:xfrm>
            <a:off x="223883" y="782695"/>
            <a:ext cx="8628144" cy="4893647"/>
          </a:xfrm>
          <a:prstGeom prst="rect">
            <a:avLst/>
          </a:prstGeom>
        </p:spPr>
        <p:txBody>
          <a:bodyPr wrap="square">
            <a:spAutoFit/>
          </a:bodyPr>
          <a:lstStyle/>
          <a:p>
            <a:pPr algn="just">
              <a:lnSpc>
                <a:spcPct val="150000"/>
              </a:lnSpc>
            </a:pPr>
            <a:r>
              <a:rPr lang="es-MX" altLang="es-CL" sz="1600" dirty="0">
                <a:solidFill>
                  <a:srgbClr val="002060"/>
                </a:solidFill>
              </a:rPr>
              <a:t>En efecto el Departamento de Infraestructura no tiene definidos los plazos de respuesta con la empresa constructora debido a:</a:t>
            </a:r>
          </a:p>
          <a:p>
            <a:pPr algn="just">
              <a:lnSpc>
                <a:spcPct val="150000"/>
              </a:lnSpc>
            </a:pPr>
            <a:endParaRPr lang="es-MX" altLang="es-CL" sz="1600" dirty="0">
              <a:solidFill>
                <a:srgbClr val="002060"/>
              </a:solidFill>
            </a:endParaRPr>
          </a:p>
          <a:p>
            <a:pPr marL="342900" indent="-342900" algn="just">
              <a:lnSpc>
                <a:spcPct val="150000"/>
              </a:lnSpc>
              <a:buFont typeface="+mj-lt"/>
              <a:buAutoNum type="arabicPeriod"/>
            </a:pPr>
            <a:r>
              <a:rPr lang="es-MX" altLang="es-CL" sz="1600" dirty="0">
                <a:solidFill>
                  <a:schemeClr val="tx2"/>
                </a:solidFill>
              </a:rPr>
              <a:t>La dificultad para definir plazos específicos debido a la variedad de partidas y sus implicancias para resolverla, (en esta caso hay más de 2.000 partidas en el </a:t>
            </a:r>
            <a:r>
              <a:rPr lang="es-MX" altLang="es-CL" sz="1600" dirty="0" err="1">
                <a:solidFill>
                  <a:schemeClr val="tx2"/>
                </a:solidFill>
              </a:rPr>
              <a:t>itemizado</a:t>
            </a:r>
            <a:r>
              <a:rPr lang="es-MX" altLang="es-CL" sz="1600" dirty="0">
                <a:solidFill>
                  <a:schemeClr val="tx2"/>
                </a:solidFill>
              </a:rPr>
              <a:t>)</a:t>
            </a:r>
          </a:p>
          <a:p>
            <a:pPr marL="342900" indent="-342900" algn="just">
              <a:lnSpc>
                <a:spcPct val="150000"/>
              </a:lnSpc>
              <a:buFont typeface="+mj-lt"/>
              <a:buAutoNum type="arabicPeriod"/>
            </a:pPr>
            <a:r>
              <a:rPr lang="es-MX" altLang="es-CL" sz="1600" dirty="0">
                <a:solidFill>
                  <a:schemeClr val="tx2"/>
                </a:solidFill>
              </a:rPr>
              <a:t>El uso que realice la empresa constructora de dicho plazo, por ejemplo mediante la concentración de requerimientos u otras acciones.</a:t>
            </a:r>
          </a:p>
          <a:p>
            <a:pPr marL="342900" indent="-342900" algn="just">
              <a:lnSpc>
                <a:spcPct val="150000"/>
              </a:lnSpc>
              <a:buFont typeface="+mj-lt"/>
              <a:buAutoNum type="arabicPeriod"/>
            </a:pPr>
            <a:r>
              <a:rPr lang="es-MX" altLang="es-CL" sz="1600" dirty="0">
                <a:solidFill>
                  <a:schemeClr val="tx2"/>
                </a:solidFill>
              </a:rPr>
              <a:t>A que esta definición es coherente con las determinaciones de otras instituciones públicas.</a:t>
            </a:r>
          </a:p>
          <a:p>
            <a:pPr marL="342900" indent="-342900" algn="just">
              <a:lnSpc>
                <a:spcPct val="150000"/>
              </a:lnSpc>
              <a:buFont typeface="+mj-lt"/>
              <a:buAutoNum type="arabicPeriod"/>
            </a:pPr>
            <a:endParaRPr lang="es-MX" altLang="es-CL" sz="1600" dirty="0">
              <a:solidFill>
                <a:schemeClr val="tx2"/>
              </a:solidFill>
            </a:endParaRPr>
          </a:p>
          <a:p>
            <a:pPr algn="just">
              <a:lnSpc>
                <a:spcPct val="150000"/>
              </a:lnSpc>
            </a:pPr>
            <a:r>
              <a:rPr lang="es-MX" altLang="es-CL" sz="1600" dirty="0">
                <a:solidFill>
                  <a:schemeClr val="tx2"/>
                </a:solidFill>
              </a:rPr>
              <a:t>Si se tienen definidos los plazos de respuesta con el consultor, los que de no cumplirse son causal de multas en caso de generar aumentos de plazo.</a:t>
            </a:r>
          </a:p>
          <a:p>
            <a:pPr algn="just">
              <a:lnSpc>
                <a:spcPct val="150000"/>
              </a:lnSpc>
            </a:pPr>
            <a:endParaRPr lang="es-MX" altLang="es-CL" sz="1600" dirty="0">
              <a:solidFill>
                <a:schemeClr val="tx2"/>
              </a:solidFill>
            </a:endParaRPr>
          </a:p>
          <a:p>
            <a:pPr algn="just">
              <a:lnSpc>
                <a:spcPct val="150000"/>
              </a:lnSpc>
            </a:pPr>
            <a:r>
              <a:rPr lang="es-MX" altLang="es-CL" sz="1600" dirty="0">
                <a:solidFill>
                  <a:schemeClr val="tx2"/>
                </a:solidFill>
              </a:rPr>
              <a:t>Sobre las definiciones en otras instituciones públicas a continuación un breve resumen.</a:t>
            </a:r>
            <a:endParaRPr lang="es-MX" altLang="es-CL" sz="1600" dirty="0">
              <a:solidFill>
                <a:srgbClr val="FF0000"/>
              </a:solidFill>
            </a:endParaRPr>
          </a:p>
        </p:txBody>
      </p:sp>
    </p:spTree>
    <p:extLst>
      <p:ext uri="{BB962C8B-B14F-4D97-AF65-F5344CB8AC3E}">
        <p14:creationId xmlns:p14="http://schemas.microsoft.com/office/powerpoint/2010/main" val="32494812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69332"/>
          </a:xfrm>
          <a:prstGeom prst="rect">
            <a:avLst/>
          </a:prstGeom>
          <a:solidFill>
            <a:schemeClr val="tx2">
              <a:lumMod val="75000"/>
            </a:schemeClr>
          </a:solidFill>
          <a:ln w="9525">
            <a:noFill/>
            <a:miter lim="800000"/>
            <a:headEnd/>
            <a:tailEnd/>
          </a:ln>
        </p:spPr>
        <p:txBody>
          <a:bodyPr wrap="square">
            <a:spAutoFit/>
          </a:bodyPr>
          <a:lstStyle/>
          <a:p>
            <a:pPr algn="ctr" eaLnBrk="0" hangingPunct="0">
              <a:spcBef>
                <a:spcPct val="0"/>
              </a:spcBef>
              <a:buNone/>
              <a:defRPr/>
            </a:pPr>
            <a:r>
              <a:rPr lang="es-MX" altLang="en-US" b="1" dirty="0">
                <a:solidFill>
                  <a:prstClr val="white"/>
                </a:solidFill>
              </a:rPr>
              <a:t>COMENTARIOS SOBRE LAS RECOMENDACIONES DE CONTRALORÍA</a:t>
            </a: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p:txBody>
      </p:sp>
      <p:sp>
        <p:nvSpPr>
          <p:cNvPr id="11" name="9 Rectángulo"/>
          <p:cNvSpPr/>
          <p:nvPr/>
        </p:nvSpPr>
        <p:spPr>
          <a:xfrm>
            <a:off x="682690" y="323455"/>
            <a:ext cx="7710530" cy="400110"/>
          </a:xfrm>
          <a:prstGeom prst="rect">
            <a:avLst/>
          </a:prstGeom>
        </p:spPr>
        <p:txBody>
          <a:bodyPr wrap="square">
            <a:spAutoFit/>
          </a:bodyPr>
          <a:lstStyle/>
          <a:p>
            <a:pPr algn="ctr" defTabSz="457200" eaLnBrk="0" hangingPunct="0">
              <a:spcBef>
                <a:spcPct val="0"/>
              </a:spcBef>
              <a:defRPr/>
            </a:pPr>
            <a:r>
              <a:rPr lang="es-MX" altLang="en-US" sz="2000" b="1" dirty="0">
                <a:solidFill>
                  <a:srgbClr val="002060"/>
                </a:solidFill>
                <a:latin typeface="Calibri" panose="020F0502020204030204" pitchFamily="34" charset="0"/>
                <a:cs typeface="Calibri" panose="020F0502020204030204" pitchFamily="34" charset="0"/>
              </a:rPr>
              <a:t>PLAZOS DE RDI OTRAS INSTITUCIONES PÚBLICAS</a:t>
            </a:r>
          </a:p>
        </p:txBody>
      </p:sp>
      <p:sp>
        <p:nvSpPr>
          <p:cNvPr id="9" name="Rectángulo 7"/>
          <p:cNvSpPr/>
          <p:nvPr/>
        </p:nvSpPr>
        <p:spPr>
          <a:xfrm>
            <a:off x="223883" y="782695"/>
            <a:ext cx="8628144" cy="4893647"/>
          </a:xfrm>
          <a:prstGeom prst="rect">
            <a:avLst/>
          </a:prstGeom>
        </p:spPr>
        <p:txBody>
          <a:bodyPr wrap="square">
            <a:spAutoFit/>
          </a:bodyPr>
          <a:lstStyle/>
          <a:p>
            <a:pPr marL="285750" indent="-285750" algn="just">
              <a:lnSpc>
                <a:spcPct val="150000"/>
              </a:lnSpc>
              <a:buFont typeface="Arial" panose="020B0604020202020204" pitchFamily="34" charset="0"/>
              <a:buChar char="•"/>
            </a:pPr>
            <a:r>
              <a:rPr lang="es-MX" altLang="es-CL" sz="1600" b="1" dirty="0">
                <a:solidFill>
                  <a:srgbClr val="002060"/>
                </a:solidFill>
              </a:rPr>
              <a:t>Tesorería General de la Republica: </a:t>
            </a:r>
            <a:r>
              <a:rPr lang="es-MX" altLang="es-CL" sz="1600" dirty="0">
                <a:solidFill>
                  <a:srgbClr val="002060"/>
                </a:solidFill>
              </a:rPr>
              <a:t>Son proyectos de menor envergadura, ampliaciones o remodelaciones, </a:t>
            </a:r>
            <a:r>
              <a:rPr lang="es-MX" altLang="es-CL" sz="1600" u="sng" dirty="0">
                <a:solidFill>
                  <a:srgbClr val="002060"/>
                </a:solidFill>
              </a:rPr>
              <a:t>donde no cuentan con la Nomenclatura de RDI para las consultas se utiliza el portal de transparencia.</a:t>
            </a:r>
            <a:r>
              <a:rPr lang="es-MX" altLang="es-CL" sz="1600" dirty="0">
                <a:solidFill>
                  <a:srgbClr val="002060"/>
                </a:solidFill>
              </a:rPr>
              <a:t> Contacto con quien se realizaron las averiguaciones. Ingrid </a:t>
            </a:r>
            <a:r>
              <a:rPr lang="es-MX" altLang="es-CL" sz="1600" dirty="0" err="1">
                <a:solidFill>
                  <a:srgbClr val="002060"/>
                </a:solidFill>
              </a:rPr>
              <a:t>Socha</a:t>
            </a:r>
            <a:r>
              <a:rPr lang="es-MX" altLang="es-CL" sz="1600" dirty="0">
                <a:solidFill>
                  <a:srgbClr val="002060"/>
                </a:solidFill>
              </a:rPr>
              <a:t> Jefa de Departamento de Infraestructura.</a:t>
            </a:r>
          </a:p>
          <a:p>
            <a:pPr algn="just">
              <a:lnSpc>
                <a:spcPct val="150000"/>
              </a:lnSpc>
            </a:pPr>
            <a:endParaRPr lang="es-MX" altLang="es-CL" sz="1600" dirty="0">
              <a:solidFill>
                <a:srgbClr val="002060"/>
              </a:solidFill>
            </a:endParaRPr>
          </a:p>
          <a:p>
            <a:pPr marL="285750" indent="-285750" algn="just">
              <a:lnSpc>
                <a:spcPct val="150000"/>
              </a:lnSpc>
              <a:buFont typeface="Arial" panose="020B0604020202020204" pitchFamily="34" charset="0"/>
              <a:buChar char="•"/>
            </a:pPr>
            <a:r>
              <a:rPr lang="es-MX" altLang="es-CL" sz="1600" b="1" dirty="0">
                <a:solidFill>
                  <a:srgbClr val="002060"/>
                </a:solidFill>
              </a:rPr>
              <a:t>Servicio de Impuestos Internos</a:t>
            </a:r>
            <a:r>
              <a:rPr lang="es-MX" altLang="es-CL" sz="1600" dirty="0">
                <a:solidFill>
                  <a:srgbClr val="002060"/>
                </a:solidFill>
              </a:rPr>
              <a:t>: Al ser proyectos completos donde se licita el Diseño más la construcción, es la asesoría de Inspección técnica quienes ocupan las RDI para pedir aclaración a la constructora, </a:t>
            </a:r>
            <a:r>
              <a:rPr lang="es-MX" altLang="es-CL" sz="1600" u="sng" dirty="0">
                <a:solidFill>
                  <a:srgbClr val="002060"/>
                </a:solidFill>
              </a:rPr>
              <a:t>no esta establecido por Bases la regulación de los plazos de respuesta de RDI</a:t>
            </a:r>
            <a:r>
              <a:rPr lang="es-MX" altLang="es-CL" sz="1600" dirty="0">
                <a:solidFill>
                  <a:srgbClr val="002060"/>
                </a:solidFill>
              </a:rPr>
              <a:t>. Contacto con quien se realizaron las averiguaciones. Julio Chau Jefe de Infraestructura.</a:t>
            </a:r>
          </a:p>
          <a:p>
            <a:pPr algn="just">
              <a:lnSpc>
                <a:spcPct val="150000"/>
              </a:lnSpc>
            </a:pPr>
            <a:endParaRPr lang="es-MX" altLang="es-CL" sz="1600" dirty="0">
              <a:solidFill>
                <a:srgbClr val="002060"/>
              </a:solidFill>
            </a:endParaRPr>
          </a:p>
          <a:p>
            <a:pPr marL="285750" indent="-285750" algn="just">
              <a:lnSpc>
                <a:spcPct val="150000"/>
              </a:lnSpc>
              <a:buFont typeface="Arial" panose="020B0604020202020204" pitchFamily="34" charset="0"/>
              <a:buChar char="•"/>
            </a:pPr>
            <a:r>
              <a:rPr lang="es-MX" altLang="es-CL" sz="1600" b="1" dirty="0">
                <a:solidFill>
                  <a:srgbClr val="002060"/>
                </a:solidFill>
              </a:rPr>
              <a:t>Ministerio de obras Públicas: </a:t>
            </a:r>
            <a:r>
              <a:rPr lang="es-MX" altLang="es-CL" sz="1600" dirty="0">
                <a:solidFill>
                  <a:srgbClr val="002060"/>
                </a:solidFill>
              </a:rPr>
              <a:t>Cuenta con proyectos de similares envergadura a los proyectos CAPJ, </a:t>
            </a:r>
            <a:r>
              <a:rPr lang="es-MX" altLang="es-CL" sz="1600" u="sng" dirty="0">
                <a:solidFill>
                  <a:srgbClr val="002060"/>
                </a:solidFill>
              </a:rPr>
              <a:t>no está definido en las bases que es una RDI ni los Plazos para dar respuesta. </a:t>
            </a:r>
            <a:r>
              <a:rPr lang="es-MX" altLang="es-CL" sz="1600" dirty="0">
                <a:solidFill>
                  <a:srgbClr val="002060"/>
                </a:solidFill>
              </a:rPr>
              <a:t>Contacto con quien se realizaron las averiguaciones. Úrsula Arenas formuladora  de proyectos</a:t>
            </a:r>
          </a:p>
        </p:txBody>
      </p:sp>
    </p:spTree>
    <p:extLst>
      <p:ext uri="{BB962C8B-B14F-4D97-AF65-F5344CB8AC3E}">
        <p14:creationId xmlns:p14="http://schemas.microsoft.com/office/powerpoint/2010/main" val="15905923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69332"/>
          </a:xfrm>
          <a:prstGeom prst="rect">
            <a:avLst/>
          </a:prstGeom>
          <a:solidFill>
            <a:schemeClr val="tx2">
              <a:lumMod val="75000"/>
            </a:schemeClr>
          </a:solidFill>
          <a:ln w="9525">
            <a:noFill/>
            <a:miter lim="800000"/>
            <a:headEnd/>
            <a:tailEnd/>
          </a:ln>
        </p:spPr>
        <p:txBody>
          <a:bodyPr wrap="square">
            <a:spAutoFit/>
          </a:bodyPr>
          <a:lstStyle/>
          <a:p>
            <a:pPr algn="ctr" eaLnBrk="0" hangingPunct="0">
              <a:spcBef>
                <a:spcPct val="0"/>
              </a:spcBef>
              <a:buNone/>
              <a:defRPr/>
            </a:pPr>
            <a:r>
              <a:rPr lang="es-MX" altLang="en-US" b="1" dirty="0">
                <a:solidFill>
                  <a:prstClr val="white"/>
                </a:solidFill>
              </a:rPr>
              <a:t>COMENTARIOS SOBRE LAS RECOMENDACIONES DE CONTRALORÍA</a:t>
            </a: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p:txBody>
      </p:sp>
      <p:sp>
        <p:nvSpPr>
          <p:cNvPr id="11" name="9 Rectángulo"/>
          <p:cNvSpPr/>
          <p:nvPr/>
        </p:nvSpPr>
        <p:spPr>
          <a:xfrm>
            <a:off x="682690" y="323455"/>
            <a:ext cx="7710530" cy="400110"/>
          </a:xfrm>
          <a:prstGeom prst="rect">
            <a:avLst/>
          </a:prstGeom>
        </p:spPr>
        <p:txBody>
          <a:bodyPr wrap="square">
            <a:spAutoFit/>
          </a:bodyPr>
          <a:lstStyle/>
          <a:p>
            <a:pPr algn="ctr" defTabSz="457200" eaLnBrk="0" hangingPunct="0">
              <a:spcBef>
                <a:spcPct val="0"/>
              </a:spcBef>
              <a:defRPr/>
            </a:pPr>
            <a:r>
              <a:rPr lang="es-MX" altLang="en-US" sz="2000" b="1" dirty="0">
                <a:solidFill>
                  <a:srgbClr val="002060"/>
                </a:solidFill>
                <a:latin typeface="Calibri" panose="020F0502020204030204" pitchFamily="34" charset="0"/>
                <a:cs typeface="Calibri" panose="020F0502020204030204" pitchFamily="34" charset="0"/>
              </a:rPr>
              <a:t>LICITACIONES SIMILARES REVISADAS</a:t>
            </a:r>
          </a:p>
        </p:txBody>
      </p:sp>
      <p:graphicFrame>
        <p:nvGraphicFramePr>
          <p:cNvPr id="8" name="Tabla 3">
            <a:extLst>
              <a:ext uri="{FF2B5EF4-FFF2-40B4-BE49-F238E27FC236}">
                <a16:creationId xmlns:a16="http://schemas.microsoft.com/office/drawing/2014/main" id="{E927859B-FFF0-9780-F02B-CB17CBCC60EC}"/>
              </a:ext>
            </a:extLst>
          </p:cNvPr>
          <p:cNvGraphicFramePr>
            <a:graphicFrameLocks noGrp="1"/>
          </p:cNvGraphicFramePr>
          <p:nvPr>
            <p:extLst>
              <p:ext uri="{D42A27DB-BD31-4B8C-83A1-F6EECF244321}">
                <p14:modId xmlns:p14="http://schemas.microsoft.com/office/powerpoint/2010/main" val="1761442111"/>
              </p:ext>
            </p:extLst>
          </p:nvPr>
        </p:nvGraphicFramePr>
        <p:xfrm>
          <a:off x="394815" y="1151712"/>
          <a:ext cx="8352928" cy="4590558"/>
        </p:xfrm>
        <a:graphic>
          <a:graphicData uri="http://schemas.openxmlformats.org/drawingml/2006/table">
            <a:tbl>
              <a:tblPr/>
              <a:tblGrid>
                <a:gridCol w="720569">
                  <a:extLst>
                    <a:ext uri="{9D8B030D-6E8A-4147-A177-3AD203B41FA5}">
                      <a16:colId xmlns:a16="http://schemas.microsoft.com/office/drawing/2014/main" val="4025819760"/>
                    </a:ext>
                  </a:extLst>
                </a:gridCol>
                <a:gridCol w="351774">
                  <a:extLst>
                    <a:ext uri="{9D8B030D-6E8A-4147-A177-3AD203B41FA5}">
                      <a16:colId xmlns:a16="http://schemas.microsoft.com/office/drawing/2014/main" val="3794038074"/>
                    </a:ext>
                  </a:extLst>
                </a:gridCol>
                <a:gridCol w="351774">
                  <a:extLst>
                    <a:ext uri="{9D8B030D-6E8A-4147-A177-3AD203B41FA5}">
                      <a16:colId xmlns:a16="http://schemas.microsoft.com/office/drawing/2014/main" val="508986343"/>
                    </a:ext>
                  </a:extLst>
                </a:gridCol>
                <a:gridCol w="663832">
                  <a:extLst>
                    <a:ext uri="{9D8B030D-6E8A-4147-A177-3AD203B41FA5}">
                      <a16:colId xmlns:a16="http://schemas.microsoft.com/office/drawing/2014/main" val="4181095936"/>
                    </a:ext>
                  </a:extLst>
                </a:gridCol>
                <a:gridCol w="641136">
                  <a:extLst>
                    <a:ext uri="{9D8B030D-6E8A-4147-A177-3AD203B41FA5}">
                      <a16:colId xmlns:a16="http://schemas.microsoft.com/office/drawing/2014/main" val="2005009147"/>
                    </a:ext>
                  </a:extLst>
                </a:gridCol>
                <a:gridCol w="448228">
                  <a:extLst>
                    <a:ext uri="{9D8B030D-6E8A-4147-A177-3AD203B41FA5}">
                      <a16:colId xmlns:a16="http://schemas.microsoft.com/office/drawing/2014/main" val="2514271271"/>
                    </a:ext>
                  </a:extLst>
                </a:gridCol>
                <a:gridCol w="612767">
                  <a:extLst>
                    <a:ext uri="{9D8B030D-6E8A-4147-A177-3AD203B41FA5}">
                      <a16:colId xmlns:a16="http://schemas.microsoft.com/office/drawing/2014/main" val="55632090"/>
                    </a:ext>
                  </a:extLst>
                </a:gridCol>
                <a:gridCol w="618441">
                  <a:extLst>
                    <a:ext uri="{9D8B030D-6E8A-4147-A177-3AD203B41FA5}">
                      <a16:colId xmlns:a16="http://schemas.microsoft.com/office/drawing/2014/main" val="3252545822"/>
                    </a:ext>
                  </a:extLst>
                </a:gridCol>
                <a:gridCol w="646811">
                  <a:extLst>
                    <a:ext uri="{9D8B030D-6E8A-4147-A177-3AD203B41FA5}">
                      <a16:colId xmlns:a16="http://schemas.microsoft.com/office/drawing/2014/main" val="2342035162"/>
                    </a:ext>
                  </a:extLst>
                </a:gridCol>
                <a:gridCol w="692200">
                  <a:extLst>
                    <a:ext uri="{9D8B030D-6E8A-4147-A177-3AD203B41FA5}">
                      <a16:colId xmlns:a16="http://schemas.microsoft.com/office/drawing/2014/main" val="1457662633"/>
                    </a:ext>
                  </a:extLst>
                </a:gridCol>
                <a:gridCol w="1317450">
                  <a:extLst>
                    <a:ext uri="{9D8B030D-6E8A-4147-A177-3AD203B41FA5}">
                      <a16:colId xmlns:a16="http://schemas.microsoft.com/office/drawing/2014/main" val="2511504228"/>
                    </a:ext>
                  </a:extLst>
                </a:gridCol>
                <a:gridCol w="487944">
                  <a:extLst>
                    <a:ext uri="{9D8B030D-6E8A-4147-A177-3AD203B41FA5}">
                      <a16:colId xmlns:a16="http://schemas.microsoft.com/office/drawing/2014/main" val="59583666"/>
                    </a:ext>
                  </a:extLst>
                </a:gridCol>
                <a:gridCol w="448228">
                  <a:extLst>
                    <a:ext uri="{9D8B030D-6E8A-4147-A177-3AD203B41FA5}">
                      <a16:colId xmlns:a16="http://schemas.microsoft.com/office/drawing/2014/main" val="546962543"/>
                    </a:ext>
                  </a:extLst>
                </a:gridCol>
                <a:gridCol w="351774">
                  <a:extLst>
                    <a:ext uri="{9D8B030D-6E8A-4147-A177-3AD203B41FA5}">
                      <a16:colId xmlns:a16="http://schemas.microsoft.com/office/drawing/2014/main" val="1939417726"/>
                    </a:ext>
                  </a:extLst>
                </a:gridCol>
              </a:tblGrid>
              <a:tr h="535688">
                <a:tc>
                  <a:txBody>
                    <a:bodyPr/>
                    <a:lstStyle/>
                    <a:p>
                      <a:pPr algn="l" fontAlgn="b"/>
                      <a:r>
                        <a:rPr lang="es-CL" sz="600" b="1" i="0" u="none" strike="noStrike" dirty="0">
                          <a:solidFill>
                            <a:srgbClr val="000000"/>
                          </a:solidFill>
                          <a:effectLst/>
                          <a:latin typeface="Aptos Narrow" panose="020B0004020202020204" pitchFamily="34" charset="0"/>
                        </a:rPr>
                        <a:t>NOMBRE DEL PROYECTO</a:t>
                      </a:r>
                    </a:p>
                  </a:txBody>
                  <a:tcPr marL="3093" marR="3093" marT="309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D93D9"/>
                    </a:solidFill>
                  </a:tcPr>
                </a:tc>
                <a:tc>
                  <a:txBody>
                    <a:bodyPr/>
                    <a:lstStyle/>
                    <a:p>
                      <a:pPr algn="ctr" fontAlgn="b"/>
                      <a:r>
                        <a:rPr lang="es-CL" sz="600" b="1" i="0" u="none" strike="noStrike">
                          <a:solidFill>
                            <a:srgbClr val="000000"/>
                          </a:solidFill>
                          <a:effectLst/>
                          <a:latin typeface="Aptos Narrow" panose="020B0004020202020204" pitchFamily="34" charset="0"/>
                        </a:rPr>
                        <a:t>AÑO </a:t>
                      </a:r>
                    </a:p>
                  </a:txBody>
                  <a:tcPr marL="3093" marR="3093" marT="309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D93D9"/>
                    </a:solidFill>
                  </a:tcPr>
                </a:tc>
                <a:tc>
                  <a:txBody>
                    <a:bodyPr/>
                    <a:lstStyle/>
                    <a:p>
                      <a:pPr algn="ctr" fontAlgn="b"/>
                      <a:r>
                        <a:rPr lang="es-CL" sz="600" b="1" i="0" u="none" strike="noStrike">
                          <a:solidFill>
                            <a:srgbClr val="000000"/>
                          </a:solidFill>
                          <a:effectLst/>
                          <a:latin typeface="Aptos Narrow" panose="020B0004020202020204" pitchFamily="34" charset="0"/>
                        </a:rPr>
                        <a:t>ID</a:t>
                      </a:r>
                    </a:p>
                  </a:txBody>
                  <a:tcPr marL="3093" marR="3093" marT="3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D93D9"/>
                    </a:solidFill>
                  </a:tcPr>
                </a:tc>
                <a:tc>
                  <a:txBody>
                    <a:bodyPr/>
                    <a:lstStyle/>
                    <a:p>
                      <a:pPr algn="ctr" fontAlgn="b"/>
                      <a:r>
                        <a:rPr lang="es-CL" sz="600" b="1" i="0" u="none" strike="noStrike">
                          <a:solidFill>
                            <a:srgbClr val="000000"/>
                          </a:solidFill>
                          <a:effectLst/>
                          <a:latin typeface="Aptos Narrow" panose="020B0004020202020204" pitchFamily="34" charset="0"/>
                        </a:rPr>
                        <a:t>TIPO DE LICITACIÓN</a:t>
                      </a:r>
                    </a:p>
                  </a:txBody>
                  <a:tcPr marL="3093" marR="3093" marT="3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D93D9"/>
                    </a:solidFill>
                  </a:tcPr>
                </a:tc>
                <a:tc>
                  <a:txBody>
                    <a:bodyPr/>
                    <a:lstStyle/>
                    <a:p>
                      <a:pPr algn="ctr" fontAlgn="b"/>
                      <a:r>
                        <a:rPr lang="es-CL" sz="600" b="1" i="0" u="none" strike="noStrike">
                          <a:solidFill>
                            <a:srgbClr val="000000"/>
                          </a:solidFill>
                          <a:effectLst/>
                          <a:latin typeface="Aptos Narrow" panose="020B0004020202020204" pitchFamily="34" charset="0"/>
                        </a:rPr>
                        <a:t>FECHA ADJUDICADA</a:t>
                      </a:r>
                    </a:p>
                  </a:txBody>
                  <a:tcPr marL="3093" marR="3093" marT="3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D93D9"/>
                    </a:solidFill>
                  </a:tcPr>
                </a:tc>
                <a:tc>
                  <a:txBody>
                    <a:bodyPr/>
                    <a:lstStyle/>
                    <a:p>
                      <a:pPr algn="ctr" fontAlgn="b"/>
                      <a:r>
                        <a:rPr lang="es-CL" sz="600" b="1" i="0" u="none" strike="noStrike">
                          <a:solidFill>
                            <a:srgbClr val="000000"/>
                          </a:solidFill>
                          <a:effectLst/>
                          <a:latin typeface="Aptos Narrow" panose="020B0004020202020204" pitchFamily="34" charset="0"/>
                        </a:rPr>
                        <a:t>ESTADO</a:t>
                      </a:r>
                    </a:p>
                  </a:txBody>
                  <a:tcPr marL="3093" marR="3093" marT="3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D93D9"/>
                    </a:solidFill>
                  </a:tcPr>
                </a:tc>
                <a:tc>
                  <a:txBody>
                    <a:bodyPr/>
                    <a:lstStyle/>
                    <a:p>
                      <a:pPr algn="ctr" fontAlgn="b"/>
                      <a:r>
                        <a:rPr lang="es-CL" sz="600" b="1" i="0" u="none" strike="noStrike">
                          <a:solidFill>
                            <a:srgbClr val="000000"/>
                          </a:solidFill>
                          <a:effectLst/>
                          <a:latin typeface="Aptos Narrow" panose="020B0004020202020204" pitchFamily="34" charset="0"/>
                        </a:rPr>
                        <a:t>EMPRESA ADJUDICADA</a:t>
                      </a:r>
                    </a:p>
                  </a:txBody>
                  <a:tcPr marL="3093" marR="3093" marT="3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D93D9"/>
                    </a:solidFill>
                  </a:tcPr>
                </a:tc>
                <a:tc>
                  <a:txBody>
                    <a:bodyPr/>
                    <a:lstStyle/>
                    <a:p>
                      <a:pPr algn="ctr" fontAlgn="b"/>
                      <a:r>
                        <a:rPr lang="es-CL" sz="600" b="1" i="0" u="none" strike="noStrike">
                          <a:solidFill>
                            <a:srgbClr val="000000"/>
                          </a:solidFill>
                          <a:effectLst/>
                          <a:latin typeface="Aptos Narrow" panose="020B0004020202020204" pitchFamily="34" charset="0"/>
                        </a:rPr>
                        <a:t>M2 CONTRUIDOS DEL PROYECTO</a:t>
                      </a:r>
                    </a:p>
                  </a:txBody>
                  <a:tcPr marL="3093" marR="3093" marT="3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D93D9"/>
                    </a:solidFill>
                  </a:tcPr>
                </a:tc>
                <a:tc>
                  <a:txBody>
                    <a:bodyPr/>
                    <a:lstStyle/>
                    <a:p>
                      <a:pPr algn="ctr" fontAlgn="b"/>
                      <a:r>
                        <a:rPr lang="es-CL" sz="600" b="1" i="0" u="none" strike="noStrike">
                          <a:solidFill>
                            <a:srgbClr val="000000"/>
                          </a:solidFill>
                          <a:effectLst/>
                          <a:latin typeface="Aptos Narrow" panose="020B0004020202020204" pitchFamily="34" charset="0"/>
                        </a:rPr>
                        <a:t>PRECIO DE ADJUDICACIÓN</a:t>
                      </a:r>
                    </a:p>
                  </a:txBody>
                  <a:tcPr marL="3093" marR="3093" marT="3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D93D9"/>
                    </a:solidFill>
                  </a:tcPr>
                </a:tc>
                <a:tc>
                  <a:txBody>
                    <a:bodyPr/>
                    <a:lstStyle/>
                    <a:p>
                      <a:pPr algn="ctr" fontAlgn="b"/>
                      <a:r>
                        <a:rPr lang="es-CL" sz="600" b="1" i="0" u="none" strike="noStrike">
                          <a:solidFill>
                            <a:srgbClr val="000000"/>
                          </a:solidFill>
                          <a:effectLst/>
                          <a:latin typeface="Aptos Narrow" panose="020B0004020202020204" pitchFamily="34" charset="0"/>
                        </a:rPr>
                        <a:t>CANTIDAD DE OFERTA ENTREGADA POR CONCURSO</a:t>
                      </a:r>
                    </a:p>
                  </a:txBody>
                  <a:tcPr marL="3093" marR="3093" marT="3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D93D9"/>
                    </a:solidFill>
                  </a:tcPr>
                </a:tc>
                <a:tc>
                  <a:txBody>
                    <a:bodyPr/>
                    <a:lstStyle/>
                    <a:p>
                      <a:pPr algn="ctr" fontAlgn="b"/>
                      <a:r>
                        <a:rPr lang="es-CL" sz="600" b="1" i="0" u="none" strike="noStrike">
                          <a:solidFill>
                            <a:srgbClr val="000000"/>
                          </a:solidFill>
                          <a:effectLst/>
                          <a:latin typeface="Aptos Narrow" panose="020B0004020202020204" pitchFamily="34" charset="0"/>
                        </a:rPr>
                        <a:t>VALOR DE OFERTA REFERENCIADA F9 POR EMPRESA</a:t>
                      </a:r>
                    </a:p>
                  </a:txBody>
                  <a:tcPr marL="3093" marR="3093" marT="30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D93D9"/>
                    </a:solidFill>
                  </a:tcPr>
                </a:tc>
                <a:tc>
                  <a:txBody>
                    <a:bodyPr/>
                    <a:lstStyle/>
                    <a:p>
                      <a:pPr algn="ctr" fontAlgn="b"/>
                      <a:r>
                        <a:rPr lang="es-MX" sz="600" b="1" i="0" u="none" strike="noStrike">
                          <a:solidFill>
                            <a:srgbClr val="000000"/>
                          </a:solidFill>
                          <a:effectLst/>
                          <a:latin typeface="Aptos Narrow" panose="020B0004020202020204" pitchFamily="34" charset="0"/>
                        </a:rPr>
                        <a:t>UF REFERENCIADA A LA FECHA DE ADJUDICACIÓN (SII)</a:t>
                      </a:r>
                    </a:p>
                  </a:txBody>
                  <a:tcPr marL="3093" marR="3093" marT="309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D93D9"/>
                    </a:solidFill>
                  </a:tcPr>
                </a:tc>
                <a:tc>
                  <a:txBody>
                    <a:bodyPr/>
                    <a:lstStyle/>
                    <a:p>
                      <a:pPr algn="ctr" fontAlgn="b"/>
                      <a:r>
                        <a:rPr lang="es-CL" sz="600" b="1" i="0" u="none" strike="noStrike">
                          <a:solidFill>
                            <a:srgbClr val="000000"/>
                          </a:solidFill>
                          <a:effectLst/>
                          <a:latin typeface="Aptos Narrow" panose="020B0004020202020204" pitchFamily="34" charset="0"/>
                        </a:rPr>
                        <a:t>UF TOTAL PROYECTO</a:t>
                      </a:r>
                    </a:p>
                  </a:txBody>
                  <a:tcPr marL="3093" marR="3093" marT="309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D93D9"/>
                    </a:solidFill>
                  </a:tcPr>
                </a:tc>
                <a:tc>
                  <a:txBody>
                    <a:bodyPr/>
                    <a:lstStyle/>
                    <a:p>
                      <a:pPr algn="ctr" fontAlgn="b"/>
                      <a:r>
                        <a:rPr lang="es-CL" sz="600" b="1" i="0" u="none" strike="noStrike">
                          <a:solidFill>
                            <a:srgbClr val="000000"/>
                          </a:solidFill>
                          <a:effectLst/>
                          <a:latin typeface="Aptos Narrow" panose="020B0004020202020204" pitchFamily="34" charset="0"/>
                        </a:rPr>
                        <a:t>UF/m2</a:t>
                      </a:r>
                    </a:p>
                  </a:txBody>
                  <a:tcPr marL="3093" marR="3093" marT="309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D93D9"/>
                    </a:solidFill>
                  </a:tcPr>
                </a:tc>
                <a:extLst>
                  <a:ext uri="{0D108BD9-81ED-4DB2-BD59-A6C34878D82A}">
                    <a16:rowId xmlns:a16="http://schemas.microsoft.com/office/drawing/2014/main" val="1589616404"/>
                  </a:ext>
                </a:extLst>
              </a:tr>
              <a:tr h="269346">
                <a:tc>
                  <a:txBody>
                    <a:bodyPr/>
                    <a:lstStyle/>
                    <a:p>
                      <a:pPr algn="l" fontAlgn="ctr"/>
                      <a:r>
                        <a:rPr lang="es-CL" sz="600" b="0" i="0" u="none" strike="noStrike">
                          <a:solidFill>
                            <a:srgbClr val="000000"/>
                          </a:solidFill>
                          <a:effectLst/>
                          <a:latin typeface="Aptos Narrow" panose="020B0004020202020204" pitchFamily="34" charset="0"/>
                        </a:rPr>
                        <a:t>Construcción Edificio Sector Justicia Regional de O’Higgins</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L" sz="600" b="0" i="0" u="none" strike="noStrike" dirty="0">
                          <a:solidFill>
                            <a:srgbClr val="000000"/>
                          </a:solidFill>
                          <a:effectLst/>
                          <a:latin typeface="Aptos Narrow" panose="020B0004020202020204" pitchFamily="34" charset="0"/>
                        </a:rPr>
                        <a:t>2020</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a:solidFill>
                            <a:srgbClr val="000000"/>
                          </a:solidFill>
                          <a:effectLst/>
                          <a:latin typeface="Aptos Narrow" panose="020B0004020202020204" pitchFamily="34" charset="0"/>
                        </a:rPr>
                        <a:t>823-7-LR20</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a:solidFill>
                            <a:srgbClr val="000000"/>
                          </a:solidFill>
                          <a:effectLst/>
                          <a:latin typeface="Aptos Narrow" panose="020B0004020202020204" pitchFamily="34" charset="0"/>
                        </a:rPr>
                        <a:t>LICITACIÓN PUBLICA</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a:solidFill>
                            <a:srgbClr val="000000"/>
                          </a:solidFill>
                          <a:effectLst/>
                          <a:latin typeface="Aptos Narrow" panose="020B0004020202020204" pitchFamily="34" charset="0"/>
                        </a:rPr>
                        <a:t>05/11/2021</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a:solidFill>
                            <a:srgbClr val="000000"/>
                          </a:solidFill>
                          <a:effectLst/>
                          <a:latin typeface="Aptos Narrow" panose="020B0004020202020204" pitchFamily="34" charset="0"/>
                        </a:rPr>
                        <a:t>ADJUDICADA</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a:solidFill>
                            <a:srgbClr val="000000"/>
                          </a:solidFill>
                          <a:effectLst/>
                          <a:latin typeface="Aptos Narrow" panose="020B0004020202020204" pitchFamily="34" charset="0"/>
                        </a:rPr>
                        <a:t>CLARO VICUÑA VALENZUELA</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a:solidFill>
                            <a:srgbClr val="000000"/>
                          </a:solidFill>
                          <a:effectLst/>
                          <a:latin typeface="Aptos Narrow" panose="020B0004020202020204" pitchFamily="34" charset="0"/>
                        </a:rPr>
                        <a:t>8292,32</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a:solidFill>
                            <a:srgbClr val="000000"/>
                          </a:solidFill>
                          <a:effectLst/>
                          <a:latin typeface="Aptos Narrow" panose="020B0004020202020204" pitchFamily="34" charset="0"/>
                        </a:rPr>
                        <a:t> $                  14.329.069.373 </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a:solidFill>
                            <a:srgbClr val="000000"/>
                          </a:solidFill>
                          <a:effectLst/>
                          <a:latin typeface="Aptos Narrow" panose="020B0004020202020204" pitchFamily="34" charset="0"/>
                        </a:rPr>
                        <a:t>2</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s-MX" sz="600" b="0" i="0" u="none" strike="noStrike">
                          <a:solidFill>
                            <a:srgbClr val="000000"/>
                          </a:solidFill>
                          <a:effectLst/>
                          <a:latin typeface="Aptos Narrow" panose="020B0004020202020204" pitchFamily="34" charset="0"/>
                        </a:rPr>
                        <a:t>Claro Vicuña Valenzuela: $14.329.069.373</a:t>
                      </a:r>
                      <a:br>
                        <a:rPr lang="es-MX" sz="600" b="0" i="0" u="none" strike="noStrike">
                          <a:solidFill>
                            <a:srgbClr val="000000"/>
                          </a:solidFill>
                          <a:effectLst/>
                          <a:latin typeface="Aptos Narrow" panose="020B0004020202020204" pitchFamily="34" charset="0"/>
                        </a:rPr>
                      </a:br>
                      <a:r>
                        <a:rPr lang="es-MX" sz="600" b="0" i="0" u="none" strike="noStrike">
                          <a:solidFill>
                            <a:srgbClr val="000000"/>
                          </a:solidFill>
                          <a:effectLst/>
                          <a:latin typeface="Aptos Narrow" panose="020B0004020202020204" pitchFamily="34" charset="0"/>
                        </a:rPr>
                        <a:t>Constructora B+V Ltda: $16.431.165.750</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a:solidFill>
                            <a:srgbClr val="000000"/>
                          </a:solidFill>
                          <a:effectLst/>
                          <a:latin typeface="Aptos Narrow" panose="020B0004020202020204" pitchFamily="34" charset="0"/>
                        </a:rPr>
                        <a:t>30439,04</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a:solidFill>
                            <a:srgbClr val="000000"/>
                          </a:solidFill>
                          <a:effectLst/>
                          <a:latin typeface="Aptos Narrow" panose="020B0004020202020204" pitchFamily="34" charset="0"/>
                        </a:rPr>
                        <a:t>470746,4287</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a:solidFill>
                            <a:srgbClr val="000000"/>
                          </a:solidFill>
                          <a:effectLst/>
                          <a:latin typeface="Aptos Narrow" panose="020B0004020202020204" pitchFamily="34" charset="0"/>
                        </a:rPr>
                        <a:t>56,77</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02706710"/>
                  </a:ext>
                </a:extLst>
              </a:tr>
              <a:tr h="1334715">
                <a:tc>
                  <a:txBody>
                    <a:bodyPr/>
                    <a:lstStyle/>
                    <a:p>
                      <a:pPr algn="l" fontAlgn="ctr"/>
                      <a:r>
                        <a:rPr lang="es-MX" sz="600" b="0" i="0" u="none" strike="noStrike">
                          <a:solidFill>
                            <a:srgbClr val="000000"/>
                          </a:solidFill>
                          <a:effectLst/>
                          <a:latin typeface="Aptos Narrow" panose="020B0004020202020204" pitchFamily="34" charset="0"/>
                        </a:rPr>
                        <a:t>Diseño y Construcción Nuevo Hospital Provincial de Ñuble </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L" sz="600" b="0" i="0" u="none" strike="noStrike">
                          <a:solidFill>
                            <a:srgbClr val="000000"/>
                          </a:solidFill>
                          <a:effectLst/>
                          <a:latin typeface="Aptos Narrow" panose="020B0004020202020204" pitchFamily="34" charset="0"/>
                        </a:rPr>
                        <a:t>2017</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a:solidFill>
                            <a:srgbClr val="000000"/>
                          </a:solidFill>
                          <a:effectLst/>
                          <a:latin typeface="Aptos Narrow" panose="020B0004020202020204" pitchFamily="34" charset="0"/>
                        </a:rPr>
                        <a:t>15-22-LR16</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dirty="0">
                          <a:solidFill>
                            <a:srgbClr val="000000"/>
                          </a:solidFill>
                          <a:effectLst/>
                          <a:latin typeface="Aptos Narrow" panose="020B0004020202020204" pitchFamily="34" charset="0"/>
                        </a:rPr>
                        <a:t>LICITACIÓN PUBLICA</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dirty="0">
                          <a:solidFill>
                            <a:srgbClr val="000000"/>
                          </a:solidFill>
                          <a:effectLst/>
                          <a:latin typeface="Aptos Narrow" panose="020B0004020202020204" pitchFamily="34" charset="0"/>
                        </a:rPr>
                        <a:t>31/07/2017</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dirty="0">
                          <a:solidFill>
                            <a:srgbClr val="000000"/>
                          </a:solidFill>
                          <a:effectLst/>
                          <a:latin typeface="Aptos Narrow" panose="020B0004020202020204" pitchFamily="34" charset="0"/>
                        </a:rPr>
                        <a:t>ADJUDICADA</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dirty="0">
                          <a:solidFill>
                            <a:srgbClr val="000000"/>
                          </a:solidFill>
                          <a:effectLst/>
                          <a:latin typeface="Aptos Narrow" panose="020B0004020202020204" pitchFamily="34" charset="0"/>
                        </a:rPr>
                        <a:t>UTP GRUPO INSO HOSPITAL DE NUBLE</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a:solidFill>
                            <a:srgbClr val="000000"/>
                          </a:solidFill>
                          <a:effectLst/>
                          <a:latin typeface="Aptos Narrow" panose="020B0004020202020204" pitchFamily="34" charset="0"/>
                        </a:rPr>
                        <a:t>130000</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a:solidFill>
                            <a:srgbClr val="000000"/>
                          </a:solidFill>
                          <a:effectLst/>
                          <a:latin typeface="Aptos Narrow" panose="020B0004020202020204" pitchFamily="34" charset="0"/>
                        </a:rPr>
                        <a:t> $               129.911.707.688 </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a:solidFill>
                            <a:srgbClr val="000000"/>
                          </a:solidFill>
                          <a:effectLst/>
                          <a:latin typeface="Aptos Narrow" panose="020B0004020202020204" pitchFamily="34" charset="0"/>
                        </a:rPr>
                        <a:t>8</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a:solidFill>
                            <a:srgbClr val="000000"/>
                          </a:solidFill>
                          <a:effectLst/>
                          <a:latin typeface="Aptos Narrow" panose="020B0004020202020204" pitchFamily="34" charset="0"/>
                        </a:rPr>
                        <a:t>ACCIONA CONSTRUCCIÓN S.A., AGENCIA CHILE: $ 137.402.995.258</a:t>
                      </a:r>
                      <a:br>
                        <a:rPr lang="es-CL" sz="600" b="0" i="0" u="none" strike="noStrike">
                          <a:solidFill>
                            <a:srgbClr val="000000"/>
                          </a:solidFill>
                          <a:effectLst/>
                          <a:latin typeface="Aptos Narrow" panose="020B0004020202020204" pitchFamily="34" charset="0"/>
                        </a:rPr>
                      </a:br>
                      <a:r>
                        <a:rPr lang="es-CL" sz="600" b="0" i="0" u="none" strike="noStrike">
                          <a:solidFill>
                            <a:srgbClr val="000000"/>
                          </a:solidFill>
                          <a:effectLst/>
                          <a:latin typeface="Aptos Narrow" panose="020B0004020202020204" pitchFamily="34" charset="0"/>
                        </a:rPr>
                        <a:t>Astaldi S.p.A.: $ 127.599.853.135</a:t>
                      </a:r>
                      <a:br>
                        <a:rPr lang="es-CL" sz="600" b="0" i="0" u="none" strike="noStrike">
                          <a:solidFill>
                            <a:srgbClr val="000000"/>
                          </a:solidFill>
                          <a:effectLst/>
                          <a:latin typeface="Aptos Narrow" panose="020B0004020202020204" pitchFamily="34" charset="0"/>
                        </a:rPr>
                      </a:br>
                      <a:r>
                        <a:rPr lang="es-CL" sz="600" b="0" i="0" u="none" strike="noStrike">
                          <a:solidFill>
                            <a:srgbClr val="000000"/>
                          </a:solidFill>
                          <a:effectLst/>
                          <a:latin typeface="Aptos Narrow" panose="020B0004020202020204" pitchFamily="34" charset="0"/>
                        </a:rPr>
                        <a:t>CSJ AGENCIA: $ 154.408.040.103 </a:t>
                      </a:r>
                      <a:br>
                        <a:rPr lang="es-CL" sz="600" b="0" i="0" u="none" strike="noStrike">
                          <a:solidFill>
                            <a:srgbClr val="000000"/>
                          </a:solidFill>
                          <a:effectLst/>
                          <a:latin typeface="Aptos Narrow" panose="020B0004020202020204" pitchFamily="34" charset="0"/>
                        </a:rPr>
                      </a:br>
                      <a:r>
                        <a:rPr lang="es-CL" sz="600" b="0" i="0" u="none" strike="noStrike">
                          <a:solidFill>
                            <a:srgbClr val="000000"/>
                          </a:solidFill>
                          <a:effectLst/>
                          <a:latin typeface="Aptos Narrow" panose="020B0004020202020204" pitchFamily="34" charset="0"/>
                        </a:rPr>
                        <a:t>Dragados S.A., Agencia en Chile (Con unión temporal de proveedores): $ 167.758.226.103</a:t>
                      </a:r>
                      <a:br>
                        <a:rPr lang="es-CL" sz="600" b="0" i="0" u="none" strike="noStrike">
                          <a:solidFill>
                            <a:srgbClr val="000000"/>
                          </a:solidFill>
                          <a:effectLst/>
                          <a:latin typeface="Aptos Narrow" panose="020B0004020202020204" pitchFamily="34" charset="0"/>
                        </a:rPr>
                      </a:br>
                      <a:r>
                        <a:rPr lang="es-CL" sz="600" b="0" i="0" u="none" strike="noStrike">
                          <a:solidFill>
                            <a:srgbClr val="000000"/>
                          </a:solidFill>
                          <a:effectLst/>
                          <a:latin typeface="Aptos Narrow" panose="020B0004020202020204" pitchFamily="34" charset="0"/>
                        </a:rPr>
                        <a:t>FCC CONSTRUCCION S.A:$ 136.731.636.108</a:t>
                      </a:r>
                      <a:br>
                        <a:rPr lang="es-CL" sz="600" b="0" i="0" u="none" strike="noStrike">
                          <a:solidFill>
                            <a:srgbClr val="000000"/>
                          </a:solidFill>
                          <a:effectLst/>
                          <a:latin typeface="Aptos Narrow" panose="020B0004020202020204" pitchFamily="34" charset="0"/>
                        </a:rPr>
                      </a:br>
                      <a:r>
                        <a:rPr lang="es-CL" sz="600" b="0" i="0" u="none" strike="noStrike">
                          <a:solidFill>
                            <a:srgbClr val="000000"/>
                          </a:solidFill>
                          <a:effectLst/>
                          <a:latin typeface="Aptos Narrow" panose="020B0004020202020204" pitchFamily="34" charset="0"/>
                        </a:rPr>
                        <a:t>INSO Chile, Agencia en Chile (Con unión temporal de proveedores): $ 129.911.707.688</a:t>
                      </a:r>
                      <a:br>
                        <a:rPr lang="es-CL" sz="600" b="0" i="0" u="none" strike="noStrike">
                          <a:solidFill>
                            <a:srgbClr val="000000"/>
                          </a:solidFill>
                          <a:effectLst/>
                          <a:latin typeface="Aptos Narrow" panose="020B0004020202020204" pitchFamily="34" charset="0"/>
                        </a:rPr>
                      </a:br>
                      <a:r>
                        <a:rPr lang="es-CL" sz="600" b="0" i="0" u="none" strike="noStrike">
                          <a:solidFill>
                            <a:srgbClr val="000000"/>
                          </a:solidFill>
                          <a:effectLst/>
                          <a:latin typeface="Aptos Narrow" panose="020B0004020202020204" pitchFamily="34" charset="0"/>
                        </a:rPr>
                        <a:t>Moller: $ 159.624.715.982</a:t>
                      </a:r>
                      <a:br>
                        <a:rPr lang="es-CL" sz="600" b="0" i="0" u="none" strike="noStrike">
                          <a:solidFill>
                            <a:srgbClr val="000000"/>
                          </a:solidFill>
                          <a:effectLst/>
                          <a:latin typeface="Aptos Narrow" panose="020B0004020202020204" pitchFamily="34" charset="0"/>
                        </a:rPr>
                      </a:br>
                      <a:r>
                        <a:rPr lang="es-CL" sz="600" b="0" i="0" u="none" strike="noStrike">
                          <a:solidFill>
                            <a:srgbClr val="000000"/>
                          </a:solidFill>
                          <a:effectLst/>
                          <a:latin typeface="Aptos Narrow" panose="020B0004020202020204" pitchFamily="34" charset="0"/>
                        </a:rPr>
                        <a:t>SACYR CHILE S.A.: $ 149.564.194.691</a:t>
                      </a:r>
                      <a:br>
                        <a:rPr lang="es-CL" sz="600" b="0" i="0" u="none" strike="noStrike">
                          <a:solidFill>
                            <a:srgbClr val="000000"/>
                          </a:solidFill>
                          <a:effectLst/>
                          <a:latin typeface="Aptos Narrow" panose="020B0004020202020204" pitchFamily="34" charset="0"/>
                        </a:rPr>
                      </a:br>
                      <a:endParaRPr lang="es-CL" sz="600" b="0" i="0" u="none" strike="noStrike">
                        <a:solidFill>
                          <a:srgbClr val="000000"/>
                        </a:solidFill>
                        <a:effectLst/>
                        <a:latin typeface="Aptos Narrow" panose="020B0004020202020204" pitchFamily="34" charset="0"/>
                      </a:endParaRP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a:solidFill>
                            <a:srgbClr val="000000"/>
                          </a:solidFill>
                          <a:effectLst/>
                          <a:latin typeface="Aptos Narrow" panose="020B0004020202020204" pitchFamily="34" charset="0"/>
                        </a:rPr>
                        <a:t>26597,33</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a:solidFill>
                            <a:srgbClr val="000000"/>
                          </a:solidFill>
                          <a:effectLst/>
                          <a:latin typeface="Aptos Narrow" panose="020B0004020202020204" pitchFamily="34" charset="0"/>
                        </a:rPr>
                        <a:t>4884389,06</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a:solidFill>
                            <a:srgbClr val="000000"/>
                          </a:solidFill>
                          <a:effectLst/>
                          <a:latin typeface="Aptos Narrow" panose="020B0004020202020204" pitchFamily="34" charset="0"/>
                        </a:rPr>
                        <a:t>37,57</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16364647"/>
                  </a:ext>
                </a:extLst>
              </a:tr>
              <a:tr h="1334715">
                <a:tc>
                  <a:txBody>
                    <a:bodyPr/>
                    <a:lstStyle/>
                    <a:p>
                      <a:pPr algn="l" fontAlgn="ctr"/>
                      <a:r>
                        <a:rPr lang="es-MX" sz="600" b="0" i="0" u="none" strike="noStrike">
                          <a:solidFill>
                            <a:srgbClr val="000000"/>
                          </a:solidFill>
                          <a:effectLst/>
                          <a:latin typeface="Aptos Narrow" panose="020B0004020202020204" pitchFamily="34" charset="0"/>
                        </a:rPr>
                        <a:t> Complejo Policial de la Policía de Investigaciones (PDI) en Viña del Mar.</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L" sz="600" b="0" i="0" u="none" strike="noStrike">
                          <a:solidFill>
                            <a:srgbClr val="000000"/>
                          </a:solidFill>
                          <a:effectLst/>
                          <a:latin typeface="Aptos Narrow" panose="020B0004020202020204" pitchFamily="34" charset="0"/>
                        </a:rPr>
                        <a:t>2021</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a:solidFill>
                            <a:srgbClr val="000000"/>
                          </a:solidFill>
                          <a:effectLst/>
                          <a:latin typeface="Aptos Narrow" panose="020B0004020202020204" pitchFamily="34" charset="0"/>
                        </a:rPr>
                        <a:t> 822-25-LR19</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a:solidFill>
                            <a:srgbClr val="000000"/>
                          </a:solidFill>
                          <a:effectLst/>
                          <a:latin typeface="Aptos Narrow" panose="020B0004020202020204" pitchFamily="34" charset="0"/>
                        </a:rPr>
                        <a:t>LICITACIÓN PUBLICA</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a:solidFill>
                            <a:srgbClr val="000000"/>
                          </a:solidFill>
                          <a:effectLst/>
                          <a:latin typeface="Aptos Narrow" panose="020B0004020202020204" pitchFamily="34" charset="0"/>
                        </a:rPr>
                        <a:t>27/04/2021</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a:solidFill>
                            <a:srgbClr val="000000"/>
                          </a:solidFill>
                          <a:effectLst/>
                          <a:latin typeface="Aptos Narrow" panose="020B0004020202020204" pitchFamily="34" charset="0"/>
                        </a:rPr>
                        <a:t>ADJUDICADA</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MX" sz="600" b="0" i="0" u="none" strike="noStrike" dirty="0">
                          <a:solidFill>
                            <a:srgbClr val="000000"/>
                          </a:solidFill>
                          <a:effectLst/>
                          <a:latin typeface="Aptos Narrow" panose="020B0004020202020204" pitchFamily="34" charset="0"/>
                        </a:rPr>
                        <a:t>OBRASCÓN HUARTE LAIN S.A AGENCIA EN CHILE (OHL)</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dirty="0">
                          <a:solidFill>
                            <a:srgbClr val="000000"/>
                          </a:solidFill>
                          <a:effectLst/>
                          <a:latin typeface="Aptos Narrow" panose="020B0004020202020204" pitchFamily="34" charset="0"/>
                        </a:rPr>
                        <a:t>6679,94</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dirty="0">
                          <a:solidFill>
                            <a:srgbClr val="000000"/>
                          </a:solidFill>
                          <a:effectLst/>
                          <a:latin typeface="Aptos Narrow" panose="020B0004020202020204" pitchFamily="34" charset="0"/>
                        </a:rPr>
                        <a:t> $                     9.657.806.888 </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dirty="0">
                          <a:solidFill>
                            <a:srgbClr val="000000"/>
                          </a:solidFill>
                          <a:effectLst/>
                          <a:latin typeface="Aptos Narrow" panose="020B0004020202020204" pitchFamily="34" charset="0"/>
                        </a:rPr>
                        <a:t>9</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s-CL" sz="600" b="0" i="0" u="none" strike="noStrike" dirty="0">
                          <a:solidFill>
                            <a:srgbClr val="000000"/>
                          </a:solidFill>
                          <a:effectLst/>
                          <a:latin typeface="Aptos Narrow" panose="020B0004020202020204" pitchFamily="34" charset="0"/>
                        </a:rPr>
                        <a:t>Constructora </a:t>
                      </a:r>
                      <a:r>
                        <a:rPr lang="es-CL" sz="600" b="0" i="0" u="none" strike="noStrike" dirty="0" err="1">
                          <a:solidFill>
                            <a:srgbClr val="000000"/>
                          </a:solidFill>
                          <a:effectLst/>
                          <a:latin typeface="Aptos Narrow" panose="020B0004020202020204" pitchFamily="34" charset="0"/>
                        </a:rPr>
                        <a:t>Valko</a:t>
                      </a:r>
                      <a:r>
                        <a:rPr lang="es-CL" sz="600" b="0" i="0" u="none" strike="noStrike" dirty="0">
                          <a:solidFill>
                            <a:srgbClr val="000000"/>
                          </a:solidFill>
                          <a:effectLst/>
                          <a:latin typeface="Aptos Narrow" panose="020B0004020202020204" pitchFamily="34" charset="0"/>
                        </a:rPr>
                        <a:t>: $11.176.353.123</a:t>
                      </a:r>
                      <a:br>
                        <a:rPr lang="es-CL" sz="600" b="0" i="0" u="none" strike="noStrike" dirty="0">
                          <a:solidFill>
                            <a:srgbClr val="000000"/>
                          </a:solidFill>
                          <a:effectLst/>
                          <a:latin typeface="Aptos Narrow" panose="020B0004020202020204" pitchFamily="34" charset="0"/>
                        </a:rPr>
                      </a:br>
                      <a:r>
                        <a:rPr lang="es-CL" sz="600" b="0" i="0" u="none" strike="noStrike" dirty="0">
                          <a:solidFill>
                            <a:srgbClr val="000000"/>
                          </a:solidFill>
                          <a:effectLst/>
                          <a:latin typeface="Aptos Narrow" panose="020B0004020202020204" pitchFamily="34" charset="0"/>
                        </a:rPr>
                        <a:t>Constructora Oval: $9.640.279.283</a:t>
                      </a:r>
                      <a:br>
                        <a:rPr lang="es-CL" sz="600" b="0" i="0" u="none" strike="noStrike" dirty="0">
                          <a:solidFill>
                            <a:srgbClr val="000000"/>
                          </a:solidFill>
                          <a:effectLst/>
                          <a:latin typeface="Aptos Narrow" panose="020B0004020202020204" pitchFamily="34" charset="0"/>
                        </a:rPr>
                      </a:br>
                      <a:r>
                        <a:rPr lang="es-CL" sz="600" b="0" i="0" u="none" strike="noStrike" dirty="0">
                          <a:solidFill>
                            <a:srgbClr val="000000"/>
                          </a:solidFill>
                          <a:effectLst/>
                          <a:latin typeface="Aptos Narrow" panose="020B0004020202020204" pitchFamily="34" charset="0"/>
                        </a:rPr>
                        <a:t>Ferrovial </a:t>
                      </a:r>
                      <a:r>
                        <a:rPr lang="es-CL" sz="600" b="0" i="0" u="none" strike="noStrike" dirty="0" err="1">
                          <a:solidFill>
                            <a:srgbClr val="000000"/>
                          </a:solidFill>
                          <a:effectLst/>
                          <a:latin typeface="Aptos Narrow" panose="020B0004020202020204" pitchFamily="34" charset="0"/>
                        </a:rPr>
                        <a:t>Agroman</a:t>
                      </a:r>
                      <a:r>
                        <a:rPr lang="es-CL" sz="600" b="0" i="0" u="none" strike="noStrike" dirty="0">
                          <a:solidFill>
                            <a:srgbClr val="000000"/>
                          </a:solidFill>
                          <a:effectLst/>
                          <a:latin typeface="Aptos Narrow" panose="020B0004020202020204" pitchFamily="34" charset="0"/>
                        </a:rPr>
                        <a:t>: $12.201.394.824</a:t>
                      </a:r>
                      <a:br>
                        <a:rPr lang="es-CL" sz="600" b="0" i="0" u="none" strike="noStrike" dirty="0">
                          <a:solidFill>
                            <a:srgbClr val="000000"/>
                          </a:solidFill>
                          <a:effectLst/>
                          <a:latin typeface="Aptos Narrow" panose="020B0004020202020204" pitchFamily="34" charset="0"/>
                        </a:rPr>
                      </a:br>
                      <a:r>
                        <a:rPr lang="es-CL" sz="600" b="0" i="0" u="none" strike="noStrike" dirty="0">
                          <a:solidFill>
                            <a:srgbClr val="000000"/>
                          </a:solidFill>
                          <a:effectLst/>
                          <a:latin typeface="Aptos Narrow" panose="020B0004020202020204" pitchFamily="34" charset="0"/>
                        </a:rPr>
                        <a:t>Constructora B+V Limitada: $10.960.600.873</a:t>
                      </a:r>
                      <a:br>
                        <a:rPr lang="es-CL" sz="600" b="0" i="0" u="none" strike="noStrike" dirty="0">
                          <a:solidFill>
                            <a:srgbClr val="000000"/>
                          </a:solidFill>
                          <a:effectLst/>
                          <a:latin typeface="Aptos Narrow" panose="020B0004020202020204" pitchFamily="34" charset="0"/>
                        </a:rPr>
                      </a:br>
                      <a:r>
                        <a:rPr lang="es-CL" sz="600" b="0" i="0" u="none" strike="noStrike" dirty="0">
                          <a:solidFill>
                            <a:srgbClr val="000000"/>
                          </a:solidFill>
                          <a:effectLst/>
                          <a:latin typeface="Aptos Narrow" panose="020B0004020202020204" pitchFamily="34" charset="0"/>
                        </a:rPr>
                        <a:t>Obras con Huarte </a:t>
                      </a:r>
                      <a:r>
                        <a:rPr lang="es-CL" sz="600" b="0" i="0" u="none" strike="noStrike" dirty="0" err="1">
                          <a:solidFill>
                            <a:srgbClr val="000000"/>
                          </a:solidFill>
                          <a:effectLst/>
                          <a:latin typeface="Aptos Narrow" panose="020B0004020202020204" pitchFamily="34" charset="0"/>
                        </a:rPr>
                        <a:t>Lain</a:t>
                      </a:r>
                      <a:r>
                        <a:rPr lang="es-CL" sz="600" b="0" i="0" u="none" strike="noStrike" dirty="0">
                          <a:solidFill>
                            <a:srgbClr val="000000"/>
                          </a:solidFill>
                          <a:effectLst/>
                          <a:latin typeface="Aptos Narrow" panose="020B0004020202020204" pitchFamily="34" charset="0"/>
                        </a:rPr>
                        <a:t> (OHL): $9.674.102.000</a:t>
                      </a:r>
                      <a:br>
                        <a:rPr lang="es-CL" sz="600" b="0" i="0" u="none" strike="noStrike" dirty="0">
                          <a:solidFill>
                            <a:srgbClr val="000000"/>
                          </a:solidFill>
                          <a:effectLst/>
                          <a:latin typeface="Aptos Narrow" panose="020B0004020202020204" pitchFamily="34" charset="0"/>
                        </a:rPr>
                      </a:br>
                      <a:r>
                        <a:rPr lang="es-CL" sz="600" b="0" i="0" u="none" strike="noStrike" dirty="0">
                          <a:solidFill>
                            <a:srgbClr val="000000"/>
                          </a:solidFill>
                          <a:effectLst/>
                          <a:latin typeface="Aptos Narrow" panose="020B0004020202020204" pitchFamily="34" charset="0"/>
                        </a:rPr>
                        <a:t>Constructora Sudamericana Chile S.A: $10.387.897.093</a:t>
                      </a:r>
                      <a:br>
                        <a:rPr lang="es-CL" sz="600" b="0" i="0" u="none" strike="noStrike" dirty="0">
                          <a:solidFill>
                            <a:srgbClr val="000000"/>
                          </a:solidFill>
                          <a:effectLst/>
                          <a:latin typeface="Aptos Narrow" panose="020B0004020202020204" pitchFamily="34" charset="0"/>
                        </a:rPr>
                      </a:br>
                      <a:r>
                        <a:rPr lang="es-CL" sz="600" b="0" i="0" u="none" strike="noStrike" dirty="0">
                          <a:solidFill>
                            <a:srgbClr val="000000"/>
                          </a:solidFill>
                          <a:effectLst/>
                          <a:latin typeface="Aptos Narrow" panose="020B0004020202020204" pitchFamily="34" charset="0"/>
                        </a:rPr>
                        <a:t>Constructora </a:t>
                      </a:r>
                      <a:r>
                        <a:rPr lang="es-CL" sz="600" b="0" i="0" u="none" strike="noStrike" dirty="0" err="1">
                          <a:solidFill>
                            <a:srgbClr val="000000"/>
                          </a:solidFill>
                          <a:effectLst/>
                          <a:latin typeface="Aptos Narrow" panose="020B0004020202020204" pitchFamily="34" charset="0"/>
                        </a:rPr>
                        <a:t>Digua</a:t>
                      </a:r>
                      <a:r>
                        <a:rPr lang="es-CL" sz="600" b="0" i="0" u="none" strike="noStrike" dirty="0">
                          <a:solidFill>
                            <a:srgbClr val="000000"/>
                          </a:solidFill>
                          <a:effectLst/>
                          <a:latin typeface="Aptos Narrow" panose="020B0004020202020204" pitchFamily="34" charset="0"/>
                        </a:rPr>
                        <a:t> Limitada: $10.526.974.014</a:t>
                      </a:r>
                      <a:br>
                        <a:rPr lang="es-CL" sz="600" b="0" i="0" u="none" strike="noStrike" dirty="0">
                          <a:solidFill>
                            <a:srgbClr val="000000"/>
                          </a:solidFill>
                          <a:effectLst/>
                          <a:latin typeface="Aptos Narrow" panose="020B0004020202020204" pitchFamily="34" charset="0"/>
                        </a:rPr>
                      </a:br>
                      <a:r>
                        <a:rPr lang="es-CL" sz="600" b="0" i="0" u="none" strike="noStrike" dirty="0" err="1">
                          <a:solidFill>
                            <a:srgbClr val="000000"/>
                          </a:solidFill>
                          <a:effectLst/>
                          <a:latin typeface="Aptos Narrow" panose="020B0004020202020204" pitchFamily="34" charset="0"/>
                        </a:rPr>
                        <a:t>Ing</a:t>
                      </a:r>
                      <a:r>
                        <a:rPr lang="es-CL" sz="600" b="0" i="0" u="none" strike="noStrike" dirty="0">
                          <a:solidFill>
                            <a:srgbClr val="000000"/>
                          </a:solidFill>
                          <a:effectLst/>
                          <a:latin typeface="Aptos Narrow" panose="020B0004020202020204" pitchFamily="34" charset="0"/>
                        </a:rPr>
                        <a:t> y Construcción Ricardo Gonzalez y </a:t>
                      </a:r>
                      <a:r>
                        <a:rPr lang="es-CL" sz="600" b="0" i="0" u="none" strike="noStrike" dirty="0" err="1">
                          <a:solidFill>
                            <a:srgbClr val="000000"/>
                          </a:solidFill>
                          <a:effectLst/>
                          <a:latin typeface="Aptos Narrow" panose="020B0004020202020204" pitchFamily="34" charset="0"/>
                        </a:rPr>
                        <a:t>Cia</a:t>
                      </a:r>
                      <a:r>
                        <a:rPr lang="es-CL" sz="600" b="0" i="0" u="none" strike="noStrike" dirty="0">
                          <a:solidFill>
                            <a:srgbClr val="000000"/>
                          </a:solidFill>
                          <a:effectLst/>
                          <a:latin typeface="Aptos Narrow" panose="020B0004020202020204" pitchFamily="34" charset="0"/>
                        </a:rPr>
                        <a:t> </a:t>
                      </a:r>
                      <a:r>
                        <a:rPr lang="es-CL" sz="600" b="0" i="0" u="none" strike="noStrike" dirty="0" err="1">
                          <a:solidFill>
                            <a:srgbClr val="000000"/>
                          </a:solidFill>
                          <a:effectLst/>
                          <a:latin typeface="Aptos Narrow" panose="020B0004020202020204" pitchFamily="34" charset="0"/>
                        </a:rPr>
                        <a:t>Ltda</a:t>
                      </a:r>
                      <a:r>
                        <a:rPr lang="es-CL" sz="600" b="0" i="0" u="none" strike="noStrike" dirty="0">
                          <a:solidFill>
                            <a:srgbClr val="000000"/>
                          </a:solidFill>
                          <a:effectLst/>
                          <a:latin typeface="Aptos Narrow" panose="020B0004020202020204" pitchFamily="34" charset="0"/>
                        </a:rPr>
                        <a:t>: $9.604.102.000</a:t>
                      </a:r>
                      <a:br>
                        <a:rPr lang="es-CL" sz="600" b="0" i="0" u="none" strike="noStrike" dirty="0">
                          <a:solidFill>
                            <a:srgbClr val="000000"/>
                          </a:solidFill>
                          <a:effectLst/>
                          <a:latin typeface="Aptos Narrow" panose="020B0004020202020204" pitchFamily="34" charset="0"/>
                        </a:rPr>
                      </a:br>
                      <a:r>
                        <a:rPr lang="es-CL" sz="600" b="0" i="0" u="none" strike="noStrike" dirty="0">
                          <a:solidFill>
                            <a:srgbClr val="000000"/>
                          </a:solidFill>
                          <a:effectLst/>
                          <a:latin typeface="Aptos Narrow" panose="020B0004020202020204" pitchFamily="34" charset="0"/>
                        </a:rPr>
                        <a:t>Constructora Bravo Izquierdo </a:t>
                      </a:r>
                      <a:r>
                        <a:rPr lang="es-CL" sz="600" b="0" i="0" u="none" strike="noStrike" dirty="0" err="1">
                          <a:solidFill>
                            <a:srgbClr val="000000"/>
                          </a:solidFill>
                          <a:effectLst/>
                          <a:latin typeface="Aptos Narrow" panose="020B0004020202020204" pitchFamily="34" charset="0"/>
                        </a:rPr>
                        <a:t>Ltda</a:t>
                      </a:r>
                      <a:r>
                        <a:rPr lang="es-CL" sz="600" b="0" i="0" u="none" strike="noStrike" dirty="0">
                          <a:solidFill>
                            <a:srgbClr val="000000"/>
                          </a:solidFill>
                          <a:effectLst/>
                          <a:latin typeface="Aptos Narrow" panose="020B0004020202020204" pitchFamily="34" charset="0"/>
                        </a:rPr>
                        <a:t>: $10.472.119.758</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a:solidFill>
                            <a:srgbClr val="000000"/>
                          </a:solidFill>
                          <a:effectLst/>
                          <a:latin typeface="Aptos Narrow" panose="020B0004020202020204" pitchFamily="34" charset="0"/>
                        </a:rPr>
                        <a:t>29482,36</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a:solidFill>
                            <a:srgbClr val="000000"/>
                          </a:solidFill>
                          <a:effectLst/>
                          <a:latin typeface="Aptos Narrow" panose="020B0004020202020204" pitchFamily="34" charset="0"/>
                        </a:rPr>
                        <a:t>327579,1656</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a:solidFill>
                            <a:srgbClr val="000000"/>
                          </a:solidFill>
                          <a:effectLst/>
                          <a:latin typeface="Aptos Narrow" panose="020B0004020202020204" pitchFamily="34" charset="0"/>
                        </a:rPr>
                        <a:t>49,04</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52515105"/>
                  </a:ext>
                </a:extLst>
              </a:tr>
              <a:tr h="358126">
                <a:tc>
                  <a:txBody>
                    <a:bodyPr/>
                    <a:lstStyle/>
                    <a:p>
                      <a:pPr algn="l" fontAlgn="ctr"/>
                      <a:r>
                        <a:rPr lang="es-MX" sz="600" b="0" i="0" u="none" strike="noStrike">
                          <a:solidFill>
                            <a:srgbClr val="000000"/>
                          </a:solidFill>
                          <a:effectLst/>
                          <a:latin typeface="Aptos Narrow" panose="020B0004020202020204" pitchFamily="34" charset="0"/>
                        </a:rPr>
                        <a:t>Reposición de escuela unión de mujeres americanas de Bucalemu. </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L" sz="600" b="0" i="0" u="none" strike="noStrike">
                          <a:solidFill>
                            <a:srgbClr val="000000"/>
                          </a:solidFill>
                          <a:effectLst/>
                          <a:latin typeface="Aptos Narrow" panose="020B0004020202020204" pitchFamily="34" charset="0"/>
                        </a:rPr>
                        <a:t>2023</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a:solidFill>
                            <a:srgbClr val="000000"/>
                          </a:solidFill>
                          <a:effectLst/>
                          <a:latin typeface="Aptos Narrow" panose="020B0004020202020204" pitchFamily="34" charset="0"/>
                        </a:rPr>
                        <a:t>823-5-O123</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a:solidFill>
                            <a:srgbClr val="000000"/>
                          </a:solidFill>
                          <a:effectLst/>
                          <a:latin typeface="Aptos Narrow" panose="020B0004020202020204" pitchFamily="34" charset="0"/>
                        </a:rPr>
                        <a:t>LICITACIÓN PUBLICA</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a:solidFill>
                            <a:srgbClr val="000000"/>
                          </a:solidFill>
                          <a:effectLst/>
                          <a:latin typeface="Aptos Narrow" panose="020B0004020202020204" pitchFamily="34" charset="0"/>
                        </a:rPr>
                        <a:t>15/03/2024</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a:solidFill>
                            <a:srgbClr val="000000"/>
                          </a:solidFill>
                          <a:effectLst/>
                          <a:latin typeface="Aptos Narrow" panose="020B0004020202020204" pitchFamily="34" charset="0"/>
                        </a:rPr>
                        <a:t>CERRADA</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a:solidFill>
                            <a:srgbClr val="000000"/>
                          </a:solidFill>
                          <a:effectLst/>
                          <a:latin typeface="Aptos Narrow" panose="020B0004020202020204" pitchFamily="34" charset="0"/>
                        </a:rPr>
                        <a:t>Constructora Digua</a:t>
                      </a:r>
                      <a:br>
                        <a:rPr lang="es-CL" sz="600" b="0" i="0" u="none" strike="noStrike">
                          <a:solidFill>
                            <a:srgbClr val="000000"/>
                          </a:solidFill>
                          <a:effectLst/>
                          <a:latin typeface="Aptos Narrow" panose="020B0004020202020204" pitchFamily="34" charset="0"/>
                        </a:rPr>
                      </a:br>
                      <a:r>
                        <a:rPr lang="es-CL" sz="600" b="0" i="0" u="none" strike="noStrike">
                          <a:solidFill>
                            <a:srgbClr val="000000"/>
                          </a:solidFill>
                          <a:effectLst/>
                          <a:latin typeface="Aptos Narrow" panose="020B0004020202020204" pitchFamily="34" charset="0"/>
                        </a:rPr>
                        <a:t>Limitada</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a:solidFill>
                            <a:srgbClr val="000000"/>
                          </a:solidFill>
                          <a:effectLst/>
                          <a:latin typeface="Aptos Narrow" panose="020B0004020202020204" pitchFamily="34" charset="0"/>
                        </a:rPr>
                        <a:t>3200</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a:solidFill>
                            <a:srgbClr val="000000"/>
                          </a:solidFill>
                          <a:effectLst/>
                          <a:latin typeface="Aptos Narrow" panose="020B0004020202020204" pitchFamily="34" charset="0"/>
                        </a:rPr>
                        <a:t> $                  10.044.464.214 </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1" i="0" u="none" strike="noStrike">
                          <a:solidFill>
                            <a:srgbClr val="FF0000"/>
                          </a:solidFill>
                          <a:effectLst/>
                          <a:latin typeface="Aptos Narrow" panose="020B0004020202020204" pitchFamily="34" charset="0"/>
                        </a:rPr>
                        <a:t>3</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s-CL" sz="600" b="0" i="0" u="none" strike="noStrike" dirty="0">
                          <a:solidFill>
                            <a:srgbClr val="000000"/>
                          </a:solidFill>
                          <a:effectLst/>
                          <a:latin typeface="Aptos Narrow" panose="020B0004020202020204" pitchFamily="34" charset="0"/>
                        </a:rPr>
                        <a:t>Constructora ABC </a:t>
                      </a:r>
                      <a:r>
                        <a:rPr lang="es-CL" sz="600" b="0" i="0" u="none" strike="noStrike" dirty="0" err="1">
                          <a:solidFill>
                            <a:srgbClr val="000000"/>
                          </a:solidFill>
                          <a:effectLst/>
                          <a:latin typeface="Aptos Narrow" panose="020B0004020202020204" pitchFamily="34" charset="0"/>
                        </a:rPr>
                        <a:t>Ltda</a:t>
                      </a:r>
                      <a:r>
                        <a:rPr lang="es-CL" sz="600" b="0" i="0" u="none" strike="noStrike" dirty="0">
                          <a:solidFill>
                            <a:srgbClr val="000000"/>
                          </a:solidFill>
                          <a:effectLst/>
                          <a:latin typeface="Aptos Narrow" panose="020B0004020202020204" pitchFamily="34" charset="0"/>
                        </a:rPr>
                        <a:t>: $7.434.544.553</a:t>
                      </a:r>
                      <a:br>
                        <a:rPr lang="es-CL" sz="600" b="0" i="0" u="none" strike="noStrike" dirty="0">
                          <a:solidFill>
                            <a:srgbClr val="000000"/>
                          </a:solidFill>
                          <a:effectLst/>
                          <a:latin typeface="Aptos Narrow" panose="020B0004020202020204" pitchFamily="34" charset="0"/>
                        </a:rPr>
                      </a:br>
                      <a:r>
                        <a:rPr lang="es-CL" sz="600" b="0" i="0" u="none" strike="noStrike" dirty="0">
                          <a:solidFill>
                            <a:srgbClr val="000000"/>
                          </a:solidFill>
                          <a:effectLst/>
                          <a:latin typeface="Aptos Narrow" panose="020B0004020202020204" pitchFamily="34" charset="0"/>
                        </a:rPr>
                        <a:t>Constructora </a:t>
                      </a:r>
                      <a:r>
                        <a:rPr lang="es-CL" sz="600" b="0" i="0" u="none" strike="noStrike" dirty="0" err="1">
                          <a:solidFill>
                            <a:srgbClr val="000000"/>
                          </a:solidFill>
                          <a:effectLst/>
                          <a:latin typeface="Aptos Narrow" panose="020B0004020202020204" pitchFamily="34" charset="0"/>
                        </a:rPr>
                        <a:t>Digua</a:t>
                      </a:r>
                      <a:r>
                        <a:rPr lang="es-CL" sz="600" b="0" i="0" u="none" strike="noStrike" dirty="0">
                          <a:solidFill>
                            <a:srgbClr val="000000"/>
                          </a:solidFill>
                          <a:effectLst/>
                          <a:latin typeface="Aptos Narrow" panose="020B0004020202020204" pitchFamily="34" charset="0"/>
                        </a:rPr>
                        <a:t> Limitada: $10.044.464.214</a:t>
                      </a:r>
                      <a:br>
                        <a:rPr lang="es-CL" sz="600" b="0" i="0" u="none" strike="noStrike" dirty="0">
                          <a:solidFill>
                            <a:srgbClr val="000000"/>
                          </a:solidFill>
                          <a:effectLst/>
                          <a:latin typeface="Aptos Narrow" panose="020B0004020202020204" pitchFamily="34" charset="0"/>
                        </a:rPr>
                      </a:br>
                      <a:r>
                        <a:rPr lang="es-CL" sz="600" b="0" i="0" u="none" strike="noStrike" dirty="0">
                          <a:solidFill>
                            <a:srgbClr val="000000"/>
                          </a:solidFill>
                          <a:effectLst/>
                          <a:latin typeface="Aptos Narrow" panose="020B0004020202020204" pitchFamily="34" charset="0"/>
                        </a:rPr>
                        <a:t>Hugo </a:t>
                      </a:r>
                      <a:r>
                        <a:rPr lang="es-CL" sz="600" b="0" i="0" u="none" strike="noStrike" dirty="0" err="1">
                          <a:solidFill>
                            <a:srgbClr val="000000"/>
                          </a:solidFill>
                          <a:effectLst/>
                          <a:latin typeface="Aptos Narrow" panose="020B0004020202020204" pitchFamily="34" charset="0"/>
                        </a:rPr>
                        <a:t>Holmgrem</a:t>
                      </a:r>
                      <a:r>
                        <a:rPr lang="es-CL" sz="600" b="0" i="0" u="none" strike="noStrike" dirty="0">
                          <a:solidFill>
                            <a:srgbClr val="000000"/>
                          </a:solidFill>
                          <a:effectLst/>
                          <a:latin typeface="Aptos Narrow" panose="020B0004020202020204" pitchFamily="34" charset="0"/>
                        </a:rPr>
                        <a:t>: $10.486.208.927</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dirty="0">
                          <a:solidFill>
                            <a:srgbClr val="000000"/>
                          </a:solidFill>
                          <a:effectLst/>
                          <a:latin typeface="Aptos Narrow" panose="020B0004020202020204" pitchFamily="34" charset="0"/>
                        </a:rPr>
                        <a:t>36979,17</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a:solidFill>
                            <a:srgbClr val="000000"/>
                          </a:solidFill>
                          <a:effectLst/>
                          <a:latin typeface="Aptos Narrow" panose="020B0004020202020204" pitchFamily="34" charset="0"/>
                        </a:rPr>
                        <a:t>271624,9233</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a:solidFill>
                            <a:srgbClr val="000000"/>
                          </a:solidFill>
                          <a:effectLst/>
                          <a:latin typeface="Aptos Narrow" panose="020B0004020202020204" pitchFamily="34" charset="0"/>
                        </a:rPr>
                        <a:t>84,88</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84212025"/>
                  </a:ext>
                </a:extLst>
              </a:tr>
              <a:tr h="358126">
                <a:tc>
                  <a:txBody>
                    <a:bodyPr/>
                    <a:lstStyle/>
                    <a:p>
                      <a:pPr algn="l" fontAlgn="ctr"/>
                      <a:r>
                        <a:rPr lang="es-MX" sz="600" b="0" i="0" u="none" strike="noStrike">
                          <a:solidFill>
                            <a:srgbClr val="000000"/>
                          </a:solidFill>
                          <a:effectLst/>
                          <a:latin typeface="Aptos Narrow" panose="020B0004020202020204" pitchFamily="34" charset="0"/>
                        </a:rPr>
                        <a:t>CONSTRUCCION INSTITUTO TELETON REGIÓN DE OHIGGINS</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L" sz="600" b="0" i="0" u="none" strike="noStrike">
                          <a:solidFill>
                            <a:srgbClr val="000000"/>
                          </a:solidFill>
                          <a:effectLst/>
                          <a:latin typeface="Aptos Narrow" panose="020B0004020202020204" pitchFamily="34" charset="0"/>
                        </a:rPr>
                        <a:t>2023</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dirty="0">
                          <a:solidFill>
                            <a:srgbClr val="000000"/>
                          </a:solidFill>
                          <a:effectLst/>
                          <a:latin typeface="Aptos Narrow" panose="020B0004020202020204" pitchFamily="34" charset="0"/>
                        </a:rPr>
                        <a:t>823-1-LR23</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a:solidFill>
                            <a:srgbClr val="000000"/>
                          </a:solidFill>
                          <a:effectLst/>
                          <a:latin typeface="Aptos Narrow" panose="020B0004020202020204" pitchFamily="34" charset="0"/>
                        </a:rPr>
                        <a:t>LICITACIÓN PUBLICA</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a:solidFill>
                            <a:srgbClr val="000000"/>
                          </a:solidFill>
                          <a:effectLst/>
                          <a:latin typeface="Aptos Narrow" panose="020B0004020202020204" pitchFamily="34" charset="0"/>
                        </a:rPr>
                        <a:t>13/02/2024</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a:solidFill>
                            <a:srgbClr val="000000"/>
                          </a:solidFill>
                          <a:effectLst/>
                          <a:latin typeface="Aptos Narrow" panose="020B0004020202020204" pitchFamily="34" charset="0"/>
                        </a:rPr>
                        <a:t>ADJUDICADA</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a:solidFill>
                            <a:srgbClr val="000000"/>
                          </a:solidFill>
                          <a:effectLst/>
                          <a:latin typeface="Aptos Narrow" panose="020B0004020202020204" pitchFamily="34" charset="0"/>
                        </a:rPr>
                        <a:t>Constructora Digua</a:t>
                      </a:r>
                      <a:br>
                        <a:rPr lang="es-CL" sz="600" b="0" i="0" u="none" strike="noStrike">
                          <a:solidFill>
                            <a:srgbClr val="000000"/>
                          </a:solidFill>
                          <a:effectLst/>
                          <a:latin typeface="Aptos Narrow" panose="020B0004020202020204" pitchFamily="34" charset="0"/>
                        </a:rPr>
                      </a:br>
                      <a:r>
                        <a:rPr lang="es-CL" sz="600" b="0" i="0" u="none" strike="noStrike">
                          <a:solidFill>
                            <a:srgbClr val="000000"/>
                          </a:solidFill>
                          <a:effectLst/>
                          <a:latin typeface="Aptos Narrow" panose="020B0004020202020204" pitchFamily="34" charset="0"/>
                        </a:rPr>
                        <a:t>Limitada</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a:solidFill>
                            <a:srgbClr val="000000"/>
                          </a:solidFill>
                          <a:effectLst/>
                          <a:latin typeface="Aptos Narrow" panose="020B0004020202020204" pitchFamily="34" charset="0"/>
                        </a:rPr>
                        <a:t>4155</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a:solidFill>
                            <a:srgbClr val="000000"/>
                          </a:solidFill>
                          <a:effectLst/>
                          <a:latin typeface="Aptos Narrow" panose="020B0004020202020204" pitchFamily="34" charset="0"/>
                        </a:rPr>
                        <a:t> $                  10.227.955.858 </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1" i="0" u="none" strike="noStrike" dirty="0">
                          <a:solidFill>
                            <a:srgbClr val="FF0000"/>
                          </a:solidFill>
                          <a:effectLst/>
                          <a:latin typeface="Aptos Narrow" panose="020B0004020202020204" pitchFamily="34" charset="0"/>
                        </a:rPr>
                        <a:t>2</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600" b="0" i="0" u="none" strike="noStrike">
                          <a:solidFill>
                            <a:srgbClr val="000000"/>
                          </a:solidFill>
                          <a:effectLst/>
                          <a:latin typeface="Aptos Narrow" panose="020B0004020202020204" pitchFamily="34" charset="0"/>
                        </a:rPr>
                        <a:t>China Road and Bridge Corporation: $21.563.325.446</a:t>
                      </a:r>
                      <a:br>
                        <a:rPr lang="en-US" sz="600" b="0" i="0" u="none" strike="noStrike">
                          <a:solidFill>
                            <a:srgbClr val="000000"/>
                          </a:solidFill>
                          <a:effectLst/>
                          <a:latin typeface="Aptos Narrow" panose="020B0004020202020204" pitchFamily="34" charset="0"/>
                        </a:rPr>
                      </a:br>
                      <a:r>
                        <a:rPr lang="en-US" sz="600" b="0" i="0" u="none" strike="noStrike">
                          <a:solidFill>
                            <a:srgbClr val="000000"/>
                          </a:solidFill>
                          <a:effectLst/>
                          <a:latin typeface="Aptos Narrow" panose="020B0004020202020204" pitchFamily="34" charset="0"/>
                        </a:rPr>
                        <a:t>Constructora Digua Ltda: $10.227.955.858</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dirty="0">
                          <a:solidFill>
                            <a:srgbClr val="000000"/>
                          </a:solidFill>
                          <a:effectLst/>
                          <a:latin typeface="Aptos Narrow" panose="020B0004020202020204" pitchFamily="34" charset="0"/>
                        </a:rPr>
                        <a:t>36714,93</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dirty="0">
                          <a:solidFill>
                            <a:srgbClr val="000000"/>
                          </a:solidFill>
                          <a:effectLst/>
                          <a:latin typeface="Aptos Narrow" panose="020B0004020202020204" pitchFamily="34" charset="0"/>
                        </a:rPr>
                        <a:t>278577,5666</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L" sz="600" b="0" i="0" u="none" strike="noStrike" dirty="0">
                          <a:solidFill>
                            <a:srgbClr val="000000"/>
                          </a:solidFill>
                          <a:effectLst/>
                          <a:latin typeface="Aptos Narrow" panose="020B0004020202020204" pitchFamily="34" charset="0"/>
                        </a:rPr>
                        <a:t>67,05</a:t>
                      </a:r>
                    </a:p>
                  </a:txBody>
                  <a:tcPr marL="3093" marR="3093" marT="30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2753043"/>
                  </a:ext>
                </a:extLst>
              </a:tr>
            </a:tbl>
          </a:graphicData>
        </a:graphic>
      </p:graphicFrame>
    </p:spTree>
    <p:extLst>
      <p:ext uri="{BB962C8B-B14F-4D97-AF65-F5344CB8AC3E}">
        <p14:creationId xmlns:p14="http://schemas.microsoft.com/office/powerpoint/2010/main" val="3056837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41632"/>
          </a:xfrm>
          <a:prstGeom prst="rect">
            <a:avLst/>
          </a:prstGeom>
          <a:solidFill>
            <a:schemeClr val="tx2">
              <a:lumMod val="75000"/>
            </a:schemeClr>
          </a:solidFill>
          <a:ln w="9525">
            <a:noFill/>
            <a:miter lim="800000"/>
            <a:headEnd/>
            <a:tailEnd/>
          </a:ln>
        </p:spPr>
        <p:txBody>
          <a:bodyPr wrap="square">
            <a:spAutoFit/>
          </a:bodyPr>
          <a:lstStyle/>
          <a:p>
            <a:pPr algn="ctr" eaLnBrk="0" hangingPunct="0">
              <a:lnSpc>
                <a:spcPct val="90000"/>
              </a:lnSpc>
              <a:spcBef>
                <a:spcPct val="20000"/>
              </a:spcBef>
              <a:buFont typeface="DIN-Regular"/>
              <a:buNone/>
              <a:defRPr/>
            </a:pPr>
            <a:r>
              <a:rPr lang="es-CL" b="1">
                <a:solidFill>
                  <a:schemeClr val="bg1"/>
                </a:solidFill>
                <a:latin typeface="Calibri" pitchFamily="34" charset="0"/>
              </a:rPr>
              <a:t>DEPARTAMENTO DE INFRAESTRUCTURA Y MANTENIMIENTO</a:t>
            </a: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p:txBody>
      </p:sp>
      <p:sp>
        <p:nvSpPr>
          <p:cNvPr id="8" name="Rectángulo 7"/>
          <p:cNvSpPr/>
          <p:nvPr/>
        </p:nvSpPr>
        <p:spPr>
          <a:xfrm>
            <a:off x="219202" y="940840"/>
            <a:ext cx="8628144" cy="4154984"/>
          </a:xfrm>
          <a:prstGeom prst="rect">
            <a:avLst/>
          </a:prstGeom>
        </p:spPr>
        <p:txBody>
          <a:bodyPr wrap="square">
            <a:spAutoFit/>
          </a:bodyPr>
          <a:lstStyle/>
          <a:p>
            <a:pPr marL="342900" indent="-342900" algn="just">
              <a:lnSpc>
                <a:spcPct val="150000"/>
              </a:lnSpc>
              <a:buFont typeface="+mj-lt"/>
              <a:buAutoNum type="arabicPeriod" startAt="5"/>
            </a:pPr>
            <a:r>
              <a:rPr lang="es-MX" altLang="es-CL" sz="1600" dirty="0">
                <a:solidFill>
                  <a:schemeClr val="tx2"/>
                </a:solidFill>
              </a:rPr>
              <a:t>Contraloría indica que la gestión del Departamento de Infraestructura, genera los aumentos de plazo y precio del proyecto, lo que es parcialmente efectivo, ya que no considera todos los aspectos involucrados.</a:t>
            </a:r>
          </a:p>
          <a:p>
            <a:pPr marL="342900" indent="-342900" algn="just">
              <a:lnSpc>
                <a:spcPct val="150000"/>
              </a:lnSpc>
              <a:buFont typeface="+mj-lt"/>
              <a:buAutoNum type="arabicPeriod" startAt="6"/>
            </a:pPr>
            <a:endParaRPr lang="es-MX" altLang="es-CL" sz="1600" dirty="0">
              <a:solidFill>
                <a:schemeClr val="tx2"/>
              </a:solidFill>
            </a:endParaRPr>
          </a:p>
          <a:p>
            <a:pPr marL="342900" indent="-342900" algn="just">
              <a:lnSpc>
                <a:spcPct val="150000"/>
              </a:lnSpc>
              <a:buFont typeface="+mj-lt"/>
              <a:buAutoNum type="arabicPeriod" startAt="6"/>
            </a:pPr>
            <a:r>
              <a:rPr lang="es-MX" altLang="es-CL" sz="1600" dirty="0">
                <a:solidFill>
                  <a:schemeClr val="tx2"/>
                </a:solidFill>
              </a:rPr>
              <a:t>En efecto el proyecto tuvo una rotación de inspectores técnicos y actuaciones de estos profesionales que afectó el proyecto. Incluso con actuaciones sobre las que se consultó la pertinencia de realizar una denuncia.</a:t>
            </a:r>
          </a:p>
          <a:p>
            <a:pPr marL="342900" indent="-342900" algn="just">
              <a:lnSpc>
                <a:spcPct val="150000"/>
              </a:lnSpc>
              <a:buFont typeface="+mj-lt"/>
              <a:buAutoNum type="arabicPeriod" startAt="6"/>
            </a:pPr>
            <a:endParaRPr lang="es-MX" altLang="es-CL" sz="1600" dirty="0">
              <a:solidFill>
                <a:schemeClr val="tx2"/>
              </a:solidFill>
            </a:endParaRPr>
          </a:p>
          <a:p>
            <a:pPr marL="342900" indent="-342900" algn="just">
              <a:lnSpc>
                <a:spcPct val="150000"/>
              </a:lnSpc>
              <a:buFont typeface="+mj-lt"/>
              <a:buAutoNum type="arabicPeriod" startAt="6"/>
            </a:pPr>
            <a:r>
              <a:rPr lang="es-MX" altLang="es-CL" sz="1600" dirty="0">
                <a:solidFill>
                  <a:schemeClr val="tx2"/>
                </a:solidFill>
              </a:rPr>
              <a:t>Contraloría en su revisión no considera la totalidad de los requerimientos asociados sólo a consultas técnicas del proyecto </a:t>
            </a:r>
            <a:r>
              <a:rPr lang="es-MX" altLang="es-CL" sz="1600" b="1" dirty="0">
                <a:solidFill>
                  <a:schemeClr val="tx2"/>
                </a:solidFill>
              </a:rPr>
              <a:t>(es un 93% mayor al señalado en su informe ya que se deben incluir 189 SIC)</a:t>
            </a:r>
            <a:r>
              <a:rPr lang="es-MX" altLang="es-CL" sz="1600" dirty="0">
                <a:solidFill>
                  <a:schemeClr val="tx2"/>
                </a:solidFill>
              </a:rPr>
              <a:t>, durante el mismo periodo </a:t>
            </a:r>
          </a:p>
        </p:txBody>
      </p:sp>
      <p:sp>
        <p:nvSpPr>
          <p:cNvPr id="11" name="9 Rectángulo"/>
          <p:cNvSpPr/>
          <p:nvPr/>
        </p:nvSpPr>
        <p:spPr>
          <a:xfrm>
            <a:off x="682690" y="323455"/>
            <a:ext cx="7710530" cy="400110"/>
          </a:xfrm>
          <a:prstGeom prst="rect">
            <a:avLst/>
          </a:prstGeom>
        </p:spPr>
        <p:txBody>
          <a:bodyPr wrap="square">
            <a:spAutoFit/>
          </a:bodyPr>
          <a:lstStyle/>
          <a:p>
            <a:pPr algn="ctr" eaLnBrk="0" hangingPunct="0">
              <a:spcBef>
                <a:spcPct val="0"/>
              </a:spcBef>
              <a:buNone/>
              <a:defRPr/>
            </a:pPr>
            <a:r>
              <a:rPr lang="es-CL" altLang="en-US" sz="2000" b="1" dirty="0">
                <a:solidFill>
                  <a:srgbClr val="002060"/>
                </a:solidFill>
              </a:rPr>
              <a:t>CONSIDERACIONES SOBRE LA REVISIÓN DE CONTRALORÍA</a:t>
            </a:r>
            <a:endParaRPr lang="es-MX" altLang="en-US" sz="2000" b="1" dirty="0">
              <a:solidFill>
                <a:srgbClr val="002060"/>
              </a:solidFill>
            </a:endParaRPr>
          </a:p>
        </p:txBody>
      </p:sp>
    </p:spTree>
    <p:extLst>
      <p:ext uri="{BB962C8B-B14F-4D97-AF65-F5344CB8AC3E}">
        <p14:creationId xmlns:p14="http://schemas.microsoft.com/office/powerpoint/2010/main" val="27429196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69332"/>
          </a:xfrm>
          <a:prstGeom prst="rect">
            <a:avLst/>
          </a:prstGeom>
          <a:solidFill>
            <a:schemeClr val="tx2">
              <a:lumMod val="75000"/>
            </a:schemeClr>
          </a:solidFill>
          <a:ln w="9525">
            <a:noFill/>
            <a:miter lim="800000"/>
            <a:headEnd/>
            <a:tailEnd/>
          </a:ln>
        </p:spPr>
        <p:txBody>
          <a:bodyPr wrap="square">
            <a:spAutoFit/>
          </a:bodyPr>
          <a:lstStyle/>
          <a:p>
            <a:pPr algn="ctr" eaLnBrk="0" hangingPunct="0">
              <a:spcBef>
                <a:spcPct val="0"/>
              </a:spcBef>
              <a:buNone/>
              <a:defRPr/>
            </a:pPr>
            <a:r>
              <a:rPr lang="es-MX" altLang="en-US" b="1" dirty="0">
                <a:solidFill>
                  <a:prstClr val="white"/>
                </a:solidFill>
              </a:rPr>
              <a:t>COMENTARIOS SOBRE LAS RECOMENDACIONES DE CONTRALORÍA</a:t>
            </a: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p:txBody>
      </p:sp>
      <p:sp>
        <p:nvSpPr>
          <p:cNvPr id="11" name="9 Rectángulo"/>
          <p:cNvSpPr/>
          <p:nvPr/>
        </p:nvSpPr>
        <p:spPr>
          <a:xfrm>
            <a:off x="682690" y="323455"/>
            <a:ext cx="7710530" cy="400110"/>
          </a:xfrm>
          <a:prstGeom prst="rect">
            <a:avLst/>
          </a:prstGeom>
        </p:spPr>
        <p:txBody>
          <a:bodyPr wrap="square">
            <a:spAutoFit/>
          </a:bodyPr>
          <a:lstStyle/>
          <a:p>
            <a:pPr algn="ctr" defTabSz="457200" eaLnBrk="0" hangingPunct="0">
              <a:spcBef>
                <a:spcPct val="0"/>
              </a:spcBef>
              <a:defRPr/>
            </a:pPr>
            <a:r>
              <a:rPr lang="es-MX" altLang="en-US" sz="2000" b="1" dirty="0">
                <a:solidFill>
                  <a:srgbClr val="002060"/>
                </a:solidFill>
                <a:latin typeface="Calibri" panose="020F0502020204030204" pitchFamily="34" charset="0"/>
                <a:cs typeface="Calibri" panose="020F0502020204030204" pitchFamily="34" charset="0"/>
              </a:rPr>
              <a:t>REGLAMENTO DE CONTRATISTAS DEL MOP</a:t>
            </a:r>
          </a:p>
        </p:txBody>
      </p:sp>
      <p:sp>
        <p:nvSpPr>
          <p:cNvPr id="9" name="Rectángulo 7"/>
          <p:cNvSpPr/>
          <p:nvPr/>
        </p:nvSpPr>
        <p:spPr>
          <a:xfrm>
            <a:off x="223883" y="782695"/>
            <a:ext cx="8628144" cy="1569660"/>
          </a:xfrm>
          <a:prstGeom prst="rect">
            <a:avLst/>
          </a:prstGeom>
        </p:spPr>
        <p:txBody>
          <a:bodyPr wrap="square">
            <a:spAutoFit/>
          </a:bodyPr>
          <a:lstStyle/>
          <a:p>
            <a:pPr algn="just">
              <a:lnSpc>
                <a:spcPct val="150000"/>
              </a:lnSpc>
            </a:pPr>
            <a:r>
              <a:rPr lang="es-MX" altLang="es-CL" sz="1600" b="1" dirty="0">
                <a:solidFill>
                  <a:srgbClr val="002060"/>
                </a:solidFill>
              </a:rPr>
              <a:t>Reglamento de obras públicas (RCOP) : Título V: de la Inspección fiscal </a:t>
            </a:r>
          </a:p>
          <a:p>
            <a:pPr algn="just">
              <a:lnSpc>
                <a:spcPct val="150000"/>
              </a:lnSpc>
            </a:pPr>
            <a:r>
              <a:rPr lang="es-MX" altLang="es-CL" sz="1600" dirty="0">
                <a:solidFill>
                  <a:srgbClr val="002060"/>
                </a:solidFill>
              </a:rPr>
              <a:t>No están normadas las RDI como documento específico, sólo se establece un medio de comunicación oficial que es el Libro de obra y Libro de comunicaciones (interacción entre contratista e inspector fiscal)</a:t>
            </a:r>
          </a:p>
        </p:txBody>
      </p:sp>
      <p:pic>
        <p:nvPicPr>
          <p:cNvPr id="8" name="Imagen 1" descr="Texto&#10;&#10;Descripción generada automáticamente">
            <a:extLst>
              <a:ext uri="{FF2B5EF4-FFF2-40B4-BE49-F238E27FC236}">
                <a16:creationId xmlns:a16="http://schemas.microsoft.com/office/drawing/2014/main" id="{A456447B-72C4-33DA-8559-B4FD35584971}"/>
              </a:ext>
            </a:extLst>
          </p:cNvPr>
          <p:cNvPicPr>
            <a:picLocks noChangeAspect="1"/>
          </p:cNvPicPr>
          <p:nvPr/>
        </p:nvPicPr>
        <p:blipFill>
          <a:blip r:embed="rId3"/>
          <a:stretch>
            <a:fillRect/>
          </a:stretch>
        </p:blipFill>
        <p:spPr>
          <a:xfrm>
            <a:off x="1232157" y="3644457"/>
            <a:ext cx="6715125" cy="1866900"/>
          </a:xfrm>
          <a:prstGeom prst="rect">
            <a:avLst/>
          </a:prstGeom>
        </p:spPr>
      </p:pic>
      <p:pic>
        <p:nvPicPr>
          <p:cNvPr id="10" name="Imagen 12" descr="Imagen que contiene interior, tabla, foto, tablero&#10;&#10;Descripción generada automáticamente">
            <a:extLst>
              <a:ext uri="{FF2B5EF4-FFF2-40B4-BE49-F238E27FC236}">
                <a16:creationId xmlns:a16="http://schemas.microsoft.com/office/drawing/2014/main" id="{7DE767AF-0358-FFDC-2FAD-01DDE13215D9}"/>
              </a:ext>
            </a:extLst>
          </p:cNvPr>
          <p:cNvPicPr>
            <a:picLocks noChangeAspect="1"/>
          </p:cNvPicPr>
          <p:nvPr/>
        </p:nvPicPr>
        <p:blipFill>
          <a:blip r:embed="rId4"/>
          <a:stretch>
            <a:fillRect/>
          </a:stretch>
        </p:blipFill>
        <p:spPr>
          <a:xfrm>
            <a:off x="1226761" y="2397783"/>
            <a:ext cx="6720521" cy="1247775"/>
          </a:xfrm>
          <a:prstGeom prst="rect">
            <a:avLst/>
          </a:prstGeom>
        </p:spPr>
      </p:pic>
    </p:spTree>
    <p:extLst>
      <p:ext uri="{BB962C8B-B14F-4D97-AF65-F5344CB8AC3E}">
        <p14:creationId xmlns:p14="http://schemas.microsoft.com/office/powerpoint/2010/main" val="25124670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69332"/>
          </a:xfrm>
          <a:prstGeom prst="rect">
            <a:avLst/>
          </a:prstGeom>
          <a:solidFill>
            <a:schemeClr val="tx2">
              <a:lumMod val="75000"/>
            </a:schemeClr>
          </a:solidFill>
          <a:ln w="9525">
            <a:noFill/>
            <a:miter lim="800000"/>
            <a:headEnd/>
            <a:tailEnd/>
          </a:ln>
        </p:spPr>
        <p:txBody>
          <a:bodyPr wrap="square">
            <a:spAutoFit/>
          </a:bodyPr>
          <a:lstStyle/>
          <a:p>
            <a:pPr algn="ctr" eaLnBrk="0" hangingPunct="0">
              <a:spcBef>
                <a:spcPct val="0"/>
              </a:spcBef>
              <a:buNone/>
              <a:defRPr/>
            </a:pPr>
            <a:r>
              <a:rPr lang="es-MX" altLang="en-US" b="1" dirty="0">
                <a:solidFill>
                  <a:prstClr val="white"/>
                </a:solidFill>
              </a:rPr>
              <a:t>COMENTARIOS SOBRE LAS RECOMENDACIONES DE CONTRALORÍA</a:t>
            </a: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p:txBody>
      </p:sp>
      <p:sp>
        <p:nvSpPr>
          <p:cNvPr id="11" name="9 Rectángulo"/>
          <p:cNvSpPr/>
          <p:nvPr/>
        </p:nvSpPr>
        <p:spPr>
          <a:xfrm>
            <a:off x="682690" y="323455"/>
            <a:ext cx="7710530" cy="400110"/>
          </a:xfrm>
          <a:prstGeom prst="rect">
            <a:avLst/>
          </a:prstGeom>
        </p:spPr>
        <p:txBody>
          <a:bodyPr wrap="square">
            <a:spAutoFit/>
          </a:bodyPr>
          <a:lstStyle/>
          <a:p>
            <a:pPr algn="ctr" eaLnBrk="0" hangingPunct="0">
              <a:spcBef>
                <a:spcPct val="0"/>
              </a:spcBef>
              <a:defRPr/>
            </a:pPr>
            <a:r>
              <a:rPr lang="es-CL" altLang="en-US" sz="2000" b="1" dirty="0">
                <a:solidFill>
                  <a:srgbClr val="002060"/>
                </a:solidFill>
              </a:rPr>
              <a:t>RECOMENDACIONES CONTRALORÍA</a:t>
            </a:r>
            <a:endParaRPr lang="es-MX" altLang="en-US" sz="2000" b="1" dirty="0">
              <a:solidFill>
                <a:srgbClr val="002060"/>
              </a:solidFill>
            </a:endParaRPr>
          </a:p>
        </p:txBody>
      </p:sp>
      <p:sp>
        <p:nvSpPr>
          <p:cNvPr id="9" name="Rectángulo 7"/>
          <p:cNvSpPr/>
          <p:nvPr/>
        </p:nvSpPr>
        <p:spPr>
          <a:xfrm>
            <a:off x="223883" y="782695"/>
            <a:ext cx="8628144" cy="4893647"/>
          </a:xfrm>
          <a:prstGeom prst="rect">
            <a:avLst/>
          </a:prstGeom>
        </p:spPr>
        <p:txBody>
          <a:bodyPr wrap="square">
            <a:spAutoFit/>
          </a:bodyPr>
          <a:lstStyle/>
          <a:p>
            <a:pPr algn="just">
              <a:lnSpc>
                <a:spcPct val="150000"/>
              </a:lnSpc>
            </a:pPr>
            <a:r>
              <a:rPr lang="es-MX" altLang="es-CL" sz="1600" dirty="0">
                <a:solidFill>
                  <a:srgbClr val="002060"/>
                </a:solidFill>
              </a:rPr>
              <a:t>Para </a:t>
            </a:r>
            <a:r>
              <a:rPr lang="es-MX" altLang="es-CL" sz="1600" dirty="0">
                <a:solidFill>
                  <a:schemeClr val="tx2"/>
                </a:solidFill>
              </a:rPr>
              <a:t>abordar los plazos y en una definición interna más específica que en otras instituciones públicas, el Departamento de Infraestructura y Mantenimiento estableció en 2018 un flujo de trabajo en el </a:t>
            </a:r>
            <a:r>
              <a:rPr lang="es-MX" altLang="es-CL" sz="1600" u="sng" dirty="0">
                <a:solidFill>
                  <a:schemeClr val="tx2"/>
                </a:solidFill>
              </a:rPr>
              <a:t>que es la ITO, como ente técnico del proyecto, </a:t>
            </a:r>
            <a:r>
              <a:rPr lang="es-MX" altLang="es-CL" sz="1600" b="1" u="sng" dirty="0">
                <a:solidFill>
                  <a:schemeClr val="tx2"/>
                </a:solidFill>
              </a:rPr>
              <a:t>quien valida la RDI presentada por la constructora</a:t>
            </a:r>
            <a:r>
              <a:rPr lang="es-MX" altLang="es-CL" sz="1600" u="sng" dirty="0">
                <a:solidFill>
                  <a:schemeClr val="tx2"/>
                </a:solidFill>
              </a:rPr>
              <a:t>, y delegó en el jefe de proyecto el control de la ITO, lo que ha sido complementado mediante memo 14UI N° 357 del 21 de abril de 2023 (no considerado en el informe de Contraloría).</a:t>
            </a:r>
          </a:p>
          <a:p>
            <a:pPr algn="just">
              <a:lnSpc>
                <a:spcPct val="150000"/>
              </a:lnSpc>
            </a:pPr>
            <a:endParaRPr lang="es-MX" altLang="es-CL" sz="1600" dirty="0">
              <a:solidFill>
                <a:schemeClr val="tx2"/>
              </a:solidFill>
            </a:endParaRPr>
          </a:p>
          <a:p>
            <a:pPr algn="just">
              <a:lnSpc>
                <a:spcPct val="150000"/>
              </a:lnSpc>
            </a:pPr>
            <a:r>
              <a:rPr lang="es-MX" altLang="es-CL" sz="1600" b="1" dirty="0">
                <a:solidFill>
                  <a:schemeClr val="tx2"/>
                </a:solidFill>
              </a:rPr>
              <a:t>Sin embargo en el caso de la RDI 86</a:t>
            </a:r>
            <a:r>
              <a:rPr lang="es-MX" altLang="es-CL" sz="1600" dirty="0">
                <a:solidFill>
                  <a:schemeClr val="tx2"/>
                </a:solidFill>
              </a:rPr>
              <a:t>, el ITO residente debió haber rechazado el plazo de la constructora debiendo cuantificar el plazo real de solución, la oportunidad tardía de la consulta, y establecer hitos de entrega.</a:t>
            </a:r>
          </a:p>
          <a:p>
            <a:pPr algn="just">
              <a:lnSpc>
                <a:spcPct val="150000"/>
              </a:lnSpc>
            </a:pPr>
            <a:endParaRPr lang="es-MX" altLang="es-CL" sz="1600" dirty="0">
              <a:solidFill>
                <a:schemeClr val="tx2"/>
              </a:solidFill>
            </a:endParaRPr>
          </a:p>
          <a:p>
            <a:pPr algn="just">
              <a:lnSpc>
                <a:spcPct val="150000"/>
              </a:lnSpc>
            </a:pPr>
            <a:r>
              <a:rPr lang="es-MX" altLang="es-CL" sz="1600" dirty="0">
                <a:solidFill>
                  <a:schemeClr val="tx2"/>
                </a:solidFill>
              </a:rPr>
              <a:t>Al realizar dicho análisis, el plazo que señaló la empresa no habría sido perentorio, </a:t>
            </a:r>
            <a:r>
              <a:rPr lang="es-MX" altLang="es-CL" sz="1600" b="1" u="sng" dirty="0">
                <a:solidFill>
                  <a:schemeClr val="tx2"/>
                </a:solidFill>
              </a:rPr>
              <a:t>no obstante como se señaló anteriormente, se entiende que la aprobación del aumento de plazo por parte del Consejo Superior, se dio en un contexto del proyecto.</a:t>
            </a:r>
            <a:endParaRPr lang="es-CL" altLang="es-CL" sz="1600" b="1" u="sng" dirty="0">
              <a:solidFill>
                <a:schemeClr val="tx2"/>
              </a:solidFill>
            </a:endParaRPr>
          </a:p>
        </p:txBody>
      </p:sp>
    </p:spTree>
    <p:extLst>
      <p:ext uri="{BB962C8B-B14F-4D97-AF65-F5344CB8AC3E}">
        <p14:creationId xmlns:p14="http://schemas.microsoft.com/office/powerpoint/2010/main" val="18541981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69332"/>
          </a:xfrm>
          <a:prstGeom prst="rect">
            <a:avLst/>
          </a:prstGeom>
          <a:solidFill>
            <a:schemeClr val="tx2">
              <a:lumMod val="75000"/>
            </a:schemeClr>
          </a:solidFill>
          <a:ln w="9525">
            <a:noFill/>
            <a:miter lim="800000"/>
            <a:headEnd/>
            <a:tailEnd/>
          </a:ln>
        </p:spPr>
        <p:txBody>
          <a:bodyPr wrap="square">
            <a:spAutoFit/>
          </a:bodyPr>
          <a:lstStyle/>
          <a:p>
            <a:pPr algn="ctr" eaLnBrk="0" hangingPunct="0">
              <a:spcBef>
                <a:spcPct val="0"/>
              </a:spcBef>
              <a:buNone/>
              <a:defRPr/>
            </a:pPr>
            <a:r>
              <a:rPr lang="es-MX" altLang="en-US" b="1" dirty="0">
                <a:solidFill>
                  <a:prstClr val="white"/>
                </a:solidFill>
              </a:rPr>
              <a:t>COMENTARIOS SOBRE LAS RECOMENDACIONES DE CONTRALORÍA</a:t>
            </a: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p:txBody>
      </p:sp>
      <p:sp>
        <p:nvSpPr>
          <p:cNvPr id="11" name="9 Rectángulo"/>
          <p:cNvSpPr/>
          <p:nvPr/>
        </p:nvSpPr>
        <p:spPr>
          <a:xfrm>
            <a:off x="682690" y="323455"/>
            <a:ext cx="7710530" cy="400110"/>
          </a:xfrm>
          <a:prstGeom prst="rect">
            <a:avLst/>
          </a:prstGeom>
        </p:spPr>
        <p:txBody>
          <a:bodyPr wrap="square">
            <a:spAutoFit/>
          </a:bodyPr>
          <a:lstStyle/>
          <a:p>
            <a:pPr algn="ctr" eaLnBrk="0" hangingPunct="0">
              <a:spcBef>
                <a:spcPct val="0"/>
              </a:spcBef>
              <a:defRPr/>
            </a:pPr>
            <a:r>
              <a:rPr lang="es-CL" altLang="en-US" sz="2000" b="1" dirty="0">
                <a:solidFill>
                  <a:srgbClr val="002060"/>
                </a:solidFill>
              </a:rPr>
              <a:t>RECOMENDACIONES CONTRALORÍA</a:t>
            </a:r>
            <a:endParaRPr lang="es-MX" altLang="en-US" sz="2000" b="1" dirty="0">
              <a:solidFill>
                <a:srgbClr val="002060"/>
              </a:solidFill>
            </a:endParaRPr>
          </a:p>
        </p:txBody>
      </p:sp>
      <p:sp>
        <p:nvSpPr>
          <p:cNvPr id="9" name="Rectángulo 7"/>
          <p:cNvSpPr/>
          <p:nvPr/>
        </p:nvSpPr>
        <p:spPr>
          <a:xfrm>
            <a:off x="0" y="782695"/>
            <a:ext cx="9029699" cy="6001643"/>
          </a:xfrm>
          <a:prstGeom prst="rect">
            <a:avLst/>
          </a:prstGeom>
        </p:spPr>
        <p:txBody>
          <a:bodyPr wrap="square">
            <a:spAutoFit/>
          </a:bodyPr>
          <a:lstStyle/>
          <a:p>
            <a:pPr algn="just">
              <a:lnSpc>
                <a:spcPct val="150000"/>
              </a:lnSpc>
            </a:pPr>
            <a:r>
              <a:rPr lang="es-MX" altLang="es-CL" sz="1600" dirty="0">
                <a:solidFill>
                  <a:srgbClr val="002060"/>
                </a:solidFill>
              </a:rPr>
              <a:t>Como mejora del Departamento de Infraestructura y Mantenimiento, se reiterará en el mes de enero de 2025, la instrucción a las inspecciones técnicas que se encuentran contratadas señalando lo siguiente:</a:t>
            </a:r>
          </a:p>
          <a:p>
            <a:pPr algn="just">
              <a:lnSpc>
                <a:spcPct val="150000"/>
              </a:lnSpc>
            </a:pPr>
            <a:endParaRPr lang="es-MX" altLang="es-CL" sz="1600" dirty="0">
              <a:solidFill>
                <a:srgbClr val="002060"/>
              </a:solidFill>
            </a:endParaRPr>
          </a:p>
          <a:p>
            <a:pPr marL="342900" indent="-342900" algn="just">
              <a:lnSpc>
                <a:spcPct val="150000"/>
              </a:lnSpc>
              <a:buFont typeface="+mj-lt"/>
              <a:buAutoNum type="arabicPeriod"/>
            </a:pPr>
            <a:r>
              <a:rPr lang="es-MX" altLang="es-CL" sz="1600" dirty="0">
                <a:solidFill>
                  <a:srgbClr val="002060"/>
                </a:solidFill>
              </a:rPr>
              <a:t>Que debe validar todos los aspectos señalados en la RDI, lo que incluye el plazo señalado por la constructora. </a:t>
            </a:r>
          </a:p>
          <a:p>
            <a:pPr marL="342900" indent="-342900" algn="just">
              <a:lnSpc>
                <a:spcPct val="150000"/>
              </a:lnSpc>
              <a:buFont typeface="+mj-lt"/>
              <a:buAutoNum type="arabicPeriod"/>
            </a:pPr>
            <a:endParaRPr lang="es-MX" altLang="es-CL" sz="1600" dirty="0">
              <a:solidFill>
                <a:srgbClr val="002060"/>
              </a:solidFill>
            </a:endParaRPr>
          </a:p>
          <a:p>
            <a:pPr marL="342900" indent="-342900" algn="just">
              <a:lnSpc>
                <a:spcPct val="150000"/>
              </a:lnSpc>
              <a:buFont typeface="+mj-lt"/>
              <a:buAutoNum type="arabicPeriod"/>
            </a:pPr>
            <a:r>
              <a:rPr lang="es-MX" altLang="es-CL" sz="1600" dirty="0">
                <a:solidFill>
                  <a:srgbClr val="002060"/>
                </a:solidFill>
              </a:rPr>
              <a:t>Para definir el plazo de resolución de la RDI, deberá basarse en el impacto en la ruta crítica, el estado de la obra y complejidad técnica de la solución, proponiendo ese plazo al jefe de proyecto de construcción</a:t>
            </a:r>
          </a:p>
          <a:p>
            <a:pPr marL="342900" indent="-342900" algn="just">
              <a:lnSpc>
                <a:spcPct val="150000"/>
              </a:lnSpc>
              <a:buFont typeface="+mj-lt"/>
              <a:buAutoNum type="arabicPeriod"/>
            </a:pPr>
            <a:endParaRPr lang="es-MX" altLang="es-CL" sz="1600" dirty="0">
              <a:solidFill>
                <a:srgbClr val="002060"/>
              </a:solidFill>
            </a:endParaRPr>
          </a:p>
          <a:p>
            <a:pPr marL="342900" indent="-342900" algn="just">
              <a:lnSpc>
                <a:spcPct val="150000"/>
              </a:lnSpc>
              <a:buFont typeface="+mj-lt"/>
              <a:buAutoNum type="arabicPeriod"/>
            </a:pPr>
            <a:r>
              <a:rPr lang="es-MX" altLang="es-CL" sz="1600" dirty="0">
                <a:solidFill>
                  <a:srgbClr val="002060"/>
                </a:solidFill>
              </a:rPr>
              <a:t>Ese plazo consensuado con el jefe de proyecto, será el que se informará a la empresa constructora mediante libro de obra, pudiendo esta entregar otros argumentos que se requieran para cambiar la prioridad. </a:t>
            </a:r>
          </a:p>
          <a:p>
            <a:pPr marL="342900" indent="-342900" algn="just">
              <a:lnSpc>
                <a:spcPct val="150000"/>
              </a:lnSpc>
              <a:buFont typeface="+mj-lt"/>
              <a:buAutoNum type="arabicPeriod"/>
            </a:pPr>
            <a:endParaRPr lang="es-MX" altLang="es-CL" sz="1600" dirty="0">
              <a:solidFill>
                <a:srgbClr val="002060"/>
              </a:solidFill>
            </a:endParaRPr>
          </a:p>
          <a:p>
            <a:pPr marL="342900" indent="-342900" algn="just">
              <a:lnSpc>
                <a:spcPct val="150000"/>
              </a:lnSpc>
              <a:buFont typeface="+mj-lt"/>
              <a:buAutoNum type="arabicPeriod"/>
            </a:pPr>
            <a:r>
              <a:rPr lang="es-MX" altLang="es-CL" sz="1600" dirty="0">
                <a:solidFill>
                  <a:srgbClr val="002060"/>
                </a:solidFill>
              </a:rPr>
              <a:t>Sin perjuicio de lo anterior, la ITO  deberá proceder con la evaluación técnica de la RDI y derivar a quien corresponda.</a:t>
            </a:r>
            <a:endParaRPr lang="es-CL" altLang="es-CL" sz="1600" dirty="0">
              <a:solidFill>
                <a:srgbClr val="002060"/>
              </a:solidFill>
            </a:endParaRPr>
          </a:p>
        </p:txBody>
      </p:sp>
    </p:spTree>
    <p:extLst>
      <p:ext uri="{BB962C8B-B14F-4D97-AF65-F5344CB8AC3E}">
        <p14:creationId xmlns:p14="http://schemas.microsoft.com/office/powerpoint/2010/main" val="222396324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69332"/>
          </a:xfrm>
          <a:prstGeom prst="rect">
            <a:avLst/>
          </a:prstGeom>
          <a:solidFill>
            <a:schemeClr val="tx2">
              <a:lumMod val="75000"/>
            </a:schemeClr>
          </a:solidFill>
          <a:ln w="9525">
            <a:noFill/>
            <a:miter lim="800000"/>
            <a:headEnd/>
            <a:tailEnd/>
          </a:ln>
        </p:spPr>
        <p:txBody>
          <a:bodyPr wrap="square">
            <a:spAutoFit/>
          </a:bodyPr>
          <a:lstStyle/>
          <a:p>
            <a:pPr algn="ctr" eaLnBrk="0" hangingPunct="0">
              <a:spcBef>
                <a:spcPct val="0"/>
              </a:spcBef>
              <a:buNone/>
              <a:defRPr/>
            </a:pPr>
            <a:r>
              <a:rPr lang="es-MX" altLang="en-US" b="1" dirty="0">
                <a:solidFill>
                  <a:prstClr val="white"/>
                </a:solidFill>
              </a:rPr>
              <a:t>COMENTARIOS SOBRE LAS RECOMENDACIONES DE CONTRALORÍA</a:t>
            </a: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p:txBody>
      </p:sp>
      <p:sp>
        <p:nvSpPr>
          <p:cNvPr id="11" name="9 Rectángulo"/>
          <p:cNvSpPr/>
          <p:nvPr/>
        </p:nvSpPr>
        <p:spPr>
          <a:xfrm>
            <a:off x="682690" y="323455"/>
            <a:ext cx="7710530" cy="400110"/>
          </a:xfrm>
          <a:prstGeom prst="rect">
            <a:avLst/>
          </a:prstGeom>
        </p:spPr>
        <p:txBody>
          <a:bodyPr wrap="square">
            <a:spAutoFit/>
          </a:bodyPr>
          <a:lstStyle/>
          <a:p>
            <a:pPr algn="ctr" eaLnBrk="0" hangingPunct="0">
              <a:spcBef>
                <a:spcPct val="0"/>
              </a:spcBef>
              <a:defRPr/>
            </a:pPr>
            <a:r>
              <a:rPr lang="es-CL" altLang="en-US" sz="2000" b="1" dirty="0">
                <a:solidFill>
                  <a:srgbClr val="002060"/>
                </a:solidFill>
              </a:rPr>
              <a:t>RECOMENDACIONES CONTRALORÍA</a:t>
            </a:r>
            <a:endParaRPr lang="es-MX" altLang="en-US" sz="2000" b="1" dirty="0">
              <a:solidFill>
                <a:srgbClr val="002060"/>
              </a:solidFill>
            </a:endParaRPr>
          </a:p>
        </p:txBody>
      </p:sp>
      <p:sp>
        <p:nvSpPr>
          <p:cNvPr id="9" name="Rectángulo 7"/>
          <p:cNvSpPr/>
          <p:nvPr/>
        </p:nvSpPr>
        <p:spPr>
          <a:xfrm>
            <a:off x="223883" y="782695"/>
            <a:ext cx="8628144" cy="6370975"/>
          </a:xfrm>
          <a:prstGeom prst="rect">
            <a:avLst/>
          </a:prstGeom>
        </p:spPr>
        <p:txBody>
          <a:bodyPr wrap="square">
            <a:spAutoFit/>
          </a:bodyPr>
          <a:lstStyle/>
          <a:p>
            <a:pPr marL="342900" indent="-342900" algn="just">
              <a:lnSpc>
                <a:spcPct val="150000"/>
              </a:lnSpc>
              <a:buFont typeface="+mj-lt"/>
              <a:buAutoNum type="arabicPeriod"/>
            </a:pPr>
            <a:endParaRPr lang="es-MX" altLang="es-CL" sz="1600" dirty="0">
              <a:solidFill>
                <a:srgbClr val="002060"/>
              </a:solidFill>
            </a:endParaRPr>
          </a:p>
          <a:p>
            <a:pPr algn="just">
              <a:lnSpc>
                <a:spcPct val="150000"/>
              </a:lnSpc>
            </a:pPr>
            <a:r>
              <a:rPr lang="es-MX" altLang="es-CL" sz="1600" dirty="0">
                <a:solidFill>
                  <a:srgbClr val="002060"/>
                </a:solidFill>
              </a:rPr>
              <a:t>Para las nuevas contrataciones de inspecciones técnicas se incorporará el flujo y las definiciones anteriores.</a:t>
            </a:r>
          </a:p>
          <a:p>
            <a:pPr algn="just">
              <a:lnSpc>
                <a:spcPct val="150000"/>
              </a:lnSpc>
            </a:pPr>
            <a:endParaRPr lang="es-MX" altLang="es-CL" sz="1600" dirty="0">
              <a:solidFill>
                <a:srgbClr val="002060"/>
              </a:solidFill>
            </a:endParaRPr>
          </a:p>
          <a:p>
            <a:pPr algn="just">
              <a:lnSpc>
                <a:spcPct val="150000"/>
              </a:lnSpc>
            </a:pPr>
            <a:r>
              <a:rPr lang="es-MX" altLang="es-CL" sz="1600" dirty="0">
                <a:solidFill>
                  <a:srgbClr val="002060"/>
                </a:solidFill>
              </a:rPr>
              <a:t>En </a:t>
            </a:r>
            <a:r>
              <a:rPr lang="es-MX" altLang="es-CL" sz="1600" dirty="0">
                <a:solidFill>
                  <a:schemeClr val="tx2"/>
                </a:solidFill>
              </a:rPr>
              <a:t>los equipos de construcción que están a cargo de obras, el jefe del Departamento de Infraestructura reforzó en noviembre la instrucción sobre: la responsabilidad de la ITO, las ratificaciones que realiza el jefe de proyecto y el cumplimiento de los flujos de resolución de RDI. Sin embargo se enviará un memo en enero de 2025, indicando que el no cumplimiento de las definiciones del Departamento asociadas a RDI y Multas, podrá generar notas de demérito.</a:t>
            </a:r>
          </a:p>
          <a:p>
            <a:pPr algn="just">
              <a:lnSpc>
                <a:spcPct val="150000"/>
              </a:lnSpc>
            </a:pPr>
            <a:endParaRPr lang="es-MX" altLang="es-CL" sz="1600" dirty="0">
              <a:solidFill>
                <a:srgbClr val="002060"/>
              </a:solidFill>
            </a:endParaRPr>
          </a:p>
          <a:p>
            <a:pPr algn="just">
              <a:lnSpc>
                <a:spcPct val="150000"/>
              </a:lnSpc>
            </a:pPr>
            <a:r>
              <a:rPr lang="es-MX" altLang="es-CL" sz="1600" dirty="0">
                <a:solidFill>
                  <a:srgbClr val="002060"/>
                </a:solidFill>
              </a:rPr>
              <a:t>Adicionalmente mediante el tablero </a:t>
            </a:r>
            <a:r>
              <a:rPr lang="es-MX" altLang="es-CL" sz="1600" dirty="0" err="1">
                <a:solidFill>
                  <a:srgbClr val="002060"/>
                </a:solidFill>
              </a:rPr>
              <a:t>Power</a:t>
            </a:r>
            <a:r>
              <a:rPr lang="es-MX" altLang="es-CL" sz="1600" dirty="0">
                <a:solidFill>
                  <a:srgbClr val="002060"/>
                </a:solidFill>
              </a:rPr>
              <a:t> BI existente, a contar de la segunda semana de enero, se incorporará la revisión del estado general de las RDI en las reuniones de jefaturas del Departamento, que se realizan todos los lunes, con el fin de visualizar desviaciones de plazo en las respuestas de RDI.</a:t>
            </a:r>
          </a:p>
          <a:p>
            <a:pPr algn="just">
              <a:lnSpc>
                <a:spcPct val="150000"/>
              </a:lnSpc>
            </a:pPr>
            <a:endParaRPr lang="es-MX" altLang="es-CL" sz="1600" dirty="0">
              <a:solidFill>
                <a:srgbClr val="002060"/>
              </a:solidFill>
            </a:endParaRPr>
          </a:p>
          <a:p>
            <a:pPr algn="just">
              <a:lnSpc>
                <a:spcPct val="150000"/>
              </a:lnSpc>
            </a:pPr>
            <a:r>
              <a:rPr lang="es-MX" altLang="es-CL" sz="1600" dirty="0">
                <a:solidFill>
                  <a:srgbClr val="002060"/>
                </a:solidFill>
              </a:rPr>
              <a:t>Asimismo se desarrollará en el primer trimestre, un Script que permita generar alertas por correo respecto de los plazos de respuesta de las RDI.</a:t>
            </a:r>
          </a:p>
          <a:p>
            <a:pPr algn="just">
              <a:lnSpc>
                <a:spcPct val="150000"/>
              </a:lnSpc>
            </a:pPr>
            <a:endParaRPr lang="es-CL" altLang="es-CL" sz="1600" dirty="0">
              <a:solidFill>
                <a:srgbClr val="002060"/>
              </a:solidFill>
            </a:endParaRPr>
          </a:p>
        </p:txBody>
      </p:sp>
    </p:spTree>
    <p:extLst>
      <p:ext uri="{BB962C8B-B14F-4D97-AF65-F5344CB8AC3E}">
        <p14:creationId xmlns:p14="http://schemas.microsoft.com/office/powerpoint/2010/main" val="2020549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69332"/>
          </a:xfrm>
          <a:prstGeom prst="rect">
            <a:avLst/>
          </a:prstGeom>
          <a:solidFill>
            <a:schemeClr val="tx2">
              <a:lumMod val="75000"/>
            </a:schemeClr>
          </a:solidFill>
          <a:ln w="9525">
            <a:noFill/>
            <a:miter lim="800000"/>
            <a:headEnd/>
            <a:tailEnd/>
          </a:ln>
        </p:spPr>
        <p:txBody>
          <a:bodyPr wrap="square">
            <a:spAutoFit/>
          </a:bodyPr>
          <a:lstStyle/>
          <a:p>
            <a:pPr algn="ctr" eaLnBrk="0" hangingPunct="0">
              <a:spcBef>
                <a:spcPct val="0"/>
              </a:spcBef>
              <a:buNone/>
              <a:defRPr/>
            </a:pPr>
            <a:r>
              <a:rPr lang="es-MX" altLang="en-US" b="1" dirty="0">
                <a:solidFill>
                  <a:prstClr val="white"/>
                </a:solidFill>
              </a:rPr>
              <a:t>COMENTARIOS SOBRE LAS RECOMENDACIONES DE CONTRALORÍA</a:t>
            </a: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p:txBody>
      </p:sp>
      <p:sp>
        <p:nvSpPr>
          <p:cNvPr id="11" name="9 Rectángulo"/>
          <p:cNvSpPr/>
          <p:nvPr/>
        </p:nvSpPr>
        <p:spPr>
          <a:xfrm>
            <a:off x="682690" y="323455"/>
            <a:ext cx="7710530" cy="400110"/>
          </a:xfrm>
          <a:prstGeom prst="rect">
            <a:avLst/>
          </a:prstGeom>
        </p:spPr>
        <p:txBody>
          <a:bodyPr wrap="square">
            <a:spAutoFit/>
          </a:bodyPr>
          <a:lstStyle/>
          <a:p>
            <a:pPr algn="ctr" eaLnBrk="0" hangingPunct="0">
              <a:spcBef>
                <a:spcPct val="0"/>
              </a:spcBef>
              <a:defRPr/>
            </a:pPr>
            <a:r>
              <a:rPr lang="es-CL" altLang="en-US" sz="2000" b="1" dirty="0">
                <a:solidFill>
                  <a:srgbClr val="002060"/>
                </a:solidFill>
              </a:rPr>
              <a:t>RECOMENDACIONES CONTRALORÍA</a:t>
            </a:r>
            <a:endParaRPr lang="es-MX" altLang="en-US" sz="2000" b="1" dirty="0">
              <a:solidFill>
                <a:srgbClr val="002060"/>
              </a:solidFill>
            </a:endParaRPr>
          </a:p>
        </p:txBody>
      </p:sp>
      <p:sp>
        <p:nvSpPr>
          <p:cNvPr id="9" name="Rectángulo 7"/>
          <p:cNvSpPr/>
          <p:nvPr/>
        </p:nvSpPr>
        <p:spPr>
          <a:xfrm>
            <a:off x="223883" y="601720"/>
            <a:ext cx="8628144" cy="3416320"/>
          </a:xfrm>
          <a:prstGeom prst="rect">
            <a:avLst/>
          </a:prstGeom>
        </p:spPr>
        <p:txBody>
          <a:bodyPr wrap="square">
            <a:spAutoFit/>
          </a:bodyPr>
          <a:lstStyle/>
          <a:p>
            <a:pPr algn="just">
              <a:lnSpc>
                <a:spcPct val="150000"/>
              </a:lnSpc>
            </a:pPr>
            <a:r>
              <a:rPr lang="es-MX" altLang="es-CL" sz="1600" dirty="0">
                <a:solidFill>
                  <a:srgbClr val="002060"/>
                </a:solidFill>
              </a:rPr>
              <a:t>Tableros Existentes</a:t>
            </a:r>
          </a:p>
          <a:p>
            <a:pPr algn="just">
              <a:lnSpc>
                <a:spcPct val="150000"/>
              </a:lnSpc>
            </a:pPr>
            <a:endParaRPr lang="es-CL" altLang="es-CL" sz="1600" dirty="0">
              <a:solidFill>
                <a:srgbClr val="002060"/>
              </a:solidFill>
            </a:endParaRPr>
          </a:p>
          <a:p>
            <a:pPr marL="342900" indent="-342900" algn="just">
              <a:lnSpc>
                <a:spcPct val="150000"/>
              </a:lnSpc>
              <a:buFont typeface="+mj-lt"/>
              <a:buAutoNum type="arabicPeriod"/>
            </a:pPr>
            <a:endParaRPr lang="es-CL" altLang="es-CL" sz="1600" dirty="0">
              <a:solidFill>
                <a:srgbClr val="002060"/>
              </a:solidFill>
            </a:endParaRPr>
          </a:p>
          <a:p>
            <a:pPr marL="342900" indent="-342900" algn="just">
              <a:lnSpc>
                <a:spcPct val="150000"/>
              </a:lnSpc>
              <a:buFont typeface="+mj-lt"/>
              <a:buAutoNum type="arabicPeriod"/>
            </a:pPr>
            <a:endParaRPr lang="es-CL" altLang="es-CL" sz="1600" dirty="0">
              <a:solidFill>
                <a:srgbClr val="002060"/>
              </a:solidFill>
            </a:endParaRPr>
          </a:p>
          <a:p>
            <a:pPr marL="342900" indent="-342900" algn="just">
              <a:lnSpc>
                <a:spcPct val="150000"/>
              </a:lnSpc>
              <a:buFont typeface="+mj-lt"/>
              <a:buAutoNum type="arabicPeriod"/>
            </a:pPr>
            <a:endParaRPr lang="es-CL" altLang="es-CL" sz="1600" dirty="0">
              <a:solidFill>
                <a:srgbClr val="002060"/>
              </a:solidFill>
            </a:endParaRPr>
          </a:p>
          <a:p>
            <a:pPr marL="342900" indent="-342900" algn="just">
              <a:lnSpc>
                <a:spcPct val="150000"/>
              </a:lnSpc>
              <a:buFont typeface="+mj-lt"/>
              <a:buAutoNum type="arabicPeriod"/>
            </a:pPr>
            <a:endParaRPr lang="es-CL" altLang="es-CL" sz="1600" dirty="0">
              <a:solidFill>
                <a:srgbClr val="002060"/>
              </a:solidFill>
            </a:endParaRPr>
          </a:p>
          <a:p>
            <a:pPr marL="342900" indent="-342900" algn="just">
              <a:lnSpc>
                <a:spcPct val="150000"/>
              </a:lnSpc>
              <a:buFont typeface="+mj-lt"/>
              <a:buAutoNum type="arabicPeriod"/>
            </a:pPr>
            <a:endParaRPr lang="es-CL" altLang="es-CL" sz="1600" dirty="0">
              <a:solidFill>
                <a:srgbClr val="002060"/>
              </a:solidFill>
            </a:endParaRPr>
          </a:p>
          <a:p>
            <a:pPr algn="just">
              <a:lnSpc>
                <a:spcPct val="150000"/>
              </a:lnSpc>
            </a:pPr>
            <a:endParaRPr lang="es-CL" altLang="es-CL" sz="1600" dirty="0">
              <a:solidFill>
                <a:srgbClr val="002060"/>
              </a:solidFill>
            </a:endParaRPr>
          </a:p>
          <a:p>
            <a:pPr marL="342900" indent="-342900" algn="just">
              <a:lnSpc>
                <a:spcPct val="150000"/>
              </a:lnSpc>
              <a:buFont typeface="+mj-lt"/>
              <a:buAutoNum type="arabicPeriod"/>
            </a:pPr>
            <a:endParaRPr lang="es-CL" altLang="es-CL" sz="1600" dirty="0">
              <a:solidFill>
                <a:srgbClr val="002060"/>
              </a:solidFill>
            </a:endParaRPr>
          </a:p>
        </p:txBody>
      </p:sp>
      <p:pic>
        <p:nvPicPr>
          <p:cNvPr id="8" name="7 Imagen"/>
          <p:cNvPicPr/>
          <p:nvPr/>
        </p:nvPicPr>
        <p:blipFill>
          <a:blip r:embed="rId3"/>
          <a:stretch>
            <a:fillRect/>
          </a:stretch>
        </p:blipFill>
        <p:spPr>
          <a:xfrm>
            <a:off x="417576" y="1209085"/>
            <a:ext cx="8434451" cy="5272772"/>
          </a:xfrm>
          <a:prstGeom prst="rect">
            <a:avLst/>
          </a:prstGeom>
          <a:ln>
            <a:solidFill>
              <a:schemeClr val="tx1"/>
            </a:solidFill>
          </a:ln>
        </p:spPr>
      </p:pic>
    </p:spTree>
    <p:extLst>
      <p:ext uri="{BB962C8B-B14F-4D97-AF65-F5344CB8AC3E}">
        <p14:creationId xmlns:p14="http://schemas.microsoft.com/office/powerpoint/2010/main" val="40217512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69332"/>
          </a:xfrm>
          <a:prstGeom prst="rect">
            <a:avLst/>
          </a:prstGeom>
          <a:solidFill>
            <a:schemeClr val="tx2">
              <a:lumMod val="75000"/>
            </a:schemeClr>
          </a:solidFill>
          <a:ln w="9525">
            <a:noFill/>
            <a:miter lim="800000"/>
            <a:headEnd/>
            <a:tailEnd/>
          </a:ln>
        </p:spPr>
        <p:txBody>
          <a:bodyPr wrap="square">
            <a:spAutoFit/>
          </a:bodyPr>
          <a:lstStyle/>
          <a:p>
            <a:pPr algn="ctr" eaLnBrk="0" hangingPunct="0">
              <a:spcBef>
                <a:spcPct val="0"/>
              </a:spcBef>
              <a:buNone/>
              <a:defRPr/>
            </a:pPr>
            <a:r>
              <a:rPr lang="es-MX" altLang="en-US" b="1" dirty="0">
                <a:solidFill>
                  <a:prstClr val="white"/>
                </a:solidFill>
              </a:rPr>
              <a:t>COMENTARIOS SOBRE LAS RECOMENDACIONES DE CONTRALORÍA</a:t>
            </a: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p:txBody>
      </p:sp>
      <p:sp>
        <p:nvSpPr>
          <p:cNvPr id="11" name="9 Rectángulo"/>
          <p:cNvSpPr/>
          <p:nvPr/>
        </p:nvSpPr>
        <p:spPr>
          <a:xfrm>
            <a:off x="682690" y="323455"/>
            <a:ext cx="7710530" cy="400110"/>
          </a:xfrm>
          <a:prstGeom prst="rect">
            <a:avLst/>
          </a:prstGeom>
        </p:spPr>
        <p:txBody>
          <a:bodyPr wrap="square">
            <a:spAutoFit/>
          </a:bodyPr>
          <a:lstStyle/>
          <a:p>
            <a:pPr algn="ctr" eaLnBrk="0" hangingPunct="0">
              <a:spcBef>
                <a:spcPct val="0"/>
              </a:spcBef>
              <a:defRPr/>
            </a:pPr>
            <a:r>
              <a:rPr lang="es-CL" altLang="en-US" sz="2000" b="1" dirty="0">
                <a:solidFill>
                  <a:srgbClr val="002060"/>
                </a:solidFill>
              </a:rPr>
              <a:t>RECOMENDACIONES CONTRALORÍA</a:t>
            </a:r>
            <a:endParaRPr lang="es-MX" altLang="en-US" sz="2000" b="1" dirty="0">
              <a:solidFill>
                <a:srgbClr val="002060"/>
              </a:solidFill>
            </a:endParaRPr>
          </a:p>
        </p:txBody>
      </p:sp>
      <p:sp>
        <p:nvSpPr>
          <p:cNvPr id="9" name="Rectángulo 7"/>
          <p:cNvSpPr/>
          <p:nvPr/>
        </p:nvSpPr>
        <p:spPr>
          <a:xfrm>
            <a:off x="223883" y="782695"/>
            <a:ext cx="8628144" cy="3416320"/>
          </a:xfrm>
          <a:prstGeom prst="rect">
            <a:avLst/>
          </a:prstGeom>
        </p:spPr>
        <p:txBody>
          <a:bodyPr wrap="square">
            <a:spAutoFit/>
          </a:bodyPr>
          <a:lstStyle/>
          <a:p>
            <a:pPr algn="just">
              <a:lnSpc>
                <a:spcPct val="150000"/>
              </a:lnSpc>
            </a:pPr>
            <a:r>
              <a:rPr lang="es-MX" altLang="es-CL" sz="1600" dirty="0">
                <a:solidFill>
                  <a:srgbClr val="002060"/>
                </a:solidFill>
              </a:rPr>
              <a:t>Con respecto a las otras recomendaciones</a:t>
            </a:r>
          </a:p>
          <a:p>
            <a:pPr algn="just">
              <a:lnSpc>
                <a:spcPct val="150000"/>
              </a:lnSpc>
            </a:pPr>
            <a:endParaRPr lang="es-CL" altLang="es-CL" sz="1600" dirty="0">
              <a:solidFill>
                <a:srgbClr val="002060"/>
              </a:solidFill>
            </a:endParaRPr>
          </a:p>
          <a:p>
            <a:pPr marL="342900" indent="-342900" algn="just">
              <a:lnSpc>
                <a:spcPct val="150000"/>
              </a:lnSpc>
              <a:buFont typeface="+mj-lt"/>
              <a:buAutoNum type="arabicPeriod"/>
            </a:pPr>
            <a:endParaRPr lang="es-CL" altLang="es-CL" sz="1600" dirty="0">
              <a:solidFill>
                <a:srgbClr val="002060"/>
              </a:solidFill>
            </a:endParaRPr>
          </a:p>
          <a:p>
            <a:pPr marL="342900" indent="-342900" algn="just">
              <a:lnSpc>
                <a:spcPct val="150000"/>
              </a:lnSpc>
              <a:buFont typeface="+mj-lt"/>
              <a:buAutoNum type="arabicPeriod"/>
            </a:pPr>
            <a:endParaRPr lang="es-CL" altLang="es-CL" sz="1600" dirty="0">
              <a:solidFill>
                <a:srgbClr val="002060"/>
              </a:solidFill>
            </a:endParaRPr>
          </a:p>
          <a:p>
            <a:pPr marL="342900" indent="-342900" algn="just">
              <a:lnSpc>
                <a:spcPct val="150000"/>
              </a:lnSpc>
              <a:buFont typeface="+mj-lt"/>
              <a:buAutoNum type="arabicPeriod"/>
            </a:pPr>
            <a:endParaRPr lang="es-CL" altLang="es-CL" sz="1600" dirty="0">
              <a:solidFill>
                <a:srgbClr val="002060"/>
              </a:solidFill>
            </a:endParaRPr>
          </a:p>
          <a:p>
            <a:pPr marL="342900" indent="-342900" algn="just">
              <a:lnSpc>
                <a:spcPct val="150000"/>
              </a:lnSpc>
              <a:buFont typeface="+mj-lt"/>
              <a:buAutoNum type="arabicPeriod"/>
            </a:pPr>
            <a:endParaRPr lang="es-CL" altLang="es-CL" sz="1600" dirty="0">
              <a:solidFill>
                <a:srgbClr val="002060"/>
              </a:solidFill>
            </a:endParaRPr>
          </a:p>
          <a:p>
            <a:pPr marL="342900" indent="-342900" algn="just">
              <a:lnSpc>
                <a:spcPct val="150000"/>
              </a:lnSpc>
              <a:buFont typeface="+mj-lt"/>
              <a:buAutoNum type="arabicPeriod"/>
            </a:pPr>
            <a:endParaRPr lang="es-CL" altLang="es-CL" sz="1600" dirty="0">
              <a:solidFill>
                <a:srgbClr val="002060"/>
              </a:solidFill>
            </a:endParaRPr>
          </a:p>
          <a:p>
            <a:pPr algn="just">
              <a:lnSpc>
                <a:spcPct val="150000"/>
              </a:lnSpc>
            </a:pPr>
            <a:endParaRPr lang="es-CL" altLang="es-CL" sz="1600" dirty="0">
              <a:solidFill>
                <a:srgbClr val="002060"/>
              </a:solidFill>
            </a:endParaRPr>
          </a:p>
          <a:p>
            <a:pPr marL="342900" indent="-342900" algn="just">
              <a:lnSpc>
                <a:spcPct val="150000"/>
              </a:lnSpc>
              <a:buFont typeface="+mj-lt"/>
              <a:buAutoNum type="arabicPeriod"/>
            </a:pPr>
            <a:endParaRPr lang="es-CL" altLang="es-CL" sz="1600" dirty="0">
              <a:solidFill>
                <a:srgbClr val="002060"/>
              </a:solidFill>
            </a:endParaRPr>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2082" y="1224030"/>
            <a:ext cx="7198394" cy="1969931"/>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ángulo 7"/>
          <p:cNvSpPr/>
          <p:nvPr/>
        </p:nvSpPr>
        <p:spPr>
          <a:xfrm>
            <a:off x="376283" y="3330566"/>
            <a:ext cx="8628144" cy="3046988"/>
          </a:xfrm>
          <a:prstGeom prst="rect">
            <a:avLst/>
          </a:prstGeom>
        </p:spPr>
        <p:txBody>
          <a:bodyPr wrap="square">
            <a:spAutoFit/>
          </a:bodyPr>
          <a:lstStyle/>
          <a:p>
            <a:pPr algn="just">
              <a:lnSpc>
                <a:spcPct val="150000"/>
              </a:lnSpc>
            </a:pPr>
            <a:r>
              <a:rPr lang="es-MX" altLang="es-CL" sz="1600" dirty="0">
                <a:solidFill>
                  <a:srgbClr val="002060"/>
                </a:solidFill>
              </a:rPr>
              <a:t>Se estima indicar </a:t>
            </a:r>
            <a:r>
              <a:rPr lang="es-MX" altLang="es-CL" sz="1600" dirty="0">
                <a:solidFill>
                  <a:schemeClr val="tx2"/>
                </a:solidFill>
              </a:rPr>
              <a:t>en las bases, que ante la renuncia imprevista del inspector residente, sea el Supervisor de la ITO quien como máximo al tercer día hábil siguiente subrogue al ITO residente, y que el jefe de proyecto  de construcción de la CAPJ, visite el proyecto dentro del plazo de 5 días hábiles y por un plazo de al menos una semana.</a:t>
            </a:r>
          </a:p>
          <a:p>
            <a:pPr algn="just">
              <a:lnSpc>
                <a:spcPct val="150000"/>
              </a:lnSpc>
            </a:pPr>
            <a:endParaRPr lang="es-MX" altLang="es-CL" sz="1600" dirty="0">
              <a:solidFill>
                <a:schemeClr val="tx2"/>
              </a:solidFill>
            </a:endParaRPr>
          </a:p>
          <a:p>
            <a:pPr algn="just">
              <a:lnSpc>
                <a:spcPct val="150000"/>
              </a:lnSpc>
            </a:pPr>
            <a:r>
              <a:rPr lang="es-MX" altLang="es-CL" sz="1600" dirty="0">
                <a:solidFill>
                  <a:schemeClr val="tx2"/>
                </a:solidFill>
              </a:rPr>
              <a:t>En cuanto a la segunda recomendación, el Departamento tiene una cantidad relevante de información, la que se encuentra en informes de ITO, Libro de obra digital y otros, </a:t>
            </a:r>
            <a:r>
              <a:rPr lang="es-MX" altLang="es-CL" sz="1600" b="1" u="sng" dirty="0">
                <a:solidFill>
                  <a:schemeClr val="tx2"/>
                </a:solidFill>
              </a:rPr>
              <a:t>y en efecto requiere ayuda para poder traspasar la base de datos a un sistema informático.</a:t>
            </a:r>
          </a:p>
        </p:txBody>
      </p:sp>
    </p:spTree>
    <p:extLst>
      <p:ext uri="{BB962C8B-B14F-4D97-AF65-F5344CB8AC3E}">
        <p14:creationId xmlns:p14="http://schemas.microsoft.com/office/powerpoint/2010/main" val="297394752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sp>
        <p:nvSpPr>
          <p:cNvPr id="36866" name="CuadroTexto 3"/>
          <p:cNvSpPr txBox="1">
            <a:spLocks noChangeArrowheads="1"/>
          </p:cNvSpPr>
          <p:nvPr/>
        </p:nvSpPr>
        <p:spPr bwMode="auto">
          <a:xfrm>
            <a:off x="467544" y="2812050"/>
            <a:ext cx="8388424" cy="1384995"/>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0" hangingPunct="0">
              <a:spcBef>
                <a:spcPct val="0"/>
              </a:spcBef>
              <a:buNone/>
              <a:defRPr/>
            </a:pPr>
            <a:r>
              <a:rPr lang="es-MX" altLang="en-US" sz="2800" dirty="0">
                <a:solidFill>
                  <a:prstClr val="white"/>
                </a:solidFill>
                <a:latin typeface="Calibri"/>
              </a:rPr>
              <a:t>5.- MEJORAS QUE ESTÁ IMPLEMENTANDO EL DEPARTAMENTO DE INFRAESTRUCTURA Y MANTENIMIENTO EN EL CONTROL DE RDI.</a:t>
            </a:r>
          </a:p>
        </p:txBody>
      </p:sp>
    </p:spTree>
    <p:extLst>
      <p:ext uri="{BB962C8B-B14F-4D97-AF65-F5344CB8AC3E}">
        <p14:creationId xmlns:p14="http://schemas.microsoft.com/office/powerpoint/2010/main" val="119700260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41632"/>
          </a:xfrm>
          <a:prstGeom prst="rect">
            <a:avLst/>
          </a:prstGeom>
          <a:solidFill>
            <a:schemeClr val="tx2">
              <a:lumMod val="75000"/>
            </a:schemeClr>
          </a:solidFill>
          <a:ln w="9525">
            <a:noFill/>
            <a:miter lim="800000"/>
            <a:headEnd/>
            <a:tailEnd/>
          </a:ln>
        </p:spPr>
        <p:txBody>
          <a:bodyPr wrap="square">
            <a:spAutoFit/>
          </a:bodyPr>
          <a:lstStyle/>
          <a:p>
            <a:pPr algn="ctr" eaLnBrk="0" hangingPunct="0">
              <a:lnSpc>
                <a:spcPct val="90000"/>
              </a:lnSpc>
              <a:spcBef>
                <a:spcPct val="20000"/>
              </a:spcBef>
              <a:buFont typeface="DIN-Regular"/>
              <a:buNone/>
              <a:defRPr/>
            </a:pPr>
            <a:r>
              <a:rPr lang="es-CL" b="1">
                <a:solidFill>
                  <a:prstClr val="white"/>
                </a:solidFill>
              </a:rPr>
              <a:t>DEPARTAMENTO DE INFRAESTRUCTURA Y MANTENIMIENTO</a:t>
            </a: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p:txBody>
      </p:sp>
      <p:sp>
        <p:nvSpPr>
          <p:cNvPr id="8" name="Rectángulo 7"/>
          <p:cNvSpPr/>
          <p:nvPr/>
        </p:nvSpPr>
        <p:spPr>
          <a:xfrm>
            <a:off x="103909" y="530102"/>
            <a:ext cx="8925791" cy="6001643"/>
          </a:xfrm>
          <a:prstGeom prst="rect">
            <a:avLst/>
          </a:prstGeom>
        </p:spPr>
        <p:txBody>
          <a:bodyPr wrap="square">
            <a:spAutoFit/>
          </a:bodyPr>
          <a:lstStyle/>
          <a:p>
            <a:pPr algn="just">
              <a:lnSpc>
                <a:spcPct val="150000"/>
              </a:lnSpc>
            </a:pPr>
            <a:r>
              <a:rPr lang="es-MX" altLang="es-CL" sz="1600" dirty="0">
                <a:solidFill>
                  <a:srgbClr val="002060"/>
                </a:solidFill>
              </a:rPr>
              <a:t>En resumen las opciones de mejora que se plantean en esta revisión son las siguientes:</a:t>
            </a:r>
          </a:p>
          <a:p>
            <a:pPr marL="342900" indent="-342900" algn="just">
              <a:lnSpc>
                <a:spcPct val="150000"/>
              </a:lnSpc>
              <a:buFont typeface="+mj-lt"/>
              <a:buAutoNum type="arabicPeriod"/>
            </a:pPr>
            <a:r>
              <a:rPr lang="es-MX" altLang="es-CL" sz="1600" b="1" dirty="0">
                <a:solidFill>
                  <a:srgbClr val="002060"/>
                </a:solidFill>
              </a:rPr>
              <a:t>DEFINICIÓN DE PLAZO DE RDI</a:t>
            </a:r>
          </a:p>
          <a:p>
            <a:pPr marL="342900" indent="-342900" algn="just">
              <a:lnSpc>
                <a:spcPct val="150000"/>
              </a:lnSpc>
              <a:buFont typeface="+mj-lt"/>
              <a:buAutoNum type="alphaLcParenR"/>
            </a:pPr>
            <a:r>
              <a:rPr lang="es-MX" altLang="es-CL" sz="1600" dirty="0">
                <a:solidFill>
                  <a:srgbClr val="002060"/>
                </a:solidFill>
              </a:rPr>
              <a:t>Capacitar y re-instruir a las inspecciones técnicas respecto de su obligación en la validación de la RDI que ingresa la constructora. (Primera quincena de enero de 2025).</a:t>
            </a:r>
          </a:p>
          <a:p>
            <a:pPr marL="342900" indent="-342900" algn="just">
              <a:lnSpc>
                <a:spcPct val="150000"/>
              </a:lnSpc>
              <a:buFont typeface="+mj-lt"/>
              <a:buAutoNum type="alphaLcParenR"/>
            </a:pPr>
            <a:endParaRPr lang="es-MX" altLang="es-CL" sz="1600" dirty="0">
              <a:solidFill>
                <a:srgbClr val="002060"/>
              </a:solidFill>
            </a:endParaRPr>
          </a:p>
          <a:p>
            <a:pPr marL="342900" indent="-342900" algn="just">
              <a:lnSpc>
                <a:spcPct val="150000"/>
              </a:lnSpc>
              <a:buFont typeface="+mj-lt"/>
              <a:buAutoNum type="alphaLcParenR"/>
            </a:pPr>
            <a:r>
              <a:rPr lang="es-MX" altLang="es-CL" sz="1600" dirty="0">
                <a:solidFill>
                  <a:srgbClr val="002060"/>
                </a:solidFill>
              </a:rPr>
              <a:t>Capacitar y re-instruir al equipo de construcción respecto de su obligación en las gestiones asociadas a las RDI. (Reitera primera quincena de enero de 2025).</a:t>
            </a:r>
          </a:p>
          <a:p>
            <a:pPr marL="342900" indent="-342900" algn="just">
              <a:lnSpc>
                <a:spcPct val="150000"/>
              </a:lnSpc>
              <a:buFont typeface="+mj-lt"/>
              <a:buAutoNum type="alphaLcParenR"/>
            </a:pPr>
            <a:endParaRPr lang="es-MX" altLang="es-CL" sz="1600" dirty="0">
              <a:solidFill>
                <a:srgbClr val="002060"/>
              </a:solidFill>
            </a:endParaRPr>
          </a:p>
          <a:p>
            <a:pPr marL="342900" indent="-342900" algn="just">
              <a:lnSpc>
                <a:spcPct val="150000"/>
              </a:lnSpc>
              <a:buFont typeface="+mj-lt"/>
              <a:buAutoNum type="alphaLcParenR"/>
            </a:pPr>
            <a:r>
              <a:rPr lang="es-MX" altLang="es-CL" sz="1600" dirty="0">
                <a:solidFill>
                  <a:srgbClr val="002060"/>
                </a:solidFill>
              </a:rPr>
              <a:t>Incorporar en las bases o en el proceso de licitación de las ITO, (en caso que ya esté en curso) la definición del concepto de validación de RDI, </a:t>
            </a:r>
            <a:r>
              <a:rPr lang="es-MX" altLang="es-CL" sz="1600" dirty="0">
                <a:solidFill>
                  <a:srgbClr val="FF0000"/>
                </a:solidFill>
              </a:rPr>
              <a:t>para que no existan interpretaciones al respecto</a:t>
            </a:r>
            <a:r>
              <a:rPr lang="es-MX" altLang="es-CL" sz="1600" dirty="0">
                <a:solidFill>
                  <a:srgbClr val="002060"/>
                </a:solidFill>
              </a:rPr>
              <a:t>. (A partir de la licitación de la ITO de la construcción de la ICA. De Puerto Montt)</a:t>
            </a:r>
          </a:p>
          <a:p>
            <a:pPr marL="342900" indent="-342900" algn="just">
              <a:lnSpc>
                <a:spcPct val="150000"/>
              </a:lnSpc>
              <a:buFont typeface="+mj-lt"/>
              <a:buAutoNum type="alphaLcParenR"/>
            </a:pPr>
            <a:endParaRPr lang="es-MX" altLang="es-CL" sz="1600" dirty="0">
              <a:solidFill>
                <a:srgbClr val="002060"/>
              </a:solidFill>
            </a:endParaRPr>
          </a:p>
          <a:p>
            <a:pPr marL="342900" indent="-342900" algn="just">
              <a:lnSpc>
                <a:spcPct val="150000"/>
              </a:lnSpc>
              <a:buFont typeface="+mj-lt"/>
              <a:buAutoNum type="alphaLcParenR"/>
            </a:pPr>
            <a:r>
              <a:rPr lang="es-MX" altLang="es-CL" sz="1600" dirty="0">
                <a:solidFill>
                  <a:srgbClr val="FF0000"/>
                </a:solidFill>
              </a:rPr>
              <a:t>Incorporar en las bases que ante la renuncia imprevista del inspector residente, sea el Supervisor de la ITO quien como máximo al tercer día hábil siguiente subrogue al ITO residente. A nivel Del Departamento que el jefe de proyecto  de construcción de la CAPJ, visite el proyecto dentro del plazo de 5 días hábiles y por un plazo de al menos una semana.</a:t>
            </a:r>
            <a:endParaRPr lang="es-MX" altLang="es-CL" sz="1600" dirty="0">
              <a:solidFill>
                <a:srgbClr val="002060"/>
              </a:solidFill>
            </a:endParaRPr>
          </a:p>
        </p:txBody>
      </p:sp>
      <p:sp>
        <p:nvSpPr>
          <p:cNvPr id="11" name="9 Rectángulo"/>
          <p:cNvSpPr/>
          <p:nvPr/>
        </p:nvSpPr>
        <p:spPr>
          <a:xfrm>
            <a:off x="682690" y="323455"/>
            <a:ext cx="7710530" cy="400110"/>
          </a:xfrm>
          <a:prstGeom prst="rect">
            <a:avLst/>
          </a:prstGeom>
        </p:spPr>
        <p:txBody>
          <a:bodyPr wrap="square">
            <a:spAutoFit/>
          </a:bodyPr>
          <a:lstStyle/>
          <a:p>
            <a:pPr algn="ctr" eaLnBrk="0" hangingPunct="0">
              <a:spcBef>
                <a:spcPct val="0"/>
              </a:spcBef>
              <a:defRPr/>
            </a:pPr>
            <a:r>
              <a:rPr lang="es-CL" altLang="en-US" sz="2000" b="1" dirty="0">
                <a:solidFill>
                  <a:srgbClr val="002060"/>
                </a:solidFill>
              </a:rPr>
              <a:t>MEJORAS A IMPLEMENTAR</a:t>
            </a:r>
            <a:endParaRPr lang="es-MX" altLang="en-US" sz="2000" b="1" dirty="0">
              <a:solidFill>
                <a:srgbClr val="002060"/>
              </a:solidFill>
            </a:endParaRPr>
          </a:p>
        </p:txBody>
      </p:sp>
    </p:spTree>
    <p:extLst>
      <p:ext uri="{BB962C8B-B14F-4D97-AF65-F5344CB8AC3E}">
        <p14:creationId xmlns:p14="http://schemas.microsoft.com/office/powerpoint/2010/main" val="108530973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41632"/>
          </a:xfrm>
          <a:prstGeom prst="rect">
            <a:avLst/>
          </a:prstGeom>
          <a:solidFill>
            <a:schemeClr val="tx2">
              <a:lumMod val="75000"/>
            </a:schemeClr>
          </a:solidFill>
          <a:ln w="9525">
            <a:noFill/>
            <a:miter lim="800000"/>
            <a:headEnd/>
            <a:tailEnd/>
          </a:ln>
        </p:spPr>
        <p:txBody>
          <a:bodyPr wrap="square">
            <a:spAutoFit/>
          </a:bodyPr>
          <a:lstStyle/>
          <a:p>
            <a:pPr algn="ctr" eaLnBrk="0" hangingPunct="0">
              <a:lnSpc>
                <a:spcPct val="90000"/>
              </a:lnSpc>
              <a:spcBef>
                <a:spcPct val="20000"/>
              </a:spcBef>
              <a:buFont typeface="DIN-Regular"/>
              <a:buNone/>
              <a:defRPr/>
            </a:pPr>
            <a:r>
              <a:rPr lang="es-CL" b="1">
                <a:solidFill>
                  <a:prstClr val="white"/>
                </a:solidFill>
              </a:rPr>
              <a:t>DEPARTAMENTO DE INFRAESTRUCTURA Y MANTENIMIENTO</a:t>
            </a: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Font typeface="Arial" pitchFamily="34" charset="0"/>
              <a:buNone/>
              <a:defRPr/>
            </a:pPr>
            <a:endParaRPr lang="es-CL" altLang="es-CL" sz="1800">
              <a:solidFill>
                <a:srgbClr val="112D86"/>
              </a:solidFill>
              <a:ea typeface="MS PGothic" pitchFamily="34" charset="-128"/>
              <a:cs typeface="Times New Roman" pitchFamily="18" charset="0"/>
            </a:endParaRPr>
          </a:p>
        </p:txBody>
      </p:sp>
      <p:sp>
        <p:nvSpPr>
          <p:cNvPr id="8" name="Rectángulo 7"/>
          <p:cNvSpPr/>
          <p:nvPr/>
        </p:nvSpPr>
        <p:spPr>
          <a:xfrm>
            <a:off x="219202" y="940840"/>
            <a:ext cx="8628144" cy="5632311"/>
          </a:xfrm>
          <a:prstGeom prst="rect">
            <a:avLst/>
          </a:prstGeom>
        </p:spPr>
        <p:txBody>
          <a:bodyPr wrap="square">
            <a:spAutoFit/>
          </a:bodyPr>
          <a:lstStyle/>
          <a:p>
            <a:pPr algn="just">
              <a:lnSpc>
                <a:spcPct val="150000"/>
              </a:lnSpc>
            </a:pPr>
            <a:endParaRPr lang="es-MX" altLang="es-CL" sz="1600" dirty="0">
              <a:solidFill>
                <a:schemeClr val="tx2"/>
              </a:solidFill>
            </a:endParaRPr>
          </a:p>
          <a:p>
            <a:pPr marL="342900" indent="-342900" algn="just">
              <a:lnSpc>
                <a:spcPct val="150000"/>
              </a:lnSpc>
              <a:buFont typeface="+mj-lt"/>
              <a:buAutoNum type="arabicPeriod" startAt="2"/>
            </a:pPr>
            <a:r>
              <a:rPr lang="es-MX" altLang="es-CL" sz="1600" b="1" dirty="0">
                <a:solidFill>
                  <a:schemeClr val="tx2"/>
                </a:solidFill>
              </a:rPr>
              <a:t>CONTROL DE RDI</a:t>
            </a:r>
          </a:p>
          <a:p>
            <a:pPr algn="just">
              <a:lnSpc>
                <a:spcPct val="150000"/>
              </a:lnSpc>
            </a:pPr>
            <a:endParaRPr lang="es-MX" altLang="es-CL" sz="1600" dirty="0">
              <a:solidFill>
                <a:schemeClr val="tx2"/>
              </a:solidFill>
            </a:endParaRPr>
          </a:p>
          <a:p>
            <a:pPr marL="342900" indent="-342900" algn="just">
              <a:lnSpc>
                <a:spcPct val="150000"/>
              </a:lnSpc>
              <a:buFont typeface="+mj-lt"/>
              <a:buAutoNum type="alphaLcParenR"/>
            </a:pPr>
            <a:r>
              <a:rPr lang="es-MX" altLang="es-CL" sz="1600" dirty="0">
                <a:solidFill>
                  <a:schemeClr val="tx2"/>
                </a:solidFill>
              </a:rPr>
              <a:t>Incorporar la revisión del Tablero de </a:t>
            </a:r>
            <a:r>
              <a:rPr lang="es-MX" altLang="es-CL" sz="1600" dirty="0" err="1">
                <a:solidFill>
                  <a:schemeClr val="tx2"/>
                </a:solidFill>
              </a:rPr>
              <a:t>Power</a:t>
            </a:r>
            <a:r>
              <a:rPr lang="es-MX" altLang="es-CL" sz="1600" dirty="0">
                <a:solidFill>
                  <a:schemeClr val="tx2"/>
                </a:solidFill>
              </a:rPr>
              <a:t> BI estado de las RDI a las reuniones de jefatura (segunda quincena de enero de 2025).</a:t>
            </a:r>
          </a:p>
          <a:p>
            <a:pPr marL="342900" indent="-342900" algn="just">
              <a:lnSpc>
                <a:spcPct val="150000"/>
              </a:lnSpc>
              <a:buFont typeface="+mj-lt"/>
              <a:buAutoNum type="alphaLcParenR"/>
            </a:pPr>
            <a:endParaRPr lang="es-MX" altLang="es-CL" sz="1600" dirty="0">
              <a:solidFill>
                <a:schemeClr val="tx2"/>
              </a:solidFill>
            </a:endParaRPr>
          </a:p>
          <a:p>
            <a:pPr marL="342900" indent="-342900" algn="just">
              <a:lnSpc>
                <a:spcPct val="150000"/>
              </a:lnSpc>
              <a:buFont typeface="+mj-lt"/>
              <a:buAutoNum type="alphaLcParenR"/>
            </a:pPr>
            <a:r>
              <a:rPr lang="es-MX" altLang="es-CL" sz="1600" dirty="0">
                <a:solidFill>
                  <a:schemeClr val="tx2"/>
                </a:solidFill>
              </a:rPr>
              <a:t>Generar un sistema informático de registro y control </a:t>
            </a:r>
            <a:r>
              <a:rPr lang="es-MX" altLang="es-CL" sz="1600" dirty="0">
                <a:solidFill>
                  <a:srgbClr val="002060"/>
                </a:solidFill>
              </a:rPr>
              <a:t>de las RDI (Segundo trimestre de 2025), para lo que se requiere colaboración, </a:t>
            </a:r>
            <a:r>
              <a:rPr lang="es-MX" altLang="es-CL" sz="1600" dirty="0">
                <a:solidFill>
                  <a:srgbClr val="FF0000"/>
                </a:solidFill>
              </a:rPr>
              <a:t>ya que por una parte, algunas empresas de LOD no tienen API para conectarse, y el Departamento no cuenta con suficientes recursos informáticos para su total desarrollo.</a:t>
            </a:r>
          </a:p>
          <a:p>
            <a:pPr marL="342900" indent="-342900" algn="just">
              <a:lnSpc>
                <a:spcPct val="150000"/>
              </a:lnSpc>
              <a:buFont typeface="+mj-lt"/>
              <a:buAutoNum type="alphaLcParenR"/>
            </a:pPr>
            <a:endParaRPr lang="es-MX" altLang="es-CL" sz="1600" dirty="0">
              <a:solidFill>
                <a:srgbClr val="FF0000"/>
              </a:solidFill>
            </a:endParaRPr>
          </a:p>
          <a:p>
            <a:pPr marL="342900" indent="-342900" algn="just">
              <a:lnSpc>
                <a:spcPct val="150000"/>
              </a:lnSpc>
              <a:buFont typeface="+mj-lt"/>
              <a:buAutoNum type="alphaLcParenR"/>
            </a:pPr>
            <a:r>
              <a:rPr lang="es-MX" altLang="es-CL" sz="1600" dirty="0">
                <a:solidFill>
                  <a:srgbClr val="FF0000"/>
                </a:solidFill>
              </a:rPr>
              <a:t>Incorporar en la licitación pública que se realizará el segundo trimestre de 2025 para actualizar el LOD de la CAPJ, la obligación de disponer de </a:t>
            </a:r>
            <a:r>
              <a:rPr lang="es-MX" altLang="es-CL" sz="1600">
                <a:solidFill>
                  <a:srgbClr val="FF0000"/>
                </a:solidFill>
              </a:rPr>
              <a:t>una API.</a:t>
            </a:r>
            <a:endParaRPr lang="es-MX" altLang="es-CL" sz="1600" dirty="0">
              <a:solidFill>
                <a:srgbClr val="FF0000"/>
              </a:solidFill>
            </a:endParaRPr>
          </a:p>
          <a:p>
            <a:pPr marL="342900" indent="-342900" algn="just">
              <a:lnSpc>
                <a:spcPct val="150000"/>
              </a:lnSpc>
              <a:buFont typeface="+mj-lt"/>
              <a:buAutoNum type="alphaLcParenR"/>
            </a:pPr>
            <a:endParaRPr lang="es-MX" altLang="es-CL" sz="1600" dirty="0">
              <a:solidFill>
                <a:srgbClr val="FF0000"/>
              </a:solidFill>
            </a:endParaRPr>
          </a:p>
          <a:p>
            <a:pPr marL="342900" indent="-342900">
              <a:lnSpc>
                <a:spcPct val="150000"/>
              </a:lnSpc>
              <a:buFont typeface="+mj-lt"/>
              <a:buAutoNum type="arabicPeriod"/>
            </a:pPr>
            <a:endParaRPr lang="es-CL" altLang="es-CL" sz="1600" dirty="0">
              <a:solidFill>
                <a:srgbClr val="002060"/>
              </a:solidFill>
            </a:endParaRPr>
          </a:p>
        </p:txBody>
      </p:sp>
      <p:sp>
        <p:nvSpPr>
          <p:cNvPr id="11" name="9 Rectángulo"/>
          <p:cNvSpPr/>
          <p:nvPr/>
        </p:nvSpPr>
        <p:spPr>
          <a:xfrm>
            <a:off x="682690" y="323455"/>
            <a:ext cx="7710530" cy="400110"/>
          </a:xfrm>
          <a:prstGeom prst="rect">
            <a:avLst/>
          </a:prstGeom>
        </p:spPr>
        <p:txBody>
          <a:bodyPr wrap="square">
            <a:spAutoFit/>
          </a:bodyPr>
          <a:lstStyle/>
          <a:p>
            <a:pPr algn="ctr" eaLnBrk="0" hangingPunct="0">
              <a:spcBef>
                <a:spcPct val="0"/>
              </a:spcBef>
              <a:defRPr/>
            </a:pPr>
            <a:r>
              <a:rPr lang="es-CL" altLang="en-US" sz="2000" b="1" dirty="0">
                <a:solidFill>
                  <a:srgbClr val="002060"/>
                </a:solidFill>
              </a:rPr>
              <a:t>MEJORAS A IMPLEMENTAR</a:t>
            </a:r>
            <a:endParaRPr lang="es-MX" altLang="en-US" sz="2000" b="1" dirty="0">
              <a:solidFill>
                <a:srgbClr val="002060"/>
              </a:solidFill>
            </a:endParaRPr>
          </a:p>
        </p:txBody>
      </p:sp>
    </p:spTree>
    <p:extLst>
      <p:ext uri="{BB962C8B-B14F-4D97-AF65-F5344CB8AC3E}">
        <p14:creationId xmlns:p14="http://schemas.microsoft.com/office/powerpoint/2010/main" val="7645078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sp>
        <p:nvSpPr>
          <p:cNvPr id="36866" name="CuadroTexto 3"/>
          <p:cNvSpPr txBox="1">
            <a:spLocks noChangeArrowheads="1"/>
          </p:cNvSpPr>
          <p:nvPr/>
        </p:nvSpPr>
        <p:spPr bwMode="auto">
          <a:xfrm>
            <a:off x="467544" y="2812050"/>
            <a:ext cx="8388424" cy="523220"/>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0" hangingPunct="0">
              <a:spcBef>
                <a:spcPct val="0"/>
              </a:spcBef>
              <a:buFont typeface="Arial" panose="020B0604020202020204" pitchFamily="34" charset="0"/>
              <a:buNone/>
              <a:defRPr/>
            </a:pPr>
            <a:r>
              <a:rPr lang="es-CL" altLang="en-US" sz="2800" dirty="0">
                <a:solidFill>
                  <a:prstClr val="white"/>
                </a:solidFill>
                <a:latin typeface="Calibri"/>
              </a:rPr>
              <a:t>CONCLUSIONES</a:t>
            </a:r>
            <a:endParaRPr lang="es-MX" altLang="en-US" sz="2800" dirty="0">
              <a:solidFill>
                <a:prstClr val="white"/>
              </a:solidFill>
              <a:latin typeface="Calibri"/>
            </a:endParaRPr>
          </a:p>
        </p:txBody>
      </p:sp>
    </p:spTree>
    <p:extLst>
      <p:ext uri="{BB962C8B-B14F-4D97-AF65-F5344CB8AC3E}">
        <p14:creationId xmlns:p14="http://schemas.microsoft.com/office/powerpoint/2010/main" val="22310706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41632"/>
          </a:xfrm>
          <a:prstGeom prst="rect">
            <a:avLst/>
          </a:prstGeom>
          <a:solidFill>
            <a:schemeClr val="tx2">
              <a:lumMod val="75000"/>
            </a:schemeClr>
          </a:solidFill>
          <a:ln w="9525">
            <a:noFill/>
            <a:miter lim="800000"/>
            <a:headEnd/>
            <a:tailEnd/>
          </a:ln>
        </p:spPr>
        <p:txBody>
          <a:bodyPr wrap="square">
            <a:spAutoFit/>
          </a:bodyPr>
          <a:lstStyle/>
          <a:p>
            <a:pPr algn="ctr" eaLnBrk="0" hangingPunct="0">
              <a:lnSpc>
                <a:spcPct val="90000"/>
              </a:lnSpc>
              <a:spcBef>
                <a:spcPct val="20000"/>
              </a:spcBef>
              <a:buFont typeface="DIN-Regular"/>
              <a:buNone/>
              <a:defRPr/>
            </a:pPr>
            <a:r>
              <a:rPr lang="es-CL" b="1">
                <a:solidFill>
                  <a:schemeClr val="bg1"/>
                </a:solidFill>
                <a:latin typeface="Calibri" pitchFamily="34" charset="0"/>
              </a:rPr>
              <a:t>DEPARTAMENTO DE INFRAESTRUCTURA Y MANTENIMIENTO</a:t>
            </a: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p:txBody>
      </p:sp>
      <p:sp>
        <p:nvSpPr>
          <p:cNvPr id="8" name="Rectángulo 7"/>
          <p:cNvSpPr/>
          <p:nvPr/>
        </p:nvSpPr>
        <p:spPr>
          <a:xfrm>
            <a:off x="219202" y="940840"/>
            <a:ext cx="8628144" cy="4524315"/>
          </a:xfrm>
          <a:prstGeom prst="rect">
            <a:avLst/>
          </a:prstGeom>
        </p:spPr>
        <p:txBody>
          <a:bodyPr wrap="square">
            <a:spAutoFit/>
          </a:bodyPr>
          <a:lstStyle/>
          <a:p>
            <a:pPr marL="342900" indent="-342900" algn="just">
              <a:lnSpc>
                <a:spcPct val="150000"/>
              </a:lnSpc>
              <a:buFont typeface="+mj-lt"/>
              <a:buAutoNum type="arabicPeriod" startAt="8"/>
            </a:pPr>
            <a:r>
              <a:rPr lang="es-MX" altLang="es-CL" sz="1600" dirty="0">
                <a:solidFill>
                  <a:schemeClr val="tx2"/>
                </a:solidFill>
              </a:rPr>
              <a:t>Tampoco considera la distribución en el tiempo, ni la concentración de requerimientos, en el periodo entre noviembre de 2023 y enero de 2024, periodo al que corresponde la RDI 86 que el Consejo Superior autorizó un aumento de plazo y precio, la empresa constructora presentó 59 RDI, </a:t>
            </a:r>
            <a:r>
              <a:rPr lang="es-MX" altLang="es-CL" sz="1600" b="1" u="sng" dirty="0">
                <a:solidFill>
                  <a:schemeClr val="tx2"/>
                </a:solidFill>
              </a:rPr>
              <a:t>es decir el 29% del total de requerimientos de los 17 meses analizados por Contraloría</a:t>
            </a:r>
          </a:p>
          <a:p>
            <a:pPr marL="342900" indent="-342900" algn="just">
              <a:lnSpc>
                <a:spcPct val="150000"/>
              </a:lnSpc>
              <a:buFont typeface="+mj-lt"/>
              <a:buAutoNum type="arabicPeriod" startAt="8"/>
            </a:pPr>
            <a:endParaRPr lang="es-MX" altLang="es-CL" sz="1600" dirty="0">
              <a:solidFill>
                <a:schemeClr val="tx2"/>
              </a:solidFill>
            </a:endParaRPr>
          </a:p>
          <a:p>
            <a:pPr marL="342900" indent="-342900" algn="just">
              <a:lnSpc>
                <a:spcPct val="150000"/>
              </a:lnSpc>
              <a:buFont typeface="+mj-lt"/>
              <a:buAutoNum type="arabicPeriod" startAt="8"/>
            </a:pPr>
            <a:r>
              <a:rPr lang="es-MX" altLang="es-CL" sz="1600" dirty="0">
                <a:solidFill>
                  <a:schemeClr val="tx2"/>
                </a:solidFill>
              </a:rPr>
              <a:t>A lo anterior se debe agregar que Contraloría en su revisión no considera las iteraciones entre la formulación de la RDI y la respuesta definitiva para aclarar las consultas de la empresa, lo que disminuye la cantidad de actividades a realizar,</a:t>
            </a:r>
          </a:p>
          <a:p>
            <a:pPr marL="342900" indent="-342900" algn="just">
              <a:lnSpc>
                <a:spcPct val="150000"/>
              </a:lnSpc>
              <a:buFont typeface="+mj-lt"/>
              <a:buAutoNum type="arabicPeriod" startAt="8"/>
            </a:pPr>
            <a:endParaRPr lang="es-MX" altLang="es-CL" sz="1600" dirty="0">
              <a:solidFill>
                <a:schemeClr val="tx2"/>
              </a:solidFill>
            </a:endParaRPr>
          </a:p>
          <a:p>
            <a:pPr marL="342900" indent="-342900" algn="just">
              <a:lnSpc>
                <a:spcPct val="150000"/>
              </a:lnSpc>
              <a:buFont typeface="+mj-lt"/>
              <a:buAutoNum type="arabicPeriod" startAt="8"/>
            </a:pPr>
            <a:r>
              <a:rPr lang="es-MX" altLang="es-CL" sz="1600" dirty="0">
                <a:solidFill>
                  <a:schemeClr val="tx2"/>
                </a:solidFill>
              </a:rPr>
              <a:t>El Informe de contraloría para determinar los plazos de respuesta de la RDI, considera solo la participación del jefe de proyecto y del ITO residente, omitiendo la participación del consultor </a:t>
            </a:r>
            <a:r>
              <a:rPr lang="es-MX" altLang="es-CL" sz="1600" b="1" u="sng" dirty="0">
                <a:solidFill>
                  <a:schemeClr val="tx2"/>
                </a:solidFill>
              </a:rPr>
              <a:t>y la constructora,</a:t>
            </a:r>
          </a:p>
        </p:txBody>
      </p:sp>
      <p:sp>
        <p:nvSpPr>
          <p:cNvPr id="11" name="9 Rectángulo"/>
          <p:cNvSpPr/>
          <p:nvPr/>
        </p:nvSpPr>
        <p:spPr>
          <a:xfrm>
            <a:off x="682690" y="323455"/>
            <a:ext cx="7710530" cy="400110"/>
          </a:xfrm>
          <a:prstGeom prst="rect">
            <a:avLst/>
          </a:prstGeom>
        </p:spPr>
        <p:txBody>
          <a:bodyPr wrap="square">
            <a:spAutoFit/>
          </a:bodyPr>
          <a:lstStyle/>
          <a:p>
            <a:pPr algn="ctr" eaLnBrk="0" hangingPunct="0">
              <a:spcBef>
                <a:spcPct val="0"/>
              </a:spcBef>
              <a:buNone/>
              <a:defRPr/>
            </a:pPr>
            <a:r>
              <a:rPr lang="es-CL" altLang="en-US" sz="2000" b="1" dirty="0">
                <a:solidFill>
                  <a:srgbClr val="002060"/>
                </a:solidFill>
              </a:rPr>
              <a:t>CONSIDERACIONES SOBRE LA REVISIÓN DE CONTRALORÍA</a:t>
            </a:r>
            <a:endParaRPr lang="es-MX" altLang="en-US" sz="2000" b="1" dirty="0">
              <a:solidFill>
                <a:srgbClr val="002060"/>
              </a:solidFill>
            </a:endParaRPr>
          </a:p>
        </p:txBody>
      </p:sp>
    </p:spTree>
    <p:extLst>
      <p:ext uri="{BB962C8B-B14F-4D97-AF65-F5344CB8AC3E}">
        <p14:creationId xmlns:p14="http://schemas.microsoft.com/office/powerpoint/2010/main" val="24982054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41632"/>
          </a:xfrm>
          <a:prstGeom prst="rect">
            <a:avLst/>
          </a:prstGeom>
          <a:solidFill>
            <a:schemeClr val="tx2">
              <a:lumMod val="75000"/>
            </a:schemeClr>
          </a:solidFill>
          <a:ln w="9525">
            <a:noFill/>
            <a:miter lim="800000"/>
            <a:headEnd/>
            <a:tailEnd/>
          </a:ln>
        </p:spPr>
        <p:txBody>
          <a:bodyPr wrap="square">
            <a:spAutoFit/>
          </a:bodyPr>
          <a:lstStyle/>
          <a:p>
            <a:pPr algn="ctr" eaLnBrk="0" hangingPunct="0">
              <a:lnSpc>
                <a:spcPct val="90000"/>
              </a:lnSpc>
              <a:spcBef>
                <a:spcPct val="20000"/>
              </a:spcBef>
              <a:buFont typeface="DIN-Regular"/>
              <a:buNone/>
              <a:defRPr/>
            </a:pPr>
            <a:r>
              <a:rPr lang="es-CL" b="1">
                <a:solidFill>
                  <a:schemeClr val="bg1"/>
                </a:solidFill>
                <a:latin typeface="Calibri" pitchFamily="34" charset="0"/>
              </a:rPr>
              <a:t>DEPARTAMENTO DE INFRAESTRUCTURA Y MANTENIMIENTO</a:t>
            </a: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p:txBody>
      </p:sp>
      <p:sp>
        <p:nvSpPr>
          <p:cNvPr id="8" name="Rectángulo 7"/>
          <p:cNvSpPr/>
          <p:nvPr/>
        </p:nvSpPr>
        <p:spPr>
          <a:xfrm>
            <a:off x="223883" y="636040"/>
            <a:ext cx="8628144" cy="7109639"/>
          </a:xfrm>
          <a:prstGeom prst="rect">
            <a:avLst/>
          </a:prstGeom>
        </p:spPr>
        <p:txBody>
          <a:bodyPr wrap="square">
            <a:spAutoFit/>
          </a:bodyPr>
          <a:lstStyle/>
          <a:p>
            <a:pPr marL="342900" indent="-342900" algn="just">
              <a:lnSpc>
                <a:spcPct val="150000"/>
              </a:lnSpc>
              <a:buFont typeface="+mj-lt"/>
              <a:buAutoNum type="arabicPeriod"/>
            </a:pPr>
            <a:r>
              <a:rPr lang="es-MX" altLang="es-CL" sz="1600" dirty="0">
                <a:solidFill>
                  <a:schemeClr val="tx2"/>
                </a:solidFill>
              </a:rPr>
              <a:t>En su informe Contraloría no considera:</a:t>
            </a:r>
          </a:p>
          <a:p>
            <a:pPr marL="800100" lvl="1" indent="-342900" algn="just">
              <a:lnSpc>
                <a:spcPct val="150000"/>
              </a:lnSpc>
              <a:buFont typeface="+mj-lt"/>
              <a:buAutoNum type="alphaLcParenR"/>
            </a:pPr>
            <a:r>
              <a:rPr lang="es-MX" altLang="es-CL" sz="1600" dirty="0">
                <a:solidFill>
                  <a:schemeClr val="tx2"/>
                </a:solidFill>
              </a:rPr>
              <a:t>La oportunidad en que se presentan las RDI,</a:t>
            </a:r>
          </a:p>
          <a:p>
            <a:pPr marL="800100" lvl="1" indent="-342900" algn="just">
              <a:lnSpc>
                <a:spcPct val="150000"/>
              </a:lnSpc>
              <a:buFont typeface="+mj-lt"/>
              <a:buAutoNum type="alphaLcParenR"/>
            </a:pPr>
            <a:r>
              <a:rPr lang="es-MX" altLang="es-CL" sz="1600" dirty="0">
                <a:solidFill>
                  <a:schemeClr val="tx2"/>
                </a:solidFill>
              </a:rPr>
              <a:t>La concentración de RDI</a:t>
            </a:r>
          </a:p>
          <a:p>
            <a:pPr marL="800100" lvl="1" indent="-342900" algn="just">
              <a:lnSpc>
                <a:spcPct val="150000"/>
              </a:lnSpc>
              <a:buFont typeface="+mj-lt"/>
              <a:buAutoNum type="alphaLcParenR"/>
            </a:pPr>
            <a:r>
              <a:rPr lang="es-MX" altLang="es-CL" sz="1600" dirty="0">
                <a:solidFill>
                  <a:schemeClr val="tx2"/>
                </a:solidFill>
              </a:rPr>
              <a:t>La cantidad de requerimientos totales del proyecto,</a:t>
            </a:r>
          </a:p>
          <a:p>
            <a:pPr marL="800100" lvl="1" indent="-342900" algn="just">
              <a:lnSpc>
                <a:spcPct val="150000"/>
              </a:lnSpc>
              <a:buFont typeface="+mj-lt"/>
              <a:buAutoNum type="alphaLcParenR"/>
            </a:pPr>
            <a:r>
              <a:rPr lang="es-MX" altLang="es-CL" sz="1600" dirty="0">
                <a:solidFill>
                  <a:schemeClr val="tx2"/>
                </a:solidFill>
              </a:rPr>
              <a:t>Que la oportunidad en que la empresa realiza la RDI 86 es tardía respecto de la fecha definida en la carta Gantt, ya que esa partida comenzaba en agosto de 2023 y la consulta se realizó el 17 de noviembre de 2023, lo que genera la urgencia del requerimiento.</a:t>
            </a:r>
          </a:p>
          <a:p>
            <a:pPr marL="800100" lvl="1" indent="-342900" algn="just">
              <a:lnSpc>
                <a:spcPct val="150000"/>
              </a:lnSpc>
              <a:buFont typeface="+mj-lt"/>
              <a:buAutoNum type="alphaLcParenR"/>
            </a:pPr>
            <a:r>
              <a:rPr lang="es-MX" altLang="es-CL" sz="1600" dirty="0">
                <a:solidFill>
                  <a:schemeClr val="tx2"/>
                </a:solidFill>
              </a:rPr>
              <a:t>Que las obras fueron parcialmente ejecutadas por la empresa antes de su solución, lo que es reconocido por esta, ello da cuenta que no todos los requerimientos eran necesarios,</a:t>
            </a:r>
          </a:p>
          <a:p>
            <a:pPr marL="800100" lvl="1" indent="-342900" algn="just">
              <a:lnSpc>
                <a:spcPct val="150000"/>
              </a:lnSpc>
              <a:buFont typeface="+mj-lt"/>
              <a:buAutoNum type="alphaLcParenR"/>
            </a:pPr>
            <a:r>
              <a:rPr lang="es-MX" altLang="es-CL" sz="1600" dirty="0">
                <a:solidFill>
                  <a:schemeClr val="tx2"/>
                </a:solidFill>
              </a:rPr>
              <a:t>Que las soluciones eran para favorecer el hormigonado del proyecto y no a un error del proyecto,</a:t>
            </a:r>
          </a:p>
          <a:p>
            <a:pPr marL="800100" lvl="1" indent="-342900" algn="just">
              <a:lnSpc>
                <a:spcPct val="150000"/>
              </a:lnSpc>
              <a:buFont typeface="+mj-lt"/>
              <a:buAutoNum type="alphaLcParenR"/>
            </a:pPr>
            <a:r>
              <a:rPr lang="es-MX" altLang="es-CL" sz="1600" dirty="0">
                <a:solidFill>
                  <a:schemeClr val="tx2"/>
                </a:solidFill>
              </a:rPr>
              <a:t>Que el plazo por impacto en la ruta crítica señalado por el Departamento de Infraestructura en su presentación es de 7 días corridos,</a:t>
            </a:r>
          </a:p>
          <a:p>
            <a:pPr marL="800100" lvl="1" indent="-342900" algn="just">
              <a:lnSpc>
                <a:spcPct val="150000"/>
              </a:lnSpc>
              <a:buFont typeface="+mj-lt"/>
              <a:buAutoNum type="alphaLcParenR"/>
            </a:pPr>
            <a:r>
              <a:rPr lang="es-MX" altLang="es-CL" sz="1600" dirty="0">
                <a:solidFill>
                  <a:schemeClr val="tx2"/>
                </a:solidFill>
              </a:rPr>
              <a:t>Las circunstancias existentes a la sesión 916 de 25 julio de 2024, en la que se autorizó el aumento de plazo, habiendo múltiples presentaciones por parte de la empresa, cambio de jefatura, preocupación por el potencial abandono de la obra, entre otras consideraciones,</a:t>
            </a:r>
          </a:p>
          <a:p>
            <a:pPr marL="800100" lvl="1" indent="-342900" algn="just">
              <a:lnSpc>
                <a:spcPct val="150000"/>
              </a:lnSpc>
              <a:buFont typeface="+mj-lt"/>
              <a:buAutoNum type="alphaLcParenR"/>
            </a:pPr>
            <a:endParaRPr lang="es-MX" altLang="es-CL" sz="1600" dirty="0">
              <a:solidFill>
                <a:srgbClr val="FF0000"/>
              </a:solidFill>
            </a:endParaRPr>
          </a:p>
          <a:p>
            <a:pPr marL="800100" lvl="1" indent="-342900" algn="just">
              <a:lnSpc>
                <a:spcPct val="150000"/>
              </a:lnSpc>
              <a:buFont typeface="+mj-lt"/>
              <a:buAutoNum type="alphaLcParenR"/>
            </a:pPr>
            <a:endParaRPr lang="es-MX" altLang="es-CL" sz="1600" dirty="0">
              <a:solidFill>
                <a:srgbClr val="FF0000"/>
              </a:solidFill>
            </a:endParaRPr>
          </a:p>
          <a:p>
            <a:pPr marL="800100" lvl="1" indent="-342900" algn="just">
              <a:lnSpc>
                <a:spcPct val="150000"/>
              </a:lnSpc>
              <a:buFont typeface="+mj-lt"/>
              <a:buAutoNum type="alphaLcParenR"/>
            </a:pPr>
            <a:endParaRPr lang="es-CL" altLang="es-CL" sz="1600" dirty="0">
              <a:solidFill>
                <a:srgbClr val="FF0000"/>
              </a:solidFill>
            </a:endParaRPr>
          </a:p>
        </p:txBody>
      </p:sp>
      <p:sp>
        <p:nvSpPr>
          <p:cNvPr id="11" name="9 Rectángulo"/>
          <p:cNvSpPr/>
          <p:nvPr/>
        </p:nvSpPr>
        <p:spPr>
          <a:xfrm>
            <a:off x="682690" y="323455"/>
            <a:ext cx="7710530" cy="400110"/>
          </a:xfrm>
          <a:prstGeom prst="rect">
            <a:avLst/>
          </a:prstGeom>
        </p:spPr>
        <p:txBody>
          <a:bodyPr wrap="square">
            <a:spAutoFit/>
          </a:bodyPr>
          <a:lstStyle/>
          <a:p>
            <a:pPr algn="ctr" eaLnBrk="0" hangingPunct="0">
              <a:spcBef>
                <a:spcPct val="0"/>
              </a:spcBef>
              <a:buNone/>
              <a:defRPr/>
            </a:pPr>
            <a:r>
              <a:rPr lang="es-CL" altLang="en-US" sz="2000" b="1" dirty="0">
                <a:solidFill>
                  <a:srgbClr val="002060"/>
                </a:solidFill>
              </a:rPr>
              <a:t>CONCLUSIONES</a:t>
            </a:r>
            <a:endParaRPr lang="es-MX" altLang="en-US" sz="2000" b="1" dirty="0">
              <a:solidFill>
                <a:srgbClr val="002060"/>
              </a:solidFill>
            </a:endParaRPr>
          </a:p>
        </p:txBody>
      </p:sp>
    </p:spTree>
    <p:extLst>
      <p:ext uri="{BB962C8B-B14F-4D97-AF65-F5344CB8AC3E}">
        <p14:creationId xmlns:p14="http://schemas.microsoft.com/office/powerpoint/2010/main" val="100906763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41632"/>
          </a:xfrm>
          <a:prstGeom prst="rect">
            <a:avLst/>
          </a:prstGeom>
          <a:solidFill>
            <a:schemeClr val="tx2">
              <a:lumMod val="75000"/>
            </a:schemeClr>
          </a:solidFill>
          <a:ln w="9525">
            <a:noFill/>
            <a:miter lim="800000"/>
            <a:headEnd/>
            <a:tailEnd/>
          </a:ln>
        </p:spPr>
        <p:txBody>
          <a:bodyPr wrap="square">
            <a:spAutoFit/>
          </a:bodyPr>
          <a:lstStyle/>
          <a:p>
            <a:pPr algn="ctr" eaLnBrk="0" hangingPunct="0">
              <a:lnSpc>
                <a:spcPct val="90000"/>
              </a:lnSpc>
              <a:spcBef>
                <a:spcPct val="20000"/>
              </a:spcBef>
              <a:buFont typeface="DIN-Regular"/>
              <a:buNone/>
              <a:defRPr/>
            </a:pPr>
            <a:r>
              <a:rPr lang="es-CL" b="1">
                <a:solidFill>
                  <a:schemeClr val="bg1"/>
                </a:solidFill>
                <a:latin typeface="Calibri" pitchFamily="34" charset="0"/>
              </a:rPr>
              <a:t>DEPARTAMENTO DE INFRAESTRUCTURA Y MANTENIMIENTO</a:t>
            </a: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p:txBody>
      </p:sp>
      <p:sp>
        <p:nvSpPr>
          <p:cNvPr id="8" name="Rectángulo 7"/>
          <p:cNvSpPr/>
          <p:nvPr/>
        </p:nvSpPr>
        <p:spPr>
          <a:xfrm>
            <a:off x="219202" y="940840"/>
            <a:ext cx="8628144" cy="5262979"/>
          </a:xfrm>
          <a:prstGeom prst="rect">
            <a:avLst/>
          </a:prstGeom>
        </p:spPr>
        <p:txBody>
          <a:bodyPr wrap="square">
            <a:spAutoFit/>
          </a:bodyPr>
          <a:lstStyle/>
          <a:p>
            <a:pPr marL="342900" indent="-342900" algn="just">
              <a:lnSpc>
                <a:spcPct val="150000"/>
              </a:lnSpc>
              <a:buFont typeface="+mj-lt"/>
              <a:buAutoNum type="arabicPeriod" startAt="2"/>
            </a:pPr>
            <a:r>
              <a:rPr lang="es-MX" altLang="es-CL" sz="1600" dirty="0">
                <a:solidFill>
                  <a:schemeClr val="tx2"/>
                </a:solidFill>
              </a:rPr>
              <a:t>Concluye Contraloría en su informe indicando que: “</a:t>
            </a:r>
            <a:r>
              <a:rPr lang="es-MX" altLang="es-CL" sz="1600" i="1" dirty="0">
                <a:solidFill>
                  <a:schemeClr val="tx2"/>
                </a:solidFill>
              </a:rPr>
              <a:t>se observó </a:t>
            </a:r>
            <a:r>
              <a:rPr lang="es-MX" altLang="es-CL" sz="1600" b="1" i="1" dirty="0">
                <a:solidFill>
                  <a:schemeClr val="tx2"/>
                </a:solidFill>
              </a:rPr>
              <a:t>una relación directa entre la falta de resolución oportuna a los RDI y los impactos en el plazo de ejecución de la obra</a:t>
            </a:r>
            <a:r>
              <a:rPr lang="es-MX" altLang="es-CL" sz="1600" i="1" dirty="0">
                <a:solidFill>
                  <a:schemeClr val="tx2"/>
                </a:solidFill>
              </a:rPr>
              <a:t>, lo que derivó en el caso específico del RDI 86, en el pago de una indemnización a la empresa constructora por $594.425.583 (IVA incluido), producto de un aumento de plazo de 57 días corridos </a:t>
            </a:r>
            <a:r>
              <a:rPr lang="es-MX" altLang="es-CL" sz="1600" b="1" i="1" dirty="0">
                <a:solidFill>
                  <a:schemeClr val="tx2"/>
                </a:solidFill>
              </a:rPr>
              <a:t>por el impacto en la ruta crítica de la obra como consecuencia de los retrasos en la respuesta dada por el Mandante.</a:t>
            </a:r>
            <a:r>
              <a:rPr lang="es-MX" altLang="es-CL" sz="1600" i="1" dirty="0">
                <a:solidFill>
                  <a:schemeClr val="tx2"/>
                </a:solidFill>
              </a:rPr>
              <a:t>” </a:t>
            </a:r>
            <a:r>
              <a:rPr lang="es-MX" altLang="es-CL" sz="1600" dirty="0">
                <a:solidFill>
                  <a:schemeClr val="tx2"/>
                </a:solidFill>
              </a:rPr>
              <a:t> </a:t>
            </a:r>
          </a:p>
          <a:p>
            <a:pPr marL="342900" indent="-342900" algn="just">
              <a:lnSpc>
                <a:spcPct val="150000"/>
              </a:lnSpc>
              <a:buFont typeface="+mj-lt"/>
              <a:buAutoNum type="arabicPeriod" startAt="2"/>
            </a:pPr>
            <a:endParaRPr lang="es-MX" altLang="es-CL" sz="1600" dirty="0">
              <a:solidFill>
                <a:schemeClr val="tx2"/>
              </a:solidFill>
            </a:endParaRPr>
          </a:p>
          <a:p>
            <a:pPr marL="363538" algn="just">
              <a:lnSpc>
                <a:spcPct val="150000"/>
              </a:lnSpc>
            </a:pPr>
            <a:r>
              <a:rPr lang="es-MX" altLang="es-CL" sz="1600" dirty="0">
                <a:solidFill>
                  <a:schemeClr val="tx2"/>
                </a:solidFill>
              </a:rPr>
              <a:t>Sobre esta conclusión en base a los antecedentes expuestos, no han sido considerados por Contraloría todos los antecedentes que convergen sobre la aprobación del Consejo Superior del plazo y consecuente gastos general, por lo que no es efectivo que exista una relación directa en la resolución oportuna de la RDI y su impacto en la ruta crítica, </a:t>
            </a:r>
            <a:r>
              <a:rPr lang="es-MX" altLang="es-CL" sz="1600" u="sng" dirty="0">
                <a:solidFill>
                  <a:schemeClr val="tx2"/>
                </a:solidFill>
              </a:rPr>
              <a:t>ya que es relevante por ejemplo considerar la oportunidad en que realiza la RDI la constructora, respecto del programa original, y las actuaciones por ausencia de la ITO.</a:t>
            </a:r>
            <a:endParaRPr lang="es-MX" altLang="es-CL" sz="1600" i="1" u="sng" dirty="0">
              <a:solidFill>
                <a:schemeClr val="tx2"/>
              </a:solidFill>
            </a:endParaRPr>
          </a:p>
          <a:p>
            <a:pPr algn="just">
              <a:lnSpc>
                <a:spcPct val="150000"/>
              </a:lnSpc>
            </a:pPr>
            <a:endParaRPr lang="es-MX" altLang="es-CL" sz="1600" dirty="0">
              <a:solidFill>
                <a:srgbClr val="FF0000"/>
              </a:solidFill>
            </a:endParaRPr>
          </a:p>
        </p:txBody>
      </p:sp>
      <p:sp>
        <p:nvSpPr>
          <p:cNvPr id="11" name="9 Rectángulo"/>
          <p:cNvSpPr/>
          <p:nvPr/>
        </p:nvSpPr>
        <p:spPr>
          <a:xfrm>
            <a:off x="682690" y="323455"/>
            <a:ext cx="7710530" cy="400110"/>
          </a:xfrm>
          <a:prstGeom prst="rect">
            <a:avLst/>
          </a:prstGeom>
        </p:spPr>
        <p:txBody>
          <a:bodyPr wrap="square">
            <a:spAutoFit/>
          </a:bodyPr>
          <a:lstStyle/>
          <a:p>
            <a:pPr algn="ctr" eaLnBrk="0" hangingPunct="0">
              <a:spcBef>
                <a:spcPct val="0"/>
              </a:spcBef>
              <a:buNone/>
              <a:defRPr/>
            </a:pPr>
            <a:r>
              <a:rPr lang="es-CL" altLang="en-US" sz="2000" b="1" dirty="0">
                <a:solidFill>
                  <a:srgbClr val="002060"/>
                </a:solidFill>
              </a:rPr>
              <a:t>CONCLUSIONES</a:t>
            </a:r>
            <a:endParaRPr lang="es-MX" altLang="en-US" sz="2000" b="1" dirty="0">
              <a:solidFill>
                <a:srgbClr val="002060"/>
              </a:solidFill>
            </a:endParaRPr>
          </a:p>
        </p:txBody>
      </p:sp>
    </p:spTree>
    <p:extLst>
      <p:ext uri="{BB962C8B-B14F-4D97-AF65-F5344CB8AC3E}">
        <p14:creationId xmlns:p14="http://schemas.microsoft.com/office/powerpoint/2010/main" val="283161428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41632"/>
          </a:xfrm>
          <a:prstGeom prst="rect">
            <a:avLst/>
          </a:prstGeom>
          <a:solidFill>
            <a:schemeClr val="tx2">
              <a:lumMod val="75000"/>
            </a:schemeClr>
          </a:solidFill>
          <a:ln w="9525">
            <a:noFill/>
            <a:miter lim="800000"/>
            <a:headEnd/>
            <a:tailEnd/>
          </a:ln>
        </p:spPr>
        <p:txBody>
          <a:bodyPr wrap="square">
            <a:spAutoFit/>
          </a:bodyPr>
          <a:lstStyle/>
          <a:p>
            <a:pPr algn="ctr" eaLnBrk="0" hangingPunct="0">
              <a:lnSpc>
                <a:spcPct val="90000"/>
              </a:lnSpc>
              <a:spcBef>
                <a:spcPct val="20000"/>
              </a:spcBef>
              <a:buFont typeface="DIN-Regular"/>
              <a:buNone/>
              <a:defRPr/>
            </a:pPr>
            <a:r>
              <a:rPr lang="es-CL" b="1">
                <a:solidFill>
                  <a:schemeClr val="bg1"/>
                </a:solidFill>
                <a:latin typeface="Calibri" pitchFamily="34" charset="0"/>
              </a:rPr>
              <a:t>DEPARTAMENTO DE INFRAESTRUCTURA Y MANTENIMIENTO</a:t>
            </a: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p:txBody>
      </p:sp>
      <p:sp>
        <p:nvSpPr>
          <p:cNvPr id="8" name="Rectángulo 7"/>
          <p:cNvSpPr/>
          <p:nvPr/>
        </p:nvSpPr>
        <p:spPr>
          <a:xfrm>
            <a:off x="257207" y="921790"/>
            <a:ext cx="8628144" cy="4154984"/>
          </a:xfrm>
          <a:prstGeom prst="rect">
            <a:avLst/>
          </a:prstGeom>
        </p:spPr>
        <p:txBody>
          <a:bodyPr wrap="square">
            <a:spAutoFit/>
          </a:bodyPr>
          <a:lstStyle/>
          <a:p>
            <a:pPr algn="just">
              <a:lnSpc>
                <a:spcPct val="150000"/>
              </a:lnSpc>
            </a:pPr>
            <a:r>
              <a:rPr lang="es-MX" altLang="es-CL" sz="1600" dirty="0">
                <a:solidFill>
                  <a:schemeClr val="tx2"/>
                </a:solidFill>
              </a:rPr>
              <a:t>Como aspectos de mejora:</a:t>
            </a:r>
          </a:p>
          <a:p>
            <a:pPr algn="just">
              <a:lnSpc>
                <a:spcPct val="150000"/>
              </a:lnSpc>
            </a:pPr>
            <a:endParaRPr lang="es-MX" altLang="es-CL" sz="1600" dirty="0">
              <a:solidFill>
                <a:schemeClr val="tx2"/>
              </a:solidFill>
            </a:endParaRPr>
          </a:p>
          <a:p>
            <a:pPr marL="342900" indent="-342900" algn="just">
              <a:lnSpc>
                <a:spcPct val="150000"/>
              </a:lnSpc>
              <a:buFont typeface="+mj-lt"/>
              <a:buAutoNum type="arabicPeriod" startAt="3"/>
            </a:pPr>
            <a:r>
              <a:rPr lang="es-MX" altLang="es-CL" sz="1600" dirty="0">
                <a:solidFill>
                  <a:schemeClr val="tx2"/>
                </a:solidFill>
              </a:rPr>
              <a:t>Las RDI no tienen un plazo en las bases para ser respondida por la Corporación a la empresa constructora, por definición interna, lo que es coherente con otras instituciones públicas, sin embargo podría ser nuevamente verificado en el marco de revisión de las bases.</a:t>
            </a:r>
          </a:p>
          <a:p>
            <a:pPr marL="342900" indent="-342900" algn="just">
              <a:lnSpc>
                <a:spcPct val="150000"/>
              </a:lnSpc>
              <a:buFont typeface="+mj-lt"/>
              <a:buAutoNum type="arabicPeriod" startAt="3"/>
            </a:pPr>
            <a:endParaRPr lang="es-MX" altLang="es-CL" sz="1600" dirty="0">
              <a:solidFill>
                <a:schemeClr val="tx2"/>
              </a:solidFill>
            </a:endParaRPr>
          </a:p>
          <a:p>
            <a:pPr marL="342900" indent="-342900" algn="just">
              <a:lnSpc>
                <a:spcPct val="150000"/>
              </a:lnSpc>
              <a:buFont typeface="+mj-lt"/>
              <a:buAutoNum type="arabicPeriod" startAt="3"/>
            </a:pPr>
            <a:r>
              <a:rPr lang="es-MX" altLang="es-CL" sz="1600" dirty="0">
                <a:solidFill>
                  <a:schemeClr val="tx2"/>
                </a:solidFill>
              </a:rPr>
              <a:t>Que efectivamente el Departamento de Infraestructura y Mantenimiento puede implementar mejoras, en el control de la RDI y del funcionamiento de la ITO</a:t>
            </a:r>
          </a:p>
          <a:p>
            <a:pPr marL="342900" indent="-342900" algn="just">
              <a:lnSpc>
                <a:spcPct val="150000"/>
              </a:lnSpc>
              <a:buFont typeface="+mj-lt"/>
              <a:buAutoNum type="arabicPeriod" startAt="3"/>
            </a:pPr>
            <a:endParaRPr lang="es-MX" altLang="es-CL" sz="1600" dirty="0">
              <a:solidFill>
                <a:schemeClr val="tx2"/>
              </a:solidFill>
            </a:endParaRPr>
          </a:p>
          <a:p>
            <a:pPr marL="342900" indent="-342900" algn="just">
              <a:lnSpc>
                <a:spcPct val="150000"/>
              </a:lnSpc>
              <a:buFont typeface="+mj-lt"/>
              <a:buAutoNum type="arabicPeriod" startAt="3"/>
            </a:pPr>
            <a:r>
              <a:rPr lang="es-MX" altLang="es-CL" sz="1600" dirty="0">
                <a:solidFill>
                  <a:schemeClr val="tx2"/>
                </a:solidFill>
              </a:rPr>
              <a:t>Que es necesario incorporar conceptos en las bases administrativas ante renuncias imprevistas del ITO residente, que permitan disminuir los efectos que esto genera,</a:t>
            </a:r>
          </a:p>
        </p:txBody>
      </p:sp>
      <p:sp>
        <p:nvSpPr>
          <p:cNvPr id="11" name="9 Rectángulo"/>
          <p:cNvSpPr/>
          <p:nvPr/>
        </p:nvSpPr>
        <p:spPr>
          <a:xfrm>
            <a:off x="682690" y="323455"/>
            <a:ext cx="7710530" cy="400110"/>
          </a:xfrm>
          <a:prstGeom prst="rect">
            <a:avLst/>
          </a:prstGeom>
        </p:spPr>
        <p:txBody>
          <a:bodyPr wrap="square">
            <a:spAutoFit/>
          </a:bodyPr>
          <a:lstStyle/>
          <a:p>
            <a:pPr algn="ctr" eaLnBrk="0" hangingPunct="0">
              <a:spcBef>
                <a:spcPct val="0"/>
              </a:spcBef>
              <a:buNone/>
              <a:defRPr/>
            </a:pPr>
            <a:r>
              <a:rPr lang="es-CL" altLang="en-US" sz="2000" b="1" dirty="0">
                <a:solidFill>
                  <a:srgbClr val="002060"/>
                </a:solidFill>
              </a:rPr>
              <a:t>CONCLUSIONES</a:t>
            </a:r>
            <a:endParaRPr lang="es-MX" altLang="en-US" sz="2000" b="1" dirty="0">
              <a:solidFill>
                <a:srgbClr val="002060"/>
              </a:solidFill>
            </a:endParaRPr>
          </a:p>
        </p:txBody>
      </p:sp>
    </p:spTree>
    <p:extLst>
      <p:ext uri="{BB962C8B-B14F-4D97-AF65-F5344CB8AC3E}">
        <p14:creationId xmlns:p14="http://schemas.microsoft.com/office/powerpoint/2010/main" val="39109637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12 Tabla"/>
          <p:cNvGraphicFramePr>
            <a:graphicFrameLocks noGrp="1"/>
          </p:cNvGraphicFramePr>
          <p:nvPr>
            <p:extLst>
              <p:ext uri="{D42A27DB-BD31-4B8C-83A1-F6EECF244321}">
                <p14:modId xmlns:p14="http://schemas.microsoft.com/office/powerpoint/2010/main" val="1179501736"/>
              </p:ext>
            </p:extLst>
          </p:nvPr>
        </p:nvGraphicFramePr>
        <p:xfrm>
          <a:off x="135033" y="476671"/>
          <a:ext cx="8884822" cy="5742267"/>
        </p:xfrm>
        <a:graphic>
          <a:graphicData uri="http://schemas.openxmlformats.org/drawingml/2006/table">
            <a:tbl>
              <a:tblPr firstRow="1" firstCol="1" bandRow="1"/>
              <a:tblGrid>
                <a:gridCol w="4463702">
                  <a:extLst>
                    <a:ext uri="{9D8B030D-6E8A-4147-A177-3AD203B41FA5}">
                      <a16:colId xmlns:a16="http://schemas.microsoft.com/office/drawing/2014/main" val="20000"/>
                    </a:ext>
                  </a:extLst>
                </a:gridCol>
                <a:gridCol w="4421120">
                  <a:extLst>
                    <a:ext uri="{9D8B030D-6E8A-4147-A177-3AD203B41FA5}">
                      <a16:colId xmlns:a16="http://schemas.microsoft.com/office/drawing/2014/main" val="20001"/>
                    </a:ext>
                  </a:extLst>
                </a:gridCol>
              </a:tblGrid>
              <a:tr h="4279227">
                <a:tc gridSpan="2">
                  <a: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lang="es-CL" sz="1600" kern="1200" dirty="0">
                          <a:solidFill>
                            <a:srgbClr val="002060"/>
                          </a:solidFill>
                          <a:latin typeface="+mn-lt"/>
                          <a:ea typeface="+mn-ea"/>
                          <a:cs typeface="+mn-cs"/>
                        </a:rPr>
                        <a:t>El Consejo Superior toma conocimiento de la</a:t>
                      </a:r>
                      <a:r>
                        <a:rPr lang="es-CL" sz="1600" kern="1200" baseline="0" dirty="0">
                          <a:solidFill>
                            <a:srgbClr val="002060"/>
                          </a:solidFill>
                          <a:latin typeface="+mn-lt"/>
                          <a:ea typeface="+mn-ea"/>
                          <a:cs typeface="+mn-cs"/>
                        </a:rPr>
                        <a:t> réplica del Departamento de Infraestructura y Mantenimiento de la revisión especial de Contraloría 713/2024 “</a:t>
                      </a:r>
                      <a:r>
                        <a:rPr lang="es-MX" sz="1600" kern="1200" baseline="0" dirty="0">
                          <a:solidFill>
                            <a:srgbClr val="002060"/>
                          </a:solidFill>
                          <a:latin typeface="+mn-lt"/>
                          <a:ea typeface="+mn-ea"/>
                          <a:cs typeface="+mn-cs"/>
                        </a:rPr>
                        <a:t>Gestión de plazos de respuesta a RDI en la construcción del Centro de Justicia de los Ángeles”, y de las mejoras que incorporará en el desarrollo de sus proyectos.</a:t>
                      </a:r>
                      <a:endParaRPr lang="es-CL" sz="1600" kern="1200" dirty="0">
                        <a:solidFill>
                          <a:srgbClr val="002060"/>
                        </a:solidFill>
                        <a:latin typeface="+mn-lt"/>
                        <a:ea typeface="+mn-ea"/>
                        <a:cs typeface="+mn-cs"/>
                      </a:endParaRPr>
                    </a:p>
                    <a:p>
                      <a:pPr marL="0" marR="0" lvl="0" indent="0" algn="just"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lang="es-CL" sz="1500" kern="1200" dirty="0">
                        <a:solidFill>
                          <a:srgbClr val="002060"/>
                        </a:solidFill>
                        <a:latin typeface="+mn-lt"/>
                        <a:ea typeface="+mn-ea"/>
                        <a:cs typeface="+mn-cs"/>
                      </a:endParaRPr>
                    </a:p>
                  </a:txBody>
                  <a:tcPr marL="63281" marR="63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10000"/>
                  </a:ext>
                </a:extLst>
              </a:tr>
              <a:tr h="579563">
                <a:tc gridSpan="2">
                  <a:txBody>
                    <a:bodyPr/>
                    <a:lstStyle/>
                    <a:p>
                      <a:pPr marL="449580" algn="just">
                        <a:lnSpc>
                          <a:spcPct val="150000"/>
                        </a:lnSpc>
                        <a:spcAft>
                          <a:spcPts val="0"/>
                        </a:spcAft>
                      </a:pPr>
                      <a:r>
                        <a:rPr lang="es-CL" sz="1600" b="1" dirty="0">
                          <a:solidFill>
                            <a:schemeClr val="tx2"/>
                          </a:solidFill>
                          <a:effectLst/>
                          <a:latin typeface="+mn-lt"/>
                          <a:ea typeface="Times New Roman"/>
                          <a:cs typeface="Arial"/>
                        </a:rPr>
                        <a:t>RESPONSABLE</a:t>
                      </a:r>
                      <a:r>
                        <a:rPr lang="es-CL" sz="1600" dirty="0">
                          <a:solidFill>
                            <a:schemeClr val="tx2"/>
                          </a:solidFill>
                          <a:effectLst/>
                          <a:latin typeface="+mn-lt"/>
                          <a:ea typeface="Times New Roman"/>
                          <a:cs typeface="Arial"/>
                        </a:rPr>
                        <a:t>: </a:t>
                      </a:r>
                      <a:r>
                        <a:rPr lang="es-CL" sz="1600" b="1" dirty="0">
                          <a:solidFill>
                            <a:schemeClr val="tx2"/>
                          </a:solidFill>
                          <a:effectLst/>
                          <a:latin typeface="+mn-lt"/>
                          <a:ea typeface="Times New Roman"/>
                          <a:cs typeface="Arial"/>
                        </a:rPr>
                        <a:t>DEPARTAMENTO DE</a:t>
                      </a:r>
                      <a:r>
                        <a:rPr lang="es-CL" sz="1600" b="1" baseline="0" dirty="0">
                          <a:solidFill>
                            <a:schemeClr val="tx2"/>
                          </a:solidFill>
                          <a:effectLst/>
                          <a:latin typeface="+mn-lt"/>
                          <a:ea typeface="Times New Roman"/>
                          <a:cs typeface="Arial"/>
                        </a:rPr>
                        <a:t> INFRAESTRUCTURA Y MANTENIMIENTO</a:t>
                      </a:r>
                    </a:p>
                    <a:p>
                      <a:pPr marL="449580" algn="just">
                        <a:lnSpc>
                          <a:spcPct val="150000"/>
                        </a:lnSpc>
                        <a:spcAft>
                          <a:spcPts val="0"/>
                        </a:spcAft>
                      </a:pPr>
                      <a:endParaRPr lang="es-ES" sz="1600">
                        <a:solidFill>
                          <a:schemeClr val="tx2"/>
                        </a:solidFill>
                        <a:effectLst/>
                        <a:latin typeface="+mn-lt"/>
                        <a:ea typeface="Times New Roman"/>
                        <a:cs typeface="Times New Roman"/>
                      </a:endParaRPr>
                    </a:p>
                  </a:txBody>
                  <a:tcPr marL="63281" marR="63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10001"/>
                  </a:ext>
                </a:extLst>
              </a:tr>
              <a:tr h="579563">
                <a:tc>
                  <a:txBody>
                    <a:bodyPr/>
                    <a:lstStyle/>
                    <a:p>
                      <a:pPr marL="449580" algn="just">
                        <a:lnSpc>
                          <a:spcPct val="150000"/>
                        </a:lnSpc>
                        <a:spcAft>
                          <a:spcPts val="0"/>
                        </a:spcAft>
                      </a:pPr>
                      <a:r>
                        <a:rPr lang="es-CL" sz="1600" b="1" dirty="0">
                          <a:solidFill>
                            <a:schemeClr val="tx2"/>
                          </a:solidFill>
                          <a:effectLst/>
                          <a:latin typeface="+mn-lt"/>
                          <a:ea typeface="Times New Roman"/>
                          <a:cs typeface="Arial"/>
                        </a:rPr>
                        <a:t>ALCANCE PARTICULAR: X</a:t>
                      </a:r>
                    </a:p>
                    <a:p>
                      <a:pPr marL="449580" algn="just">
                        <a:lnSpc>
                          <a:spcPct val="150000"/>
                        </a:lnSpc>
                        <a:spcAft>
                          <a:spcPts val="0"/>
                        </a:spcAft>
                      </a:pPr>
                      <a:endParaRPr lang="es-ES" sz="1600">
                        <a:solidFill>
                          <a:schemeClr val="tx2"/>
                        </a:solidFill>
                        <a:effectLst/>
                        <a:latin typeface="+mn-lt"/>
                        <a:ea typeface="Times New Roman"/>
                        <a:cs typeface="Times New Roman"/>
                      </a:endParaRPr>
                    </a:p>
                  </a:txBody>
                  <a:tcPr marL="63281" marR="63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49580" algn="just">
                        <a:lnSpc>
                          <a:spcPct val="150000"/>
                        </a:lnSpc>
                        <a:spcAft>
                          <a:spcPts val="0"/>
                        </a:spcAft>
                      </a:pPr>
                      <a:r>
                        <a:rPr lang="es-CL" sz="1600" b="1" dirty="0">
                          <a:solidFill>
                            <a:schemeClr val="tx2"/>
                          </a:solidFill>
                          <a:effectLst/>
                          <a:latin typeface="+mn-lt"/>
                          <a:ea typeface="Times New Roman"/>
                          <a:cs typeface="Arial"/>
                        </a:rPr>
                        <a:t>ALCANCE GENERAL:</a:t>
                      </a:r>
                      <a:endParaRPr lang="es-ES" sz="1600" dirty="0">
                        <a:solidFill>
                          <a:schemeClr val="tx2"/>
                        </a:solidFill>
                        <a:effectLst/>
                        <a:latin typeface="+mn-lt"/>
                        <a:ea typeface="Times New Roman"/>
                        <a:cs typeface="Times New Roman"/>
                      </a:endParaRPr>
                    </a:p>
                  </a:txBody>
                  <a:tcPr marL="63281" marR="632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4" name="3 CuadroTexto"/>
          <p:cNvSpPr txBox="1">
            <a:spLocks noChangeArrowheads="1"/>
          </p:cNvSpPr>
          <p:nvPr/>
        </p:nvSpPr>
        <p:spPr bwMode="auto">
          <a:xfrm>
            <a:off x="-8021" y="0"/>
            <a:ext cx="9170930" cy="341313"/>
          </a:xfrm>
          <a:prstGeom prst="rect">
            <a:avLst/>
          </a:prstGeom>
          <a:solidFill>
            <a:schemeClr val="tx2">
              <a:lumMod val="75000"/>
            </a:schemeClr>
          </a:solidFill>
          <a:ln w="9525">
            <a:noFill/>
            <a:miter lim="800000"/>
            <a:headEnd/>
            <a:tailEnd/>
          </a:ln>
        </p:spPr>
        <p:txBody>
          <a:bodyPr wrap="square">
            <a:spAutoFit/>
          </a:bodyPr>
          <a:lstStyle/>
          <a:p>
            <a:pPr algn="ctr">
              <a:lnSpc>
                <a:spcPct val="90000"/>
              </a:lnSpc>
              <a:spcBef>
                <a:spcPct val="20000"/>
              </a:spcBef>
              <a:buFont typeface="DIN-Regular"/>
              <a:buNone/>
              <a:defRPr/>
            </a:pPr>
            <a:r>
              <a:rPr lang="es-CL" b="1">
                <a:solidFill>
                  <a:schemeClr val="bg1"/>
                </a:solidFill>
                <a:latin typeface="Calibri" pitchFamily="34" charset="0"/>
              </a:rPr>
              <a:t>PROPUESTA DE ACUERDO</a:t>
            </a:r>
          </a:p>
        </p:txBody>
      </p:sp>
    </p:spTree>
    <p:extLst>
      <p:ext uri="{BB962C8B-B14F-4D97-AF65-F5344CB8AC3E}">
        <p14:creationId xmlns:p14="http://schemas.microsoft.com/office/powerpoint/2010/main" val="120945091"/>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sp>
        <p:nvSpPr>
          <p:cNvPr id="36866" name="CuadroTexto 3"/>
          <p:cNvSpPr txBox="1">
            <a:spLocks noChangeArrowheads="1"/>
          </p:cNvSpPr>
          <p:nvPr/>
        </p:nvSpPr>
        <p:spPr bwMode="auto">
          <a:xfrm>
            <a:off x="467544" y="2812050"/>
            <a:ext cx="8388424" cy="523220"/>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0" hangingPunct="0">
              <a:spcBef>
                <a:spcPct val="0"/>
              </a:spcBef>
              <a:buNone/>
              <a:defRPr/>
            </a:pPr>
            <a:r>
              <a:rPr lang="es-MX" altLang="en-US" sz="2800">
                <a:solidFill>
                  <a:schemeClr val="bg1"/>
                </a:solidFill>
                <a:latin typeface="+mj-lt"/>
              </a:rPr>
              <a:t>F</a:t>
            </a:r>
            <a:r>
              <a:rPr lang="es-CL" altLang="en-US" sz="2800">
                <a:solidFill>
                  <a:schemeClr val="bg1"/>
                </a:solidFill>
                <a:latin typeface="+mj-lt"/>
              </a:rPr>
              <a:t>IN</a:t>
            </a:r>
            <a:endParaRPr lang="es-MX" altLang="en-US" sz="2800">
              <a:solidFill>
                <a:schemeClr val="bg1"/>
              </a:solidFill>
              <a:latin typeface="+mj-lt"/>
            </a:endParaRPr>
          </a:p>
        </p:txBody>
      </p:sp>
    </p:spTree>
    <p:extLst>
      <p:ext uri="{BB962C8B-B14F-4D97-AF65-F5344CB8AC3E}">
        <p14:creationId xmlns:p14="http://schemas.microsoft.com/office/powerpoint/2010/main" val="34020624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41632"/>
          </a:xfrm>
          <a:prstGeom prst="rect">
            <a:avLst/>
          </a:prstGeom>
          <a:solidFill>
            <a:schemeClr val="tx2">
              <a:lumMod val="75000"/>
            </a:schemeClr>
          </a:solidFill>
          <a:ln w="9525">
            <a:noFill/>
            <a:miter lim="800000"/>
            <a:headEnd/>
            <a:tailEnd/>
          </a:ln>
        </p:spPr>
        <p:txBody>
          <a:bodyPr wrap="square">
            <a:spAutoFit/>
          </a:bodyPr>
          <a:lstStyle/>
          <a:p>
            <a:pPr algn="ctr" eaLnBrk="0" hangingPunct="0">
              <a:lnSpc>
                <a:spcPct val="90000"/>
              </a:lnSpc>
              <a:spcBef>
                <a:spcPct val="20000"/>
              </a:spcBef>
              <a:buFont typeface="DIN-Regular"/>
              <a:buNone/>
              <a:defRPr/>
            </a:pPr>
            <a:r>
              <a:rPr lang="es-CL" b="1">
                <a:solidFill>
                  <a:schemeClr val="bg1"/>
                </a:solidFill>
                <a:latin typeface="Calibri" pitchFamily="34" charset="0"/>
              </a:rPr>
              <a:t>DEPARTAMENTO DE INFRAESTRUCTURA Y MANTENIMIENTO</a:t>
            </a: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p:txBody>
      </p:sp>
      <p:sp>
        <p:nvSpPr>
          <p:cNvPr id="8" name="Rectángulo 7"/>
          <p:cNvSpPr/>
          <p:nvPr/>
        </p:nvSpPr>
        <p:spPr>
          <a:xfrm>
            <a:off x="219202" y="940840"/>
            <a:ext cx="8628144" cy="5262979"/>
          </a:xfrm>
          <a:prstGeom prst="rect">
            <a:avLst/>
          </a:prstGeom>
        </p:spPr>
        <p:txBody>
          <a:bodyPr wrap="square">
            <a:spAutoFit/>
          </a:bodyPr>
          <a:lstStyle/>
          <a:p>
            <a:pPr marL="342900" indent="-342900" algn="just">
              <a:lnSpc>
                <a:spcPct val="150000"/>
              </a:lnSpc>
              <a:buFont typeface="+mj-lt"/>
              <a:buAutoNum type="arabicPeriod" startAt="11"/>
            </a:pPr>
            <a:r>
              <a:rPr lang="es-MX" altLang="es-CL" sz="1600" b="1" u="sng" dirty="0">
                <a:solidFill>
                  <a:schemeClr val="tx2"/>
                </a:solidFill>
              </a:rPr>
              <a:t>El informe de Contraloría omite señalar que la oportunidad en que la empresa realiza la RDI 86 es tardía respecto de la fecha definida en la carta Gantt, ya que esa partida comenzaba en agosto de 2023 y la consulta se realizó el 17 de noviembre de 2023, lo que finalmente genera la urgencia del requerimiento, y comprime los plazos de elaboración de la solución técnica.</a:t>
            </a:r>
          </a:p>
          <a:p>
            <a:pPr marL="342900" indent="-342900" algn="just">
              <a:lnSpc>
                <a:spcPct val="150000"/>
              </a:lnSpc>
              <a:buFont typeface="+mj-lt"/>
              <a:buAutoNum type="arabicPeriod" startAt="11"/>
            </a:pPr>
            <a:endParaRPr lang="es-MX" altLang="es-CL" sz="1600" b="1" u="sng" dirty="0">
              <a:solidFill>
                <a:schemeClr val="tx2"/>
              </a:solidFill>
            </a:endParaRPr>
          </a:p>
          <a:p>
            <a:pPr marL="363538" indent="-363538" algn="just">
              <a:lnSpc>
                <a:spcPct val="150000"/>
              </a:lnSpc>
            </a:pPr>
            <a:r>
              <a:rPr lang="es-MX" altLang="es-CL" sz="1600" dirty="0">
                <a:solidFill>
                  <a:schemeClr val="tx2"/>
                </a:solidFill>
              </a:rPr>
              <a:t>	La RDI 86 a juicio de la empresa importaba un plazo de 147 días corridos y un gasto general de MM$ 1.532, para la ITO implicaba un plazo 61 días corridos y MM$636, en circunstancias que se reconoció un plazo de 57 días y un gastos general de MM$ 594.</a:t>
            </a:r>
          </a:p>
          <a:p>
            <a:pPr marL="363538" indent="-363538" algn="just">
              <a:lnSpc>
                <a:spcPct val="150000"/>
              </a:lnSpc>
            </a:pPr>
            <a:endParaRPr lang="es-MX" altLang="es-CL" sz="1600" dirty="0">
              <a:solidFill>
                <a:schemeClr val="tx2"/>
              </a:solidFill>
            </a:endParaRPr>
          </a:p>
          <a:p>
            <a:pPr marL="363538" indent="-363538" algn="just">
              <a:lnSpc>
                <a:spcPct val="150000"/>
              </a:lnSpc>
            </a:pPr>
            <a:r>
              <a:rPr lang="es-MX" altLang="es-CL" sz="1600" dirty="0">
                <a:solidFill>
                  <a:schemeClr val="tx2"/>
                </a:solidFill>
              </a:rPr>
              <a:t>	No obstante incluso a la fecha de resolución de la RDI 86, que determinó el plazo, parte de las obras ya se habían ejecutado por la empresa, dando cuenta que el proyecto no adolecía de todas las deficiencias planteadas por la empresa constructora.</a:t>
            </a:r>
          </a:p>
          <a:p>
            <a:pPr marL="363538" indent="-363538" algn="just">
              <a:lnSpc>
                <a:spcPct val="150000"/>
              </a:lnSpc>
            </a:pPr>
            <a:endParaRPr lang="es-MX" altLang="es-CL" sz="1600" dirty="0">
              <a:solidFill>
                <a:schemeClr val="tx2"/>
              </a:solidFill>
            </a:endParaRPr>
          </a:p>
          <a:p>
            <a:pPr marL="363538" indent="-363538" algn="just">
              <a:lnSpc>
                <a:spcPct val="150000"/>
              </a:lnSpc>
            </a:pPr>
            <a:r>
              <a:rPr lang="es-MX" altLang="es-CL" sz="1600" dirty="0">
                <a:solidFill>
                  <a:schemeClr val="tx2"/>
                </a:solidFill>
              </a:rPr>
              <a:t>	Es del caso señalar que el plazo otorgado por el Consejo Superior, fue revisado por Contraloría.</a:t>
            </a:r>
            <a:endParaRPr lang="es-CL" altLang="es-CL" sz="1600" dirty="0">
              <a:solidFill>
                <a:srgbClr val="002060"/>
              </a:solidFill>
            </a:endParaRPr>
          </a:p>
        </p:txBody>
      </p:sp>
      <p:sp>
        <p:nvSpPr>
          <p:cNvPr id="11" name="9 Rectángulo"/>
          <p:cNvSpPr/>
          <p:nvPr/>
        </p:nvSpPr>
        <p:spPr>
          <a:xfrm>
            <a:off x="682690" y="323455"/>
            <a:ext cx="7710530" cy="400110"/>
          </a:xfrm>
          <a:prstGeom prst="rect">
            <a:avLst/>
          </a:prstGeom>
        </p:spPr>
        <p:txBody>
          <a:bodyPr wrap="square">
            <a:spAutoFit/>
          </a:bodyPr>
          <a:lstStyle/>
          <a:p>
            <a:pPr algn="ctr" eaLnBrk="0" hangingPunct="0">
              <a:spcBef>
                <a:spcPct val="0"/>
              </a:spcBef>
              <a:buNone/>
              <a:defRPr/>
            </a:pPr>
            <a:r>
              <a:rPr lang="es-CL" altLang="en-US" sz="2000" b="1" dirty="0">
                <a:solidFill>
                  <a:srgbClr val="002060"/>
                </a:solidFill>
              </a:rPr>
              <a:t>CONSIDERACIONES SOBRE LA REVISIÓN DE CONTRALORÍA</a:t>
            </a:r>
            <a:endParaRPr lang="es-MX" altLang="en-US" sz="2000" b="1" dirty="0">
              <a:solidFill>
                <a:srgbClr val="002060"/>
              </a:solidFill>
            </a:endParaRPr>
          </a:p>
        </p:txBody>
      </p:sp>
    </p:spTree>
    <p:extLst>
      <p:ext uri="{BB962C8B-B14F-4D97-AF65-F5344CB8AC3E}">
        <p14:creationId xmlns:p14="http://schemas.microsoft.com/office/powerpoint/2010/main" val="15414050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a:spLocks noChangeArrowheads="1"/>
          </p:cNvSpPr>
          <p:nvPr/>
        </p:nvSpPr>
        <p:spPr bwMode="auto">
          <a:xfrm>
            <a:off x="-1441" y="-10865"/>
            <a:ext cx="9145441" cy="341632"/>
          </a:xfrm>
          <a:prstGeom prst="rect">
            <a:avLst/>
          </a:prstGeom>
          <a:solidFill>
            <a:schemeClr val="tx2">
              <a:lumMod val="75000"/>
            </a:schemeClr>
          </a:solidFill>
          <a:ln w="9525">
            <a:noFill/>
            <a:miter lim="800000"/>
            <a:headEnd/>
            <a:tailEnd/>
          </a:ln>
        </p:spPr>
        <p:txBody>
          <a:bodyPr wrap="square">
            <a:spAutoFit/>
          </a:bodyPr>
          <a:lstStyle/>
          <a:p>
            <a:pPr algn="ctr" eaLnBrk="0" hangingPunct="0">
              <a:lnSpc>
                <a:spcPct val="90000"/>
              </a:lnSpc>
              <a:spcBef>
                <a:spcPct val="20000"/>
              </a:spcBef>
              <a:buFont typeface="DIN-Regular"/>
              <a:buNone/>
              <a:defRPr/>
            </a:pPr>
            <a:r>
              <a:rPr lang="es-CL" b="1">
                <a:solidFill>
                  <a:schemeClr val="bg1"/>
                </a:solidFill>
                <a:latin typeface="Calibri" pitchFamily="34" charset="0"/>
              </a:rPr>
              <a:t>DEPARTAMENTO DE INFRAESTRUCTURA Y MANTENIMIENTO</a:t>
            </a:r>
          </a:p>
        </p:txBody>
      </p:sp>
      <p:sp>
        <p:nvSpPr>
          <p:cNvPr id="6" name="2 Rectángulo"/>
          <p:cNvSpPr>
            <a:spLocks noChangeArrowheads="1"/>
          </p:cNvSpPr>
          <p:nvPr/>
        </p:nvSpPr>
        <p:spPr bwMode="auto">
          <a:xfrm>
            <a:off x="395536" y="782695"/>
            <a:ext cx="7749334"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a:p>
            <a:pPr marL="0" indent="0" algn="just">
              <a:spcBef>
                <a:spcPct val="0"/>
              </a:spcBef>
              <a:buNone/>
              <a:defRPr/>
            </a:pPr>
            <a:endParaRPr lang="es-CL" altLang="es-CL" sz="1800">
              <a:solidFill>
                <a:srgbClr val="112D86"/>
              </a:solidFill>
              <a:ea typeface="MS PGothic" pitchFamily="34" charset="-128"/>
              <a:cs typeface="Times New Roman" pitchFamily="18" charset="0"/>
            </a:endParaRPr>
          </a:p>
        </p:txBody>
      </p:sp>
      <p:sp>
        <p:nvSpPr>
          <p:cNvPr id="8" name="Rectángulo 7"/>
          <p:cNvSpPr/>
          <p:nvPr/>
        </p:nvSpPr>
        <p:spPr>
          <a:xfrm>
            <a:off x="219202" y="940840"/>
            <a:ext cx="8628144" cy="4893647"/>
          </a:xfrm>
          <a:prstGeom prst="rect">
            <a:avLst/>
          </a:prstGeom>
        </p:spPr>
        <p:txBody>
          <a:bodyPr wrap="square">
            <a:spAutoFit/>
          </a:bodyPr>
          <a:lstStyle/>
          <a:p>
            <a:pPr marL="342900" indent="-342900" algn="just">
              <a:lnSpc>
                <a:spcPct val="150000"/>
              </a:lnSpc>
              <a:buFont typeface="+mj-lt"/>
              <a:buAutoNum type="arabicPeriod" startAt="12"/>
            </a:pPr>
            <a:r>
              <a:rPr lang="es-MX" altLang="es-CL" sz="1600" u="sng" dirty="0">
                <a:solidFill>
                  <a:schemeClr val="tx2"/>
                </a:solidFill>
              </a:rPr>
              <a:t>La revisión de Contraloría, no señala que la RDI 86 presentada por la empresa tenía por fin  resolver temas constructivos que facilitaran el hormigonado de los encuentros de muros, pilares, losas y vigas (nudos), y que no corresponde a un error en el cálculo del edificio.</a:t>
            </a:r>
          </a:p>
          <a:p>
            <a:pPr marL="342900" indent="-342900" algn="just">
              <a:lnSpc>
                <a:spcPct val="150000"/>
              </a:lnSpc>
              <a:buFont typeface="+mj-lt"/>
              <a:buAutoNum type="arabicPeriod" startAt="12"/>
            </a:pPr>
            <a:endParaRPr lang="es-MX" altLang="es-CL" sz="1600" dirty="0">
              <a:solidFill>
                <a:schemeClr val="tx2"/>
              </a:solidFill>
            </a:endParaRPr>
          </a:p>
          <a:p>
            <a:pPr marL="342900" indent="-342900" algn="just">
              <a:lnSpc>
                <a:spcPct val="150000"/>
              </a:lnSpc>
              <a:buFont typeface="+mj-lt"/>
              <a:buAutoNum type="arabicPeriod" startAt="12"/>
            </a:pPr>
            <a:r>
              <a:rPr lang="es-MX" altLang="es-CL" sz="1600" u="sng" dirty="0">
                <a:solidFill>
                  <a:schemeClr val="tx2"/>
                </a:solidFill>
              </a:rPr>
              <a:t>Por último, el informe de Contraloría omite las circunstancias existentes a la sesión 916 de 25 julio de 2024, y el contexto en el Consejo Superior autorizó el aumento de plazo</a:t>
            </a:r>
            <a:r>
              <a:rPr lang="es-MX" altLang="es-CL" sz="1600" dirty="0">
                <a:solidFill>
                  <a:schemeClr val="tx2"/>
                </a:solidFill>
              </a:rPr>
              <a:t>, habiendo múltiples presentaciones por parte de la empresa, cambio de jefatura, preocupación por el potencial abandono de la obra, y definiciones del Consejo Superior en la búsqueda de dar continuidad al proyecto, entre otras consideraciones,</a:t>
            </a:r>
          </a:p>
          <a:p>
            <a:pPr marL="342900" indent="-342900" algn="just">
              <a:lnSpc>
                <a:spcPct val="150000"/>
              </a:lnSpc>
              <a:buFont typeface="+mj-lt"/>
              <a:buAutoNum type="arabicPeriod" startAt="12"/>
            </a:pPr>
            <a:endParaRPr lang="es-MX" altLang="es-CL" sz="1600" dirty="0">
              <a:solidFill>
                <a:schemeClr val="tx2"/>
              </a:solidFill>
            </a:endParaRPr>
          </a:p>
          <a:p>
            <a:pPr marL="342900" indent="-342900" algn="just">
              <a:lnSpc>
                <a:spcPct val="150000"/>
              </a:lnSpc>
              <a:buFont typeface="+mj-lt"/>
              <a:buAutoNum type="arabicPeriod" startAt="12"/>
            </a:pPr>
            <a:r>
              <a:rPr lang="es-MX" altLang="es-CL" sz="1600" dirty="0">
                <a:solidFill>
                  <a:schemeClr val="tx2"/>
                </a:solidFill>
              </a:rPr>
              <a:t>Con respecto a mejoras a incorporar en el Departamento, esta se orientan a reforzar las instrucciones existentes y a la necesidad de traspasar la información existente a sistemas informáticos, que permitan automatizar las alertas.</a:t>
            </a:r>
            <a:endParaRPr lang="es-CL" altLang="es-CL" sz="1600" dirty="0">
              <a:solidFill>
                <a:srgbClr val="002060"/>
              </a:solidFill>
            </a:endParaRPr>
          </a:p>
        </p:txBody>
      </p:sp>
      <p:sp>
        <p:nvSpPr>
          <p:cNvPr id="11" name="9 Rectángulo"/>
          <p:cNvSpPr/>
          <p:nvPr/>
        </p:nvSpPr>
        <p:spPr>
          <a:xfrm>
            <a:off x="682690" y="323455"/>
            <a:ext cx="7710530" cy="400110"/>
          </a:xfrm>
          <a:prstGeom prst="rect">
            <a:avLst/>
          </a:prstGeom>
        </p:spPr>
        <p:txBody>
          <a:bodyPr wrap="square">
            <a:spAutoFit/>
          </a:bodyPr>
          <a:lstStyle/>
          <a:p>
            <a:pPr algn="ctr" eaLnBrk="0" hangingPunct="0">
              <a:spcBef>
                <a:spcPct val="0"/>
              </a:spcBef>
              <a:buNone/>
              <a:defRPr/>
            </a:pPr>
            <a:r>
              <a:rPr lang="es-CL" altLang="en-US" sz="2000" b="1" dirty="0">
                <a:solidFill>
                  <a:srgbClr val="002060"/>
                </a:solidFill>
              </a:rPr>
              <a:t>CONSIDERACIONES SOBRE LA REVISIÓN DE CONTRALORÍA</a:t>
            </a:r>
            <a:endParaRPr lang="es-MX" altLang="en-US" sz="2000" b="1" dirty="0">
              <a:solidFill>
                <a:srgbClr val="002060"/>
              </a:solidFill>
            </a:endParaRPr>
          </a:p>
        </p:txBody>
      </p:sp>
    </p:spTree>
    <p:extLst>
      <p:ext uri="{BB962C8B-B14F-4D97-AF65-F5344CB8AC3E}">
        <p14:creationId xmlns:p14="http://schemas.microsoft.com/office/powerpoint/2010/main" val="36262093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sp>
        <p:nvSpPr>
          <p:cNvPr id="36866" name="CuadroTexto 3"/>
          <p:cNvSpPr txBox="1">
            <a:spLocks noChangeArrowheads="1"/>
          </p:cNvSpPr>
          <p:nvPr/>
        </p:nvSpPr>
        <p:spPr bwMode="auto">
          <a:xfrm>
            <a:off x="467544" y="2812050"/>
            <a:ext cx="8388424" cy="523220"/>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0" hangingPunct="0">
              <a:spcBef>
                <a:spcPct val="0"/>
              </a:spcBef>
              <a:buFont typeface="Arial" panose="020B0604020202020204" pitchFamily="34" charset="0"/>
              <a:buNone/>
              <a:defRPr/>
            </a:pPr>
            <a:r>
              <a:rPr lang="es-CL" altLang="en-US" sz="2800" dirty="0">
                <a:solidFill>
                  <a:prstClr val="white"/>
                </a:solidFill>
                <a:latin typeface="Calibri"/>
              </a:rPr>
              <a:t>RÉPLICA REVISIÓN ESPECIAL 713/2024 CONTRALORÍA</a:t>
            </a:r>
            <a:endParaRPr lang="es-MX" altLang="en-US" sz="2800" dirty="0">
              <a:solidFill>
                <a:prstClr val="white"/>
              </a:solidFill>
              <a:latin typeface="Calibri"/>
            </a:endParaRPr>
          </a:p>
        </p:txBody>
      </p:sp>
    </p:spTree>
    <p:extLst>
      <p:ext uri="{BB962C8B-B14F-4D97-AF65-F5344CB8AC3E}">
        <p14:creationId xmlns:p14="http://schemas.microsoft.com/office/powerpoint/2010/main" val="3206187143"/>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979</TotalTime>
  <Words>6711</Words>
  <Application>Microsoft Macintosh PowerPoint</Application>
  <PresentationFormat>Carta (216 x 279 mm)</PresentationFormat>
  <Paragraphs>1207</Paragraphs>
  <Slides>64</Slides>
  <Notes>64</Notes>
  <HiddenSlides>0</HiddenSlides>
  <MMClips>0</MMClips>
  <ScaleCrop>false</ScaleCrop>
  <HeadingPairs>
    <vt:vector size="6" baseType="variant">
      <vt:variant>
        <vt:lpstr>Fuentes usadas</vt:lpstr>
      </vt:variant>
      <vt:variant>
        <vt:i4>5</vt:i4>
      </vt:variant>
      <vt:variant>
        <vt:lpstr>Tema</vt:lpstr>
      </vt:variant>
      <vt:variant>
        <vt:i4>8</vt:i4>
      </vt:variant>
      <vt:variant>
        <vt:lpstr>Títulos de diapositiva</vt:lpstr>
      </vt:variant>
      <vt:variant>
        <vt:i4>64</vt:i4>
      </vt:variant>
    </vt:vector>
  </HeadingPairs>
  <TitlesOfParts>
    <vt:vector size="77" baseType="lpstr">
      <vt:lpstr>MS PGothic</vt:lpstr>
      <vt:lpstr>Aptos Narrow</vt:lpstr>
      <vt:lpstr>Arial</vt:lpstr>
      <vt:lpstr>Calibri</vt:lpstr>
      <vt:lpstr>DIN-Regular</vt:lpstr>
      <vt:lpstr>Tema de Office</vt:lpstr>
      <vt:lpstr>1_Tema de Office</vt:lpstr>
      <vt:lpstr>2_Tema de Office</vt:lpstr>
      <vt:lpstr>3_Tema de Office</vt:lpstr>
      <vt:lpstr>4_Tema de Office</vt:lpstr>
      <vt:lpstr>5_Tema de Office</vt:lpstr>
      <vt:lpstr>6_Tema de Office</vt:lpstr>
      <vt:lpstr>7_Tema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OSCAR CÁCERES BURGOS</dc:creator>
  <cp:lastModifiedBy>Mario Lara Orellana</cp:lastModifiedBy>
  <cp:revision>190</cp:revision>
  <cp:lastPrinted>2024-04-25T19:40:25Z</cp:lastPrinted>
  <dcterms:created xsi:type="dcterms:W3CDTF">2017-12-07T16:32:16Z</dcterms:created>
  <dcterms:modified xsi:type="dcterms:W3CDTF">2026-08-20T15:16:08Z</dcterms:modified>
</cp:coreProperties>
</file>