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9" r:id="rId4"/>
    <p:sldId id="282" r:id="rId5"/>
    <p:sldId id="261" r:id="rId6"/>
    <p:sldId id="283" r:id="rId7"/>
    <p:sldId id="262" r:id="rId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864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98657-3722-499E-A5C0-0ADCC465AF7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47C69-E75E-49E4-A9DC-25E466A4CE1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1450E-2DC3-4088-ADC8-72BFE28C3BD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C1AF8-AC03-4F69-B0AB-3F35B0DE1BD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4B177-7CCF-4D2A-95EB-74056A25A18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D268F-95D6-4BB2-80CD-24C0D454437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7969D-AA47-48C1-B5BC-AAD709A723B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56617-2557-4361-B438-5643FF8FEFF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203F0-46C1-4FC3-8528-442F6B2A5E2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812AC-D250-43F6-B585-3ADE03C98AB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10B0D-14E9-45EC-BECF-7A0016C4D2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L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L" smtClean="0"/>
              <a:t>Haga clic para modificar el estilo de texto del patrón</a:t>
            </a:r>
          </a:p>
          <a:p>
            <a:pPr lvl="1"/>
            <a:r>
              <a:rPr lang="es-ES" altLang="es-CL" smtClean="0"/>
              <a:t>Segundo nivel</a:t>
            </a:r>
          </a:p>
          <a:p>
            <a:pPr lvl="2"/>
            <a:r>
              <a:rPr lang="es-ES" altLang="es-CL" smtClean="0"/>
              <a:t>Tercer nivel</a:t>
            </a:r>
          </a:p>
          <a:p>
            <a:pPr lvl="3"/>
            <a:r>
              <a:rPr lang="es-ES" altLang="es-CL" smtClean="0"/>
              <a:t>Cuarto nivel</a:t>
            </a:r>
          </a:p>
          <a:p>
            <a:pPr lvl="4"/>
            <a:r>
              <a:rPr lang="es-ES" altLang="es-CL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ABB3A0-E9B9-444E-AB6E-F7F02609382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3938" y="333375"/>
            <a:ext cx="1800225" cy="135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692275" y="1773238"/>
            <a:ext cx="5276850" cy="395287"/>
          </a:xfrm>
          <a:noFill/>
        </p:spPr>
        <p:txBody>
          <a:bodyPr anchorCtr="1"/>
          <a:lstStyle/>
          <a:p>
            <a:pPr eaLnBrk="1" hangingPunct="1"/>
            <a:r>
              <a:rPr lang="es-CL" altLang="es-CL" sz="1600" b="1" smtClean="0"/>
              <a:t>CENTRO DE ESTUDIOS CORBIOBÍO</a:t>
            </a:r>
            <a:endParaRPr lang="es-ES" altLang="es-CL" sz="1600" b="1" smtClean="0"/>
          </a:p>
        </p:txBody>
      </p:sp>
      <p:sp>
        <p:nvSpPr>
          <p:cNvPr id="2052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068638"/>
            <a:ext cx="6769100" cy="1296987"/>
          </a:xfrm>
        </p:spPr>
        <p:txBody>
          <a:bodyPr/>
          <a:lstStyle/>
          <a:p>
            <a:pPr eaLnBrk="1" hangingPunct="1"/>
            <a:r>
              <a:rPr lang="es-CL" altLang="es-CL" sz="2400" b="1" smtClean="0"/>
              <a:t>Encuesta Proceso de Reconstrucción Región del Bío Bío</a:t>
            </a:r>
            <a:endParaRPr lang="es-ES" altLang="es-CL" sz="2400" b="1" smtClean="0"/>
          </a:p>
        </p:txBody>
      </p:sp>
      <p:grpSp>
        <p:nvGrpSpPr>
          <p:cNvPr id="2053" name="Group 19"/>
          <p:cNvGrpSpPr>
            <a:grpSpLocks/>
          </p:cNvGrpSpPr>
          <p:nvPr/>
        </p:nvGrpSpPr>
        <p:grpSpPr bwMode="auto">
          <a:xfrm>
            <a:off x="179388" y="260350"/>
            <a:ext cx="8750300" cy="6410325"/>
            <a:chOff x="113" y="164"/>
            <a:chExt cx="5512" cy="4038"/>
          </a:xfrm>
        </p:grpSpPr>
        <p:sp>
          <p:nvSpPr>
            <p:cNvPr id="2054" name="Rectangle 12"/>
            <p:cNvSpPr>
              <a:spLocks noChangeArrowheads="1"/>
            </p:cNvSpPr>
            <p:nvPr/>
          </p:nvSpPr>
          <p:spPr bwMode="auto">
            <a:xfrm>
              <a:off x="3107" y="3929"/>
              <a:ext cx="2518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 algn="ctr"/>
              <a:r>
                <a:rPr lang="es-CL" altLang="es-CL" sz="1600" b="1">
                  <a:solidFill>
                    <a:schemeClr val="tx2"/>
                  </a:solidFill>
                </a:rPr>
                <a:t>CONCEPCIÓN, DICIEMBRE DE 2013</a:t>
              </a:r>
              <a:endParaRPr lang="es-ES" altLang="es-CL" sz="1600" b="1">
                <a:solidFill>
                  <a:schemeClr val="tx2"/>
                </a:solidFill>
              </a:endParaRPr>
            </a:p>
          </p:txBody>
        </p:sp>
        <p:grpSp>
          <p:nvGrpSpPr>
            <p:cNvPr id="2055" name="Group 18"/>
            <p:cNvGrpSpPr>
              <a:grpSpLocks/>
            </p:cNvGrpSpPr>
            <p:nvPr/>
          </p:nvGrpSpPr>
          <p:grpSpPr bwMode="auto">
            <a:xfrm>
              <a:off x="113" y="164"/>
              <a:ext cx="5488" cy="3720"/>
              <a:chOff x="113" y="164"/>
              <a:chExt cx="5488" cy="3720"/>
            </a:xfrm>
          </p:grpSpPr>
          <p:sp>
            <p:nvSpPr>
              <p:cNvPr id="2056" name="Line 13"/>
              <p:cNvSpPr>
                <a:spLocks noChangeShapeType="1"/>
              </p:cNvSpPr>
              <p:nvPr/>
            </p:nvSpPr>
            <p:spPr bwMode="auto">
              <a:xfrm>
                <a:off x="113" y="3884"/>
                <a:ext cx="5443" cy="0"/>
              </a:xfrm>
              <a:prstGeom prst="line">
                <a:avLst/>
              </a:prstGeom>
              <a:noFill/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CL"/>
              </a:p>
            </p:txBody>
          </p:sp>
          <p:grpSp>
            <p:nvGrpSpPr>
              <p:cNvPr id="2057" name="Group 16"/>
              <p:cNvGrpSpPr>
                <a:grpSpLocks/>
              </p:cNvGrpSpPr>
              <p:nvPr/>
            </p:nvGrpSpPr>
            <p:grpSpPr bwMode="auto">
              <a:xfrm>
                <a:off x="158" y="164"/>
                <a:ext cx="5443" cy="363"/>
                <a:chOff x="158" y="164"/>
                <a:chExt cx="5443" cy="363"/>
              </a:xfrm>
            </p:grpSpPr>
            <p:sp>
              <p:nvSpPr>
                <p:cNvPr id="2058" name="Line 14"/>
                <p:cNvSpPr>
                  <a:spLocks noChangeShapeType="1"/>
                </p:cNvSpPr>
                <p:nvPr/>
              </p:nvSpPr>
              <p:spPr bwMode="auto">
                <a:xfrm>
                  <a:off x="158" y="164"/>
                  <a:ext cx="5443" cy="0"/>
                </a:xfrm>
                <a:prstGeom prst="line">
                  <a:avLst/>
                </a:prstGeom>
                <a:noFill/>
                <a:ln w="9525">
                  <a:solidFill>
                    <a:srgbClr val="00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2059" name="Line 15"/>
                <p:cNvSpPr>
                  <a:spLocks noChangeShapeType="1"/>
                </p:cNvSpPr>
                <p:nvPr/>
              </p:nvSpPr>
              <p:spPr bwMode="auto">
                <a:xfrm>
                  <a:off x="158" y="164"/>
                  <a:ext cx="0" cy="36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CL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685800" y="1714500"/>
            <a:ext cx="7772400" cy="1643063"/>
          </a:xfrm>
        </p:spPr>
        <p:txBody>
          <a:bodyPr/>
          <a:lstStyle/>
          <a:p>
            <a:pPr algn="l" eaLnBrk="1" hangingPunct="1">
              <a:defRPr/>
            </a:pPr>
            <a:r>
              <a:rPr lang="es-CL" altLang="es-CL" sz="1400" b="1" dirty="0" smtClean="0"/>
              <a:t/>
            </a:r>
            <a:br>
              <a:rPr lang="es-CL" altLang="es-CL" sz="1400" b="1" dirty="0" smtClean="0"/>
            </a:br>
            <a:r>
              <a:rPr lang="es-CL" altLang="es-CL" sz="1400" b="1" dirty="0" smtClean="0"/>
              <a:t>FICHA TÉCNICA</a:t>
            </a:r>
            <a:br>
              <a:rPr lang="es-CL" altLang="es-CL" sz="1400" b="1" dirty="0" smtClean="0"/>
            </a:br>
            <a:r>
              <a:rPr lang="es-CL" altLang="es-CL" sz="1050" dirty="0" smtClean="0"/>
              <a:t/>
            </a:r>
            <a:br>
              <a:rPr lang="es-CL" altLang="es-CL" sz="1050" dirty="0" smtClean="0"/>
            </a:br>
            <a:r>
              <a:rPr lang="es-CL" altLang="es-CL" sz="1400" dirty="0"/>
              <a:t>Nombre de la Encuesta :  </a:t>
            </a:r>
            <a:r>
              <a:rPr lang="es-CL" altLang="es-CL" sz="1400" dirty="0" smtClean="0"/>
              <a:t>Encuesta Proceso de Reconstrucción Región del </a:t>
            </a:r>
            <a:r>
              <a:rPr lang="es-CL" altLang="es-CL" sz="1400" dirty="0" err="1" smtClean="0"/>
              <a:t>Bío</a:t>
            </a:r>
            <a:r>
              <a:rPr lang="es-CL" altLang="es-CL" sz="1400" dirty="0" smtClean="0"/>
              <a:t> </a:t>
            </a:r>
            <a:r>
              <a:rPr lang="es-CL" altLang="es-CL" sz="1400" dirty="0" err="1" smtClean="0"/>
              <a:t>Bío</a:t>
            </a:r>
            <a:r>
              <a:rPr lang="es-CL" altLang="es-CL" sz="1400" dirty="0" smtClean="0"/>
              <a:t>.</a:t>
            </a:r>
            <a:r>
              <a:rPr lang="es-CL" altLang="es-CL" sz="1400" dirty="0"/>
              <a:t/>
            </a:r>
            <a:br>
              <a:rPr lang="es-CL" altLang="es-CL" sz="1400" dirty="0"/>
            </a:br>
            <a:r>
              <a:rPr lang="es-CL" altLang="es-CL" sz="1400" dirty="0"/>
              <a:t>Institución 		  : Centro de Estudios </a:t>
            </a:r>
            <a:r>
              <a:rPr lang="es-CL" altLang="es-CL" sz="1400" dirty="0" err="1"/>
              <a:t>Corbiobío</a:t>
            </a:r>
            <a:r>
              <a:rPr lang="es-CL" altLang="es-CL" sz="1400" dirty="0"/>
              <a:t>.</a:t>
            </a:r>
            <a:br>
              <a:rPr lang="es-CL" altLang="es-CL" sz="1400" dirty="0"/>
            </a:br>
            <a:r>
              <a:rPr lang="es-CL" altLang="es-CL" sz="1400" dirty="0"/>
              <a:t>Tipo de Estudio	  : Cuantitativo con entrevistas telefónicas.</a:t>
            </a:r>
            <a:br>
              <a:rPr lang="es-CL" altLang="es-CL" sz="1400" dirty="0"/>
            </a:br>
            <a:r>
              <a:rPr lang="es-CL" altLang="es-CL" sz="1400" dirty="0"/>
              <a:t>Población Objetiva	  : Concepción, Talcahuano, </a:t>
            </a:r>
            <a:r>
              <a:rPr lang="es-CL" altLang="es-CL" sz="1400" dirty="0" err="1"/>
              <a:t>Hualpén</a:t>
            </a:r>
            <a:r>
              <a:rPr lang="es-CL" altLang="es-CL" sz="1400" dirty="0"/>
              <a:t>, </a:t>
            </a:r>
            <a:r>
              <a:rPr lang="es-CL" altLang="es-CL" sz="1400" dirty="0" err="1"/>
              <a:t>Chiguayante</a:t>
            </a:r>
            <a:r>
              <a:rPr lang="es-CL" altLang="es-CL" sz="1400" dirty="0"/>
              <a:t>, San Pedro de la 			    </a:t>
            </a:r>
            <a:r>
              <a:rPr lang="es-CL" altLang="es-CL" sz="1400" dirty="0" smtClean="0"/>
              <a:t>Paz</a:t>
            </a:r>
            <a:r>
              <a:rPr lang="es-CL" altLang="es-CL" sz="1400" dirty="0"/>
              <a:t>, Penco, Tomé, Coronel, Lota, Los Ángeles, Chillán, Chillán Viejo 		    </a:t>
            </a:r>
            <a:r>
              <a:rPr lang="es-CL" altLang="es-CL" sz="1400" dirty="0" smtClean="0"/>
              <a:t>y </a:t>
            </a:r>
            <a:r>
              <a:rPr lang="es-CL" altLang="es-CL" sz="1400" dirty="0"/>
              <a:t>Lebu.</a:t>
            </a:r>
            <a:br>
              <a:rPr lang="es-CL" altLang="es-CL" sz="1400" dirty="0"/>
            </a:br>
            <a:r>
              <a:rPr lang="es-CL" altLang="es-CL" sz="1400" dirty="0"/>
              <a:t>Tamaño </a:t>
            </a:r>
            <a:r>
              <a:rPr lang="es-CL" altLang="es-CL" sz="1400" dirty="0" err="1"/>
              <a:t>Muestral</a:t>
            </a:r>
            <a:r>
              <a:rPr lang="es-CL" altLang="es-CL" sz="1400" dirty="0"/>
              <a:t>	  : </a:t>
            </a:r>
            <a:r>
              <a:rPr lang="es-CL" altLang="es-CL" sz="1400" dirty="0" smtClean="0"/>
              <a:t>758 </a:t>
            </a:r>
            <a:r>
              <a:rPr lang="es-CL" altLang="es-CL" sz="1400" dirty="0"/>
              <a:t>encuestados.</a:t>
            </a:r>
            <a:br>
              <a:rPr lang="es-CL" altLang="es-CL" sz="1400" dirty="0"/>
            </a:br>
            <a:r>
              <a:rPr lang="es-CL" altLang="es-CL" sz="1400" dirty="0"/>
              <a:t>Error </a:t>
            </a:r>
            <a:r>
              <a:rPr lang="es-CL" altLang="es-CL" sz="1400" dirty="0" err="1"/>
              <a:t>Muestral</a:t>
            </a:r>
            <a:r>
              <a:rPr lang="es-CL" altLang="es-CL" sz="1400" dirty="0"/>
              <a:t>	  : El error </a:t>
            </a:r>
            <a:r>
              <a:rPr lang="es-CL" altLang="es-CL" sz="1400" dirty="0" err="1"/>
              <a:t>muestral</a:t>
            </a:r>
            <a:r>
              <a:rPr lang="es-CL" altLang="es-CL" sz="1400" dirty="0"/>
              <a:t> es de</a:t>
            </a:r>
            <a:r>
              <a:rPr lang="es-CL" altLang="es-CL" sz="1400" dirty="0">
                <a:solidFill>
                  <a:srgbClr val="FF0000"/>
                </a:solidFill>
              </a:rPr>
              <a:t> </a:t>
            </a:r>
            <a:r>
              <a:rPr lang="es-CL" altLang="es-CL" sz="1400" dirty="0" smtClean="0">
                <a:solidFill>
                  <a:schemeClr val="tx1"/>
                </a:solidFill>
              </a:rPr>
              <a:t>3,56% </a:t>
            </a:r>
            <a:r>
              <a:rPr lang="es-CL" altLang="es-CL" sz="1400" dirty="0">
                <a:solidFill>
                  <a:schemeClr val="tx1"/>
                </a:solidFill>
              </a:rPr>
              <a:t>con  un nivel de confianza de 95%.</a:t>
            </a:r>
            <a:r>
              <a:rPr lang="es-CL" altLang="es-CL" sz="1400" dirty="0"/>
              <a:t/>
            </a:r>
            <a:br>
              <a:rPr lang="es-CL" altLang="es-CL" sz="1400" dirty="0"/>
            </a:br>
            <a:r>
              <a:rPr lang="es-CL" altLang="es-CL" sz="1400" dirty="0"/>
              <a:t>Fecha Aplicación	  : </a:t>
            </a:r>
            <a:r>
              <a:rPr lang="es-CL" altLang="es-CL" sz="1400" dirty="0" smtClean="0"/>
              <a:t>16 </a:t>
            </a:r>
            <a:r>
              <a:rPr lang="es-CL" altLang="es-CL" sz="1400" dirty="0"/>
              <a:t>al </a:t>
            </a:r>
            <a:r>
              <a:rPr lang="es-CL" altLang="es-CL" sz="1400" dirty="0" smtClean="0"/>
              <a:t>28 </a:t>
            </a:r>
            <a:r>
              <a:rPr lang="es-CL" altLang="es-CL" sz="1400" dirty="0"/>
              <a:t>de </a:t>
            </a:r>
            <a:r>
              <a:rPr lang="es-CL" altLang="es-CL" sz="1400" dirty="0" smtClean="0"/>
              <a:t>diciembre </a:t>
            </a:r>
            <a:r>
              <a:rPr lang="es-CL" altLang="es-CL" sz="1400" dirty="0"/>
              <a:t>de 2013.</a:t>
            </a:r>
            <a:endParaRPr lang="es-ES" altLang="es-CL" sz="1400" dirty="0" smtClean="0"/>
          </a:p>
        </p:txBody>
      </p:sp>
      <p:grpSp>
        <p:nvGrpSpPr>
          <p:cNvPr id="3075" name="Group 29"/>
          <p:cNvGrpSpPr>
            <a:grpSpLocks/>
          </p:cNvGrpSpPr>
          <p:nvPr/>
        </p:nvGrpSpPr>
        <p:grpSpPr bwMode="auto">
          <a:xfrm>
            <a:off x="179388" y="0"/>
            <a:ext cx="8786812" cy="6670675"/>
            <a:chOff x="113" y="0"/>
            <a:chExt cx="5535" cy="4202"/>
          </a:xfrm>
        </p:grpSpPr>
        <p:pic>
          <p:nvPicPr>
            <p:cNvPr id="3077" name="Picture 17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67" y="0"/>
              <a:ext cx="681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8" name="Rectangle 23"/>
            <p:cNvSpPr>
              <a:spLocks noChangeArrowheads="1"/>
            </p:cNvSpPr>
            <p:nvPr/>
          </p:nvSpPr>
          <p:spPr bwMode="auto">
            <a:xfrm>
              <a:off x="1519" y="3929"/>
              <a:ext cx="4082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 algn="ctr"/>
              <a:r>
                <a:rPr lang="es-CL" altLang="es-CL" sz="1600" b="1">
                  <a:solidFill>
                    <a:schemeClr val="tx2"/>
                  </a:solidFill>
                </a:rPr>
                <a:t>CENTRO DE ESTUDIOS CORBIOBÍO, DICIEMBRE DE 2013</a:t>
              </a:r>
              <a:endParaRPr lang="es-ES" altLang="es-CL" sz="1600" b="1">
                <a:solidFill>
                  <a:schemeClr val="tx2"/>
                </a:solidFill>
              </a:endParaRPr>
            </a:p>
          </p:txBody>
        </p:sp>
        <p:sp>
          <p:nvSpPr>
            <p:cNvPr id="3079" name="Line 25"/>
            <p:cNvSpPr>
              <a:spLocks noChangeShapeType="1"/>
            </p:cNvSpPr>
            <p:nvPr/>
          </p:nvSpPr>
          <p:spPr bwMode="auto">
            <a:xfrm>
              <a:off x="113" y="3884"/>
              <a:ext cx="5443" cy="0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L"/>
            </a:p>
          </p:txBody>
        </p:sp>
        <p:grpSp>
          <p:nvGrpSpPr>
            <p:cNvPr id="3080" name="Group 26"/>
            <p:cNvGrpSpPr>
              <a:grpSpLocks/>
            </p:cNvGrpSpPr>
            <p:nvPr/>
          </p:nvGrpSpPr>
          <p:grpSpPr bwMode="auto">
            <a:xfrm>
              <a:off x="158" y="164"/>
              <a:ext cx="4945" cy="363"/>
              <a:chOff x="158" y="164"/>
              <a:chExt cx="5443" cy="363"/>
            </a:xfrm>
          </p:grpSpPr>
          <p:sp>
            <p:nvSpPr>
              <p:cNvPr id="3081" name="Line 27"/>
              <p:cNvSpPr>
                <a:spLocks noChangeShapeType="1"/>
              </p:cNvSpPr>
              <p:nvPr/>
            </p:nvSpPr>
            <p:spPr bwMode="auto">
              <a:xfrm>
                <a:off x="158" y="164"/>
                <a:ext cx="5443" cy="0"/>
              </a:xfrm>
              <a:prstGeom prst="line">
                <a:avLst/>
              </a:prstGeom>
              <a:noFill/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3082" name="Line 28"/>
              <p:cNvSpPr>
                <a:spLocks noChangeShapeType="1"/>
              </p:cNvSpPr>
              <p:nvPr/>
            </p:nvSpPr>
            <p:spPr bwMode="auto">
              <a:xfrm>
                <a:off x="158" y="164"/>
                <a:ext cx="0" cy="3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CL"/>
              </a:p>
            </p:txBody>
          </p:sp>
        </p:grpSp>
      </p:grpSp>
      <p:sp>
        <p:nvSpPr>
          <p:cNvPr id="3076" name="9 Rectángulo"/>
          <p:cNvSpPr>
            <a:spLocks noChangeArrowheads="1"/>
          </p:cNvSpPr>
          <p:nvPr/>
        </p:nvSpPr>
        <p:spPr bwMode="auto">
          <a:xfrm>
            <a:off x="695325" y="4581525"/>
            <a:ext cx="600075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L" altLang="es-CL" sz="1400" b="1">
                <a:solidFill>
                  <a:schemeClr val="tx2"/>
                </a:solidFill>
              </a:rPr>
              <a:t>Coordinación equipo estadístico</a:t>
            </a:r>
            <a:br>
              <a:rPr lang="es-CL" altLang="es-CL" sz="1400" b="1">
                <a:solidFill>
                  <a:schemeClr val="tx2"/>
                </a:solidFill>
              </a:rPr>
            </a:br>
            <a:r>
              <a:rPr lang="es-CL" altLang="es-CL" sz="1200">
                <a:solidFill>
                  <a:schemeClr val="tx2"/>
                </a:solidFill>
              </a:rPr>
              <a:t/>
            </a:r>
            <a:br>
              <a:rPr lang="es-CL" altLang="es-CL" sz="1200">
                <a:solidFill>
                  <a:schemeClr val="tx2"/>
                </a:solidFill>
              </a:rPr>
            </a:br>
            <a:r>
              <a:rPr lang="es-CL" altLang="es-CL" sz="1400">
                <a:solidFill>
                  <a:schemeClr val="tx2"/>
                </a:solidFill>
              </a:rPr>
              <a:t>Gilda Vargas Mac-Carte, Universidad del Bío Bío</a:t>
            </a:r>
            <a:br>
              <a:rPr lang="es-CL" altLang="es-CL" sz="1400">
                <a:solidFill>
                  <a:schemeClr val="tx2"/>
                </a:solidFill>
              </a:rPr>
            </a:br>
            <a:r>
              <a:rPr lang="es-CL" altLang="es-CL" sz="1400">
                <a:solidFill>
                  <a:schemeClr val="tx2"/>
                </a:solidFill>
              </a:rPr>
              <a:t>Magíster en Estadística</a:t>
            </a:r>
            <a:br>
              <a:rPr lang="es-CL" altLang="es-CL" sz="1400">
                <a:solidFill>
                  <a:schemeClr val="tx2"/>
                </a:solidFill>
              </a:rPr>
            </a:br>
            <a:r>
              <a:rPr lang="es-CL" altLang="es-CL" sz="1400">
                <a:solidFill>
                  <a:schemeClr val="tx2"/>
                </a:solidFill>
              </a:rPr>
              <a:t/>
            </a:r>
            <a:br>
              <a:rPr lang="es-CL" altLang="es-CL" sz="1400">
                <a:solidFill>
                  <a:schemeClr val="tx2"/>
                </a:solidFill>
              </a:rPr>
            </a:br>
            <a:endParaRPr lang="es-ES" altLang="es-CL" sz="1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1"/>
          <p:cNvSpPr>
            <a:spLocks noGrp="1" noChangeArrowheads="1"/>
          </p:cNvSpPr>
          <p:nvPr>
            <p:ph type="title"/>
          </p:nvPr>
        </p:nvSpPr>
        <p:spPr>
          <a:xfrm>
            <a:off x="428625" y="285750"/>
            <a:ext cx="7527925" cy="1082675"/>
          </a:xfrm>
        </p:spPr>
        <p:txBody>
          <a:bodyPr/>
          <a:lstStyle/>
          <a:p>
            <a:pPr eaLnBrk="1" hangingPunct="1"/>
            <a:r>
              <a:rPr lang="es-CL" altLang="es-CL" sz="1400" b="1" smtClean="0"/>
              <a:t>1.- EL GOBIERNO SOSTIENE QUE EL PROCESO DE RECONSTRUCCIÓN LLEVA UN 98 % DE AVANCE EN LA REGIÓN, USTED CONSIDERA QUE ESE PORCENTAJE ES: </a:t>
            </a:r>
            <a:endParaRPr lang="es-ES" altLang="es-CL" sz="1400" b="1" smtClean="0"/>
          </a:p>
        </p:txBody>
      </p:sp>
      <p:grpSp>
        <p:nvGrpSpPr>
          <p:cNvPr id="4099" name="Group 4"/>
          <p:cNvGrpSpPr>
            <a:grpSpLocks/>
          </p:cNvGrpSpPr>
          <p:nvPr/>
        </p:nvGrpSpPr>
        <p:grpSpPr bwMode="auto">
          <a:xfrm>
            <a:off x="179388" y="0"/>
            <a:ext cx="8786812" cy="6670675"/>
            <a:chOff x="113" y="0"/>
            <a:chExt cx="5535" cy="4202"/>
          </a:xfrm>
        </p:grpSpPr>
        <p:pic>
          <p:nvPicPr>
            <p:cNvPr id="4101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67" y="0"/>
              <a:ext cx="681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1519" y="3929"/>
              <a:ext cx="4082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 algn="ctr"/>
              <a:r>
                <a:rPr lang="es-CL" altLang="es-CL" sz="1600" b="1">
                  <a:solidFill>
                    <a:schemeClr val="tx2"/>
                  </a:solidFill>
                </a:rPr>
                <a:t>CENTRO DE ESTUDIOS CORBIOBÍO, DICIEMBRE DE 2013</a:t>
              </a:r>
              <a:endParaRPr lang="es-ES" altLang="es-CL" sz="1600" b="1">
                <a:solidFill>
                  <a:schemeClr val="tx2"/>
                </a:solidFill>
              </a:endParaRPr>
            </a:p>
          </p:txBody>
        </p:sp>
        <p:sp>
          <p:nvSpPr>
            <p:cNvPr id="4103" name="Line 7"/>
            <p:cNvSpPr>
              <a:spLocks noChangeShapeType="1"/>
            </p:cNvSpPr>
            <p:nvPr/>
          </p:nvSpPr>
          <p:spPr bwMode="auto">
            <a:xfrm>
              <a:off x="113" y="3884"/>
              <a:ext cx="5443" cy="0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L"/>
            </a:p>
          </p:txBody>
        </p:sp>
        <p:grpSp>
          <p:nvGrpSpPr>
            <p:cNvPr id="4104" name="Group 8"/>
            <p:cNvGrpSpPr>
              <a:grpSpLocks/>
            </p:cNvGrpSpPr>
            <p:nvPr/>
          </p:nvGrpSpPr>
          <p:grpSpPr bwMode="auto">
            <a:xfrm>
              <a:off x="158" y="164"/>
              <a:ext cx="4945" cy="363"/>
              <a:chOff x="158" y="164"/>
              <a:chExt cx="5443" cy="363"/>
            </a:xfrm>
          </p:grpSpPr>
          <p:sp>
            <p:nvSpPr>
              <p:cNvPr id="4105" name="Line 9"/>
              <p:cNvSpPr>
                <a:spLocks noChangeShapeType="1"/>
              </p:cNvSpPr>
              <p:nvPr/>
            </p:nvSpPr>
            <p:spPr bwMode="auto">
              <a:xfrm>
                <a:off x="158" y="164"/>
                <a:ext cx="5443" cy="0"/>
              </a:xfrm>
              <a:prstGeom prst="line">
                <a:avLst/>
              </a:prstGeom>
              <a:noFill/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4106" name="Line 10"/>
              <p:cNvSpPr>
                <a:spLocks noChangeShapeType="1"/>
              </p:cNvSpPr>
              <p:nvPr/>
            </p:nvSpPr>
            <p:spPr bwMode="auto">
              <a:xfrm>
                <a:off x="158" y="164"/>
                <a:ext cx="0" cy="3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CL"/>
              </a:p>
            </p:txBody>
          </p:sp>
        </p:grpSp>
      </p:grpSp>
      <p:pic>
        <p:nvPicPr>
          <p:cNvPr id="4100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19213" y="2133600"/>
            <a:ext cx="6480175" cy="325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1"/>
          <p:cNvSpPr>
            <a:spLocks noGrp="1" noChangeArrowheads="1"/>
          </p:cNvSpPr>
          <p:nvPr>
            <p:ph type="title"/>
          </p:nvPr>
        </p:nvSpPr>
        <p:spPr>
          <a:xfrm>
            <a:off x="428625" y="285750"/>
            <a:ext cx="7527925" cy="1082675"/>
          </a:xfrm>
        </p:spPr>
        <p:txBody>
          <a:bodyPr/>
          <a:lstStyle/>
          <a:p>
            <a:pPr eaLnBrk="1" hangingPunct="1"/>
            <a:r>
              <a:rPr lang="es-CL" altLang="es-CL" sz="1400" b="1" smtClean="0"/>
              <a:t>1.1.-  PREGUNTA 1.</a:t>
            </a:r>
            <a:br>
              <a:rPr lang="es-CL" altLang="es-CL" sz="1400" b="1" smtClean="0"/>
            </a:br>
            <a:r>
              <a:rPr lang="es-CL" altLang="es-CL" sz="1400" b="1" smtClean="0"/>
              <a:t/>
            </a:r>
            <a:br>
              <a:rPr lang="es-CL" altLang="es-CL" sz="1400" b="1" smtClean="0"/>
            </a:br>
            <a:r>
              <a:rPr lang="es-CL" altLang="es-CL" sz="1400" b="1" smtClean="0"/>
              <a:t>INCORRECTO PORQUE EL PORCENTAJE ES MENOR.</a:t>
            </a:r>
            <a:br>
              <a:rPr lang="es-CL" altLang="es-CL" sz="1400" b="1" smtClean="0"/>
            </a:br>
            <a:r>
              <a:rPr lang="es-CL" altLang="es-CL" sz="1400" b="1" smtClean="0"/>
              <a:t/>
            </a:r>
            <a:br>
              <a:rPr lang="es-CL" altLang="es-CL" sz="1400" b="1" smtClean="0"/>
            </a:br>
            <a:r>
              <a:rPr lang="es-CL" altLang="es-CL" sz="1400" b="1" smtClean="0"/>
              <a:t> PORCENTAJES POR COMUNAS:</a:t>
            </a:r>
            <a:endParaRPr lang="es-ES" altLang="es-CL" sz="1400" b="1" smtClean="0"/>
          </a:p>
        </p:txBody>
      </p:sp>
      <p:grpSp>
        <p:nvGrpSpPr>
          <p:cNvPr id="5123" name="Group 4"/>
          <p:cNvGrpSpPr>
            <a:grpSpLocks/>
          </p:cNvGrpSpPr>
          <p:nvPr/>
        </p:nvGrpSpPr>
        <p:grpSpPr bwMode="auto">
          <a:xfrm>
            <a:off x="179388" y="0"/>
            <a:ext cx="8786812" cy="6670675"/>
            <a:chOff x="113" y="0"/>
            <a:chExt cx="5535" cy="4202"/>
          </a:xfrm>
        </p:grpSpPr>
        <p:pic>
          <p:nvPicPr>
            <p:cNvPr id="5125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67" y="0"/>
              <a:ext cx="681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26" name="Rectangle 6"/>
            <p:cNvSpPr>
              <a:spLocks noChangeArrowheads="1"/>
            </p:cNvSpPr>
            <p:nvPr/>
          </p:nvSpPr>
          <p:spPr bwMode="auto">
            <a:xfrm>
              <a:off x="1519" y="3929"/>
              <a:ext cx="4082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 algn="ctr"/>
              <a:r>
                <a:rPr lang="es-CL" altLang="es-CL" sz="1600" b="1">
                  <a:solidFill>
                    <a:schemeClr val="tx2"/>
                  </a:solidFill>
                </a:rPr>
                <a:t>CENTRO DE ESTUDIOS CORBIOBÍO, DICIEMBRE DE 2013</a:t>
              </a:r>
              <a:endParaRPr lang="es-ES" altLang="es-CL" sz="1600" b="1">
                <a:solidFill>
                  <a:schemeClr val="tx2"/>
                </a:solidFill>
              </a:endParaRPr>
            </a:p>
          </p:txBody>
        </p:sp>
        <p:sp>
          <p:nvSpPr>
            <p:cNvPr id="5127" name="Line 7"/>
            <p:cNvSpPr>
              <a:spLocks noChangeShapeType="1"/>
            </p:cNvSpPr>
            <p:nvPr/>
          </p:nvSpPr>
          <p:spPr bwMode="auto">
            <a:xfrm>
              <a:off x="113" y="3884"/>
              <a:ext cx="5443" cy="0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L"/>
            </a:p>
          </p:txBody>
        </p:sp>
        <p:grpSp>
          <p:nvGrpSpPr>
            <p:cNvPr id="5128" name="Group 8"/>
            <p:cNvGrpSpPr>
              <a:grpSpLocks/>
            </p:cNvGrpSpPr>
            <p:nvPr/>
          </p:nvGrpSpPr>
          <p:grpSpPr bwMode="auto">
            <a:xfrm>
              <a:off x="158" y="164"/>
              <a:ext cx="4945" cy="363"/>
              <a:chOff x="158" y="164"/>
              <a:chExt cx="5443" cy="363"/>
            </a:xfrm>
          </p:grpSpPr>
          <p:sp>
            <p:nvSpPr>
              <p:cNvPr id="5129" name="Line 9"/>
              <p:cNvSpPr>
                <a:spLocks noChangeShapeType="1"/>
              </p:cNvSpPr>
              <p:nvPr/>
            </p:nvSpPr>
            <p:spPr bwMode="auto">
              <a:xfrm>
                <a:off x="158" y="164"/>
                <a:ext cx="5443" cy="0"/>
              </a:xfrm>
              <a:prstGeom prst="line">
                <a:avLst/>
              </a:prstGeom>
              <a:noFill/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5130" name="Line 10"/>
              <p:cNvSpPr>
                <a:spLocks noChangeShapeType="1"/>
              </p:cNvSpPr>
              <p:nvPr/>
            </p:nvSpPr>
            <p:spPr bwMode="auto">
              <a:xfrm>
                <a:off x="158" y="164"/>
                <a:ext cx="0" cy="3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CL"/>
              </a:p>
            </p:txBody>
          </p:sp>
        </p:grpSp>
      </p:grp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463" y="1700213"/>
            <a:ext cx="8202612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7543800" cy="649288"/>
          </a:xfrm>
        </p:spPr>
        <p:txBody>
          <a:bodyPr/>
          <a:lstStyle/>
          <a:p>
            <a:pPr eaLnBrk="1" hangingPunct="1"/>
            <a:r>
              <a:rPr lang="es-CL" altLang="es-CL" sz="1400" b="1" smtClean="0"/>
              <a:t>2.-  ¿USTED CREE QUE SE CUMPLIERON LAS METAS DE LA RECONSTRUCCIÓN, COMPROMETIDAS POR EL GOBIERNO EN LA REGIÓN?</a:t>
            </a:r>
            <a:endParaRPr lang="es-ES" altLang="es-CL" sz="1400" b="1" smtClean="0"/>
          </a:p>
        </p:txBody>
      </p:sp>
      <p:grpSp>
        <p:nvGrpSpPr>
          <p:cNvPr id="6147" name="Group 4"/>
          <p:cNvGrpSpPr>
            <a:grpSpLocks/>
          </p:cNvGrpSpPr>
          <p:nvPr/>
        </p:nvGrpSpPr>
        <p:grpSpPr bwMode="auto">
          <a:xfrm>
            <a:off x="179388" y="0"/>
            <a:ext cx="8786812" cy="6670675"/>
            <a:chOff x="113" y="0"/>
            <a:chExt cx="5535" cy="4202"/>
          </a:xfrm>
        </p:grpSpPr>
        <p:pic>
          <p:nvPicPr>
            <p:cNvPr id="6149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67" y="0"/>
              <a:ext cx="681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1519" y="3929"/>
              <a:ext cx="4082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 algn="ctr"/>
              <a:r>
                <a:rPr lang="es-CL" altLang="es-CL" sz="1600" b="1">
                  <a:solidFill>
                    <a:schemeClr val="tx2"/>
                  </a:solidFill>
                </a:rPr>
                <a:t>CENTRO DE ESTUDIOS CORBIOBÍO, DICIEMBRE DE 2013</a:t>
              </a:r>
              <a:endParaRPr lang="es-ES" altLang="es-CL" sz="1600" b="1">
                <a:solidFill>
                  <a:schemeClr val="tx2"/>
                </a:solidFill>
              </a:endParaRPr>
            </a:p>
          </p:txBody>
        </p:sp>
        <p:sp>
          <p:nvSpPr>
            <p:cNvPr id="6151" name="Line 7"/>
            <p:cNvSpPr>
              <a:spLocks noChangeShapeType="1"/>
            </p:cNvSpPr>
            <p:nvPr/>
          </p:nvSpPr>
          <p:spPr bwMode="auto">
            <a:xfrm>
              <a:off x="113" y="3884"/>
              <a:ext cx="5443" cy="0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L"/>
            </a:p>
          </p:txBody>
        </p:sp>
        <p:grpSp>
          <p:nvGrpSpPr>
            <p:cNvPr id="6152" name="Group 8"/>
            <p:cNvGrpSpPr>
              <a:grpSpLocks/>
            </p:cNvGrpSpPr>
            <p:nvPr/>
          </p:nvGrpSpPr>
          <p:grpSpPr bwMode="auto">
            <a:xfrm>
              <a:off x="158" y="164"/>
              <a:ext cx="4945" cy="363"/>
              <a:chOff x="158" y="164"/>
              <a:chExt cx="5443" cy="363"/>
            </a:xfrm>
          </p:grpSpPr>
          <p:sp>
            <p:nvSpPr>
              <p:cNvPr id="6153" name="Line 9"/>
              <p:cNvSpPr>
                <a:spLocks noChangeShapeType="1"/>
              </p:cNvSpPr>
              <p:nvPr/>
            </p:nvSpPr>
            <p:spPr bwMode="auto">
              <a:xfrm>
                <a:off x="158" y="164"/>
                <a:ext cx="5443" cy="0"/>
              </a:xfrm>
              <a:prstGeom prst="line">
                <a:avLst/>
              </a:prstGeom>
              <a:noFill/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6154" name="Line 10"/>
              <p:cNvSpPr>
                <a:spLocks noChangeShapeType="1"/>
              </p:cNvSpPr>
              <p:nvPr/>
            </p:nvSpPr>
            <p:spPr bwMode="auto">
              <a:xfrm>
                <a:off x="158" y="164"/>
                <a:ext cx="0" cy="3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CL"/>
              </a:p>
            </p:txBody>
          </p:sp>
        </p:grpSp>
      </p:grpSp>
      <p:pic>
        <p:nvPicPr>
          <p:cNvPr id="6148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60475" y="2133600"/>
            <a:ext cx="6478588" cy="325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2"/>
          <p:cNvSpPr>
            <a:spLocks noGrp="1" noChangeArrowheads="1"/>
          </p:cNvSpPr>
          <p:nvPr>
            <p:ph type="title"/>
          </p:nvPr>
        </p:nvSpPr>
        <p:spPr>
          <a:xfrm>
            <a:off x="500063" y="785813"/>
            <a:ext cx="7543800" cy="649287"/>
          </a:xfrm>
        </p:spPr>
        <p:txBody>
          <a:bodyPr/>
          <a:lstStyle/>
          <a:p>
            <a:pPr eaLnBrk="1" hangingPunct="1"/>
            <a:r>
              <a:rPr lang="es-CL" altLang="es-CL" sz="1400" b="1" smtClean="0"/>
              <a:t>2.1.-  PREGUNTA 2.</a:t>
            </a:r>
            <a:br>
              <a:rPr lang="es-CL" altLang="es-CL" sz="1400" b="1" smtClean="0"/>
            </a:br>
            <a:r>
              <a:rPr lang="es-CL" altLang="es-CL" sz="1400" b="1" smtClean="0"/>
              <a:t>PORCENTAJES POR COMUNAS DE QUIENES RESPONDIERON QUE NO:</a:t>
            </a:r>
            <a:endParaRPr lang="es-ES" altLang="es-CL" sz="1400" b="1" smtClean="0"/>
          </a:p>
        </p:txBody>
      </p:sp>
      <p:grpSp>
        <p:nvGrpSpPr>
          <p:cNvPr id="7171" name="Group 4"/>
          <p:cNvGrpSpPr>
            <a:grpSpLocks/>
          </p:cNvGrpSpPr>
          <p:nvPr/>
        </p:nvGrpSpPr>
        <p:grpSpPr bwMode="auto">
          <a:xfrm>
            <a:off x="179388" y="0"/>
            <a:ext cx="8786812" cy="6670675"/>
            <a:chOff x="113" y="0"/>
            <a:chExt cx="5535" cy="4202"/>
          </a:xfrm>
        </p:grpSpPr>
        <p:pic>
          <p:nvPicPr>
            <p:cNvPr id="7173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67" y="0"/>
              <a:ext cx="681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1519" y="3929"/>
              <a:ext cx="4082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 algn="ctr"/>
              <a:r>
                <a:rPr lang="es-CL" altLang="es-CL" sz="1600" b="1">
                  <a:solidFill>
                    <a:schemeClr val="tx2"/>
                  </a:solidFill>
                </a:rPr>
                <a:t>CENTRO DE ESTUDIOS CORBIOBÍO, DICIEMBRE DE 2013</a:t>
              </a:r>
              <a:endParaRPr lang="es-ES" altLang="es-CL" sz="1600" b="1">
                <a:solidFill>
                  <a:schemeClr val="tx2"/>
                </a:solidFill>
              </a:endParaRPr>
            </a:p>
          </p:txBody>
        </p:sp>
        <p:sp>
          <p:nvSpPr>
            <p:cNvPr id="7175" name="Line 7"/>
            <p:cNvSpPr>
              <a:spLocks noChangeShapeType="1"/>
            </p:cNvSpPr>
            <p:nvPr/>
          </p:nvSpPr>
          <p:spPr bwMode="auto">
            <a:xfrm>
              <a:off x="113" y="3884"/>
              <a:ext cx="5443" cy="0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L"/>
            </a:p>
          </p:txBody>
        </p:sp>
        <p:grpSp>
          <p:nvGrpSpPr>
            <p:cNvPr id="7176" name="Group 8"/>
            <p:cNvGrpSpPr>
              <a:grpSpLocks/>
            </p:cNvGrpSpPr>
            <p:nvPr/>
          </p:nvGrpSpPr>
          <p:grpSpPr bwMode="auto">
            <a:xfrm>
              <a:off x="158" y="164"/>
              <a:ext cx="4945" cy="363"/>
              <a:chOff x="158" y="164"/>
              <a:chExt cx="5443" cy="363"/>
            </a:xfrm>
          </p:grpSpPr>
          <p:sp>
            <p:nvSpPr>
              <p:cNvPr id="7177" name="Line 9"/>
              <p:cNvSpPr>
                <a:spLocks noChangeShapeType="1"/>
              </p:cNvSpPr>
              <p:nvPr/>
            </p:nvSpPr>
            <p:spPr bwMode="auto">
              <a:xfrm>
                <a:off x="158" y="164"/>
                <a:ext cx="5443" cy="0"/>
              </a:xfrm>
              <a:prstGeom prst="line">
                <a:avLst/>
              </a:prstGeom>
              <a:noFill/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7178" name="Line 10"/>
              <p:cNvSpPr>
                <a:spLocks noChangeShapeType="1"/>
              </p:cNvSpPr>
              <p:nvPr/>
            </p:nvSpPr>
            <p:spPr bwMode="auto">
              <a:xfrm>
                <a:off x="158" y="164"/>
                <a:ext cx="0" cy="3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CL"/>
              </a:p>
            </p:txBody>
          </p:sp>
        </p:grpSp>
      </p:grp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1628775"/>
            <a:ext cx="8207375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15238" cy="1143000"/>
          </a:xfrm>
        </p:spPr>
        <p:txBody>
          <a:bodyPr/>
          <a:lstStyle/>
          <a:p>
            <a:pPr eaLnBrk="1" hangingPunct="1"/>
            <a:r>
              <a:rPr lang="es-CL" altLang="es-CL" sz="1400" b="1" smtClean="0"/>
              <a:t>3.- ¿ESTÁ DE ACUERDO O EN DESACUERDO CON LA CONSTRUCCIÓN DEL MEMORIAL A VÍCTIMAS DEL 27/F, UBICADO EN EL SECTOR COSTANERA EN CONCEPCIÓN, CUYA INVERSIÓN BORDEA LOS 2 MIL MILLONES DE PESOS?</a:t>
            </a:r>
            <a:endParaRPr lang="es-ES" altLang="es-CL" sz="1400" b="1" smtClean="0"/>
          </a:p>
        </p:txBody>
      </p:sp>
      <p:grpSp>
        <p:nvGrpSpPr>
          <p:cNvPr id="8195" name="Group 4"/>
          <p:cNvGrpSpPr>
            <a:grpSpLocks/>
          </p:cNvGrpSpPr>
          <p:nvPr/>
        </p:nvGrpSpPr>
        <p:grpSpPr bwMode="auto">
          <a:xfrm>
            <a:off x="179388" y="0"/>
            <a:ext cx="8786812" cy="6670675"/>
            <a:chOff x="113" y="0"/>
            <a:chExt cx="5535" cy="4202"/>
          </a:xfrm>
        </p:grpSpPr>
        <p:pic>
          <p:nvPicPr>
            <p:cNvPr id="8197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67" y="0"/>
              <a:ext cx="681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198" name="Rectangle 6"/>
            <p:cNvSpPr>
              <a:spLocks noChangeArrowheads="1"/>
            </p:cNvSpPr>
            <p:nvPr/>
          </p:nvSpPr>
          <p:spPr bwMode="auto">
            <a:xfrm>
              <a:off x="1519" y="3929"/>
              <a:ext cx="4082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 algn="ctr"/>
              <a:r>
                <a:rPr lang="es-CL" altLang="es-CL" sz="1600" b="1">
                  <a:solidFill>
                    <a:schemeClr val="tx2"/>
                  </a:solidFill>
                </a:rPr>
                <a:t>CENTRO DE ESTUDIOS CORBIOBÍO, DICIEMBRE DE 2013</a:t>
              </a:r>
              <a:endParaRPr lang="es-ES" altLang="es-CL" sz="1600" b="1">
                <a:solidFill>
                  <a:schemeClr val="tx2"/>
                </a:solidFill>
              </a:endParaRPr>
            </a:p>
          </p:txBody>
        </p:sp>
        <p:sp>
          <p:nvSpPr>
            <p:cNvPr id="8199" name="Line 7"/>
            <p:cNvSpPr>
              <a:spLocks noChangeShapeType="1"/>
            </p:cNvSpPr>
            <p:nvPr/>
          </p:nvSpPr>
          <p:spPr bwMode="auto">
            <a:xfrm>
              <a:off x="113" y="3884"/>
              <a:ext cx="5443" cy="0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L"/>
            </a:p>
          </p:txBody>
        </p:sp>
        <p:grpSp>
          <p:nvGrpSpPr>
            <p:cNvPr id="8200" name="Group 8"/>
            <p:cNvGrpSpPr>
              <a:grpSpLocks/>
            </p:cNvGrpSpPr>
            <p:nvPr/>
          </p:nvGrpSpPr>
          <p:grpSpPr bwMode="auto">
            <a:xfrm>
              <a:off x="158" y="164"/>
              <a:ext cx="4945" cy="363"/>
              <a:chOff x="158" y="164"/>
              <a:chExt cx="5443" cy="363"/>
            </a:xfrm>
          </p:grpSpPr>
          <p:sp>
            <p:nvSpPr>
              <p:cNvPr id="8201" name="Line 9"/>
              <p:cNvSpPr>
                <a:spLocks noChangeShapeType="1"/>
              </p:cNvSpPr>
              <p:nvPr/>
            </p:nvSpPr>
            <p:spPr bwMode="auto">
              <a:xfrm>
                <a:off x="158" y="164"/>
                <a:ext cx="5443" cy="0"/>
              </a:xfrm>
              <a:prstGeom prst="line">
                <a:avLst/>
              </a:prstGeom>
              <a:noFill/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8202" name="Line 10"/>
              <p:cNvSpPr>
                <a:spLocks noChangeShapeType="1"/>
              </p:cNvSpPr>
              <p:nvPr/>
            </p:nvSpPr>
            <p:spPr bwMode="auto">
              <a:xfrm>
                <a:off x="158" y="164"/>
                <a:ext cx="0" cy="3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CL"/>
              </a:p>
            </p:txBody>
          </p:sp>
        </p:grpSp>
      </p:grpSp>
      <p:pic>
        <p:nvPicPr>
          <p:cNvPr id="8196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76338" y="1989138"/>
            <a:ext cx="6465887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1325</TotalTime>
  <Words>141</Words>
  <Application>Microsoft Office PowerPoint</Application>
  <PresentationFormat>Presentación en pantalla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Calibri</vt:lpstr>
      <vt:lpstr>Diseño predeterminado</vt:lpstr>
      <vt:lpstr>CENTRO DE ESTUDIOS CORBIOBÍO</vt:lpstr>
      <vt:lpstr> FICHA TÉCNICA  Nombre de la Encuesta :  Encuesta Proceso de Reconstrucción Región del Bío Bío. Institución     : Centro de Estudios Corbiobío. Tipo de Estudio   : Cuantitativo con entrevistas telefónicas. Población Objetiva   : Concepción, Talcahuano, Hualpén, Chiguayante, San Pedro de la        Paz, Penco, Tomé, Coronel, Lota, Los Ángeles, Chillán, Chillán Viejo       y Lebu. Tamaño Muestral   : 758 encuestados. Error Muestral   : El error muestral es de 3,56% con  un nivel de confianza de 95%. Fecha Aplicación   : 16 al 28 de diciembre de 2013.</vt:lpstr>
      <vt:lpstr>1.- EL GOBIERNO SOSTIENE QUE EL PROCESO DE RECONSTRUCCIÓN LLEVA UN 98 % DE AVANCE EN LA REGIÓN, USTED CONSIDERA QUE ESE PORCENTAJE ES: </vt:lpstr>
      <vt:lpstr>1.1.-  PREGUNTA 1.  INCORRECTO PORQUE EL PORCENTAJE ES MENOR.   PORCENTAJES POR COMUNAS:</vt:lpstr>
      <vt:lpstr>2.-  ¿USTED CREE QUE SE CUMPLIERON LAS METAS DE LA RECONSTRUCCIÓN, COMPROMETIDAS POR EL GOBIERNO EN LA REGIÓN?</vt:lpstr>
      <vt:lpstr>2.1.-  PREGUNTA 2. PORCENTAJES POR COMUNAS DE QUIENES RESPONDIERON QUE NO:</vt:lpstr>
      <vt:lpstr>3.- ¿ESTÁ DE ACUERDO O EN DESACUERDO CON LA CONSTRUCCIÓN DEL MEMORIAL A VÍCTIMAS DEL 27/F, UBICADO EN EL SECTOR COSTANERA EN CONCEPCIÓN, CUYA INVERSIÓN BORDEA LOS 2 MIL MILLONES DE PESOS?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CENTRO DE ESTUDIOS CORBIOBíO</dc:title>
  <dc:creator>Juan Villanueva</dc:creator>
  <cp:lastModifiedBy>francisca.skoknic</cp:lastModifiedBy>
  <cp:revision>268</cp:revision>
  <dcterms:created xsi:type="dcterms:W3CDTF">2010-12-20T13:33:30Z</dcterms:created>
  <dcterms:modified xsi:type="dcterms:W3CDTF">2014-01-07T00:46:28Z</dcterms:modified>
</cp:coreProperties>
</file>