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2.xml" ContentType="application/vnd.openxmlformats-officedocument.drawingml.chartshapes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4.xml" ContentType="application/vnd.openxmlformats-officedocument.presentationml.notesSlid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drawings/drawing3.xml" ContentType="application/vnd.openxmlformats-officedocument.drawingml.chartshapes+xml"/>
  <Override PartName="/ppt/charts/chartEx1.xml" ContentType="application/vnd.ms-office.chartex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drawings/drawing4.xml" ContentType="application/vnd.openxmlformats-officedocument.drawingml.chartshapes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drawings/drawing5.xml" ContentType="application/vnd.openxmlformats-officedocument.drawingml.chartshapes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368" r:id="rId2"/>
    <p:sldId id="369" r:id="rId3"/>
    <p:sldId id="377" r:id="rId4"/>
    <p:sldId id="378" r:id="rId5"/>
    <p:sldId id="361" r:id="rId6"/>
    <p:sldId id="487" r:id="rId7"/>
    <p:sldId id="376" r:id="rId8"/>
    <p:sldId id="360" r:id="rId9"/>
    <p:sldId id="309" r:id="rId10"/>
    <p:sldId id="379" r:id="rId11"/>
    <p:sldId id="473" r:id="rId12"/>
    <p:sldId id="472" r:id="rId13"/>
    <p:sldId id="471" r:id="rId14"/>
    <p:sldId id="407" r:id="rId15"/>
    <p:sldId id="408" r:id="rId16"/>
    <p:sldId id="476" r:id="rId17"/>
    <p:sldId id="477" r:id="rId18"/>
    <p:sldId id="425" r:id="rId19"/>
    <p:sldId id="478" r:id="rId20"/>
    <p:sldId id="479" r:id="rId21"/>
    <p:sldId id="462" r:id="rId22"/>
    <p:sldId id="480" r:id="rId23"/>
    <p:sldId id="410" r:id="rId24"/>
    <p:sldId id="371" r:id="rId25"/>
    <p:sldId id="380" r:id="rId26"/>
    <p:sldId id="381" r:id="rId27"/>
    <p:sldId id="382" r:id="rId28"/>
    <p:sldId id="383" r:id="rId29"/>
    <p:sldId id="384" r:id="rId30"/>
    <p:sldId id="464" r:id="rId31"/>
    <p:sldId id="385" r:id="rId32"/>
    <p:sldId id="386" r:id="rId33"/>
    <p:sldId id="387" r:id="rId34"/>
    <p:sldId id="389" r:id="rId35"/>
    <p:sldId id="465" r:id="rId36"/>
    <p:sldId id="390" r:id="rId37"/>
    <p:sldId id="391" r:id="rId38"/>
    <p:sldId id="392" r:id="rId39"/>
    <p:sldId id="466" r:id="rId40"/>
    <p:sldId id="372" r:id="rId41"/>
    <p:sldId id="436" r:id="rId42"/>
    <p:sldId id="437" r:id="rId43"/>
    <p:sldId id="481" r:id="rId44"/>
    <p:sldId id="439" r:id="rId45"/>
    <p:sldId id="470" r:id="rId46"/>
    <p:sldId id="440" r:id="rId47"/>
    <p:sldId id="441" r:id="rId48"/>
    <p:sldId id="442" r:id="rId49"/>
    <p:sldId id="443" r:id="rId50"/>
    <p:sldId id="373" r:id="rId51"/>
    <p:sldId id="429" r:id="rId52"/>
    <p:sldId id="482" r:id="rId53"/>
    <p:sldId id="431" r:id="rId54"/>
    <p:sldId id="433" r:id="rId55"/>
    <p:sldId id="434" r:id="rId56"/>
    <p:sldId id="435" r:id="rId57"/>
    <p:sldId id="374" r:id="rId58"/>
    <p:sldId id="393" r:id="rId59"/>
    <p:sldId id="394" r:id="rId60"/>
    <p:sldId id="402" r:id="rId61"/>
    <p:sldId id="475" r:id="rId62"/>
    <p:sldId id="483" r:id="rId63"/>
    <p:sldId id="404" r:id="rId64"/>
    <p:sldId id="403" r:id="rId65"/>
    <p:sldId id="484" r:id="rId66"/>
    <p:sldId id="396" r:id="rId67"/>
    <p:sldId id="397" r:id="rId68"/>
    <p:sldId id="467" r:id="rId69"/>
    <p:sldId id="398" r:id="rId70"/>
    <p:sldId id="399" r:id="rId71"/>
    <p:sldId id="406" r:id="rId72"/>
    <p:sldId id="375" r:id="rId73"/>
    <p:sldId id="485" r:id="rId74"/>
    <p:sldId id="411" r:id="rId75"/>
    <p:sldId id="413" r:id="rId76"/>
    <p:sldId id="416" r:id="rId77"/>
    <p:sldId id="415" r:id="rId78"/>
    <p:sldId id="469" r:id="rId79"/>
    <p:sldId id="486" r:id="rId80"/>
    <p:sldId id="370" r:id="rId81"/>
  </p:sldIdLst>
  <p:sldSz cx="10799763" cy="683895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orient="horz" pos="3537" userDrawn="1">
          <p15:clr>
            <a:srgbClr val="A4A3A4"/>
          </p15:clr>
        </p15:guide>
        <p15:guide id="4" orient="horz" pos="1065" userDrawn="1">
          <p15:clr>
            <a:srgbClr val="A4A3A4"/>
          </p15:clr>
        </p15:guide>
        <p15:guide id="5" orient="horz" pos="793" userDrawn="1">
          <p15:clr>
            <a:srgbClr val="A4A3A4"/>
          </p15:clr>
        </p15:guide>
        <p15:guide id="6" orient="horz" pos="408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61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7"/>
    <a:srgbClr val="D46607"/>
    <a:srgbClr val="C3D69B"/>
    <a:srgbClr val="EDFFEE"/>
    <a:srgbClr val="4A452A"/>
    <a:srgbClr val="948A54"/>
    <a:srgbClr val="369729"/>
    <a:srgbClr val="2B3139"/>
    <a:srgbClr val="40404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6" autoAdjust="0"/>
    <p:restoredTop sz="94674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808" y="192"/>
      </p:cViewPr>
      <p:guideLst>
        <p:guide orient="horz"/>
        <p:guide/>
        <p:guide orient="horz" pos="3537"/>
        <p:guide orient="horz" pos="1065"/>
        <p:guide orient="horz" pos="793"/>
        <p:guide orient="horz" pos="408"/>
        <p:guide pos="499"/>
        <p:guide pos="6146"/>
      </p:guideLst>
    </p:cSldViewPr>
  </p:slideViewPr>
  <p:outlineViewPr>
    <p:cViewPr>
      <p:scale>
        <a:sx n="33" d="100"/>
        <a:sy n="33" d="100"/>
      </p:scale>
      <p:origin x="43" y="92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9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8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0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1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3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4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6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7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8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9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0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1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2.xlsx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chartUserShapes" Target="../drawings/drawing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4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5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6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7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8.xlsx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chartUserShapes" Target="../drawings/drawing4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9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0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1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2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3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4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5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6.xlsx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chartUserShapes" Target="../drawings/drawing5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7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8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9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0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1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2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3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4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5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6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7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8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9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0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3.xml"/><Relationship Id="rId2" Type="http://schemas.microsoft.com/office/2011/relationships/chartStyle" Target="style63.xml"/><Relationship Id="rId1" Type="http://schemas.openxmlformats.org/officeDocument/2006/relationships/package" Target="../embeddings/Hoja_de_c_lculo_de_Microsoft_Excel6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78596842530495E-2"/>
          <c:y val="4.5877272727272725E-2"/>
          <c:w val="0.91177714111955266"/>
          <c:h val="0.86847222222222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Nada Feliz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Muy Feliz</c:v>
                </c:pt>
              </c:strCache>
            </c:strRef>
          </c:cat>
          <c:val>
            <c:numRef>
              <c:f>Hoja1!$B$2:$B$11</c:f>
              <c:numCache>
                <c:formatCode>0.0%</c:formatCode>
                <c:ptCount val="10"/>
                <c:pt idx="0">
                  <c:v>9.3775555889783289E-3</c:v>
                </c:pt>
                <c:pt idx="1">
                  <c:v>8.6471915881984329E-3</c:v>
                </c:pt>
                <c:pt idx="2">
                  <c:v>1.9284027999133126E-2</c:v>
                </c:pt>
                <c:pt idx="3">
                  <c:v>4.75484997058091E-2</c:v>
                </c:pt>
                <c:pt idx="4">
                  <c:v>0.13437089614547551</c:v>
                </c:pt>
                <c:pt idx="5">
                  <c:v>0.139944890879004</c:v>
                </c:pt>
                <c:pt idx="6">
                  <c:v>0.17945981576717243</c:v>
                </c:pt>
                <c:pt idx="7">
                  <c:v>0.21243165738904807</c:v>
                </c:pt>
                <c:pt idx="8">
                  <c:v>9.9463357562563026E-2</c:v>
                </c:pt>
                <c:pt idx="9">
                  <c:v>0.14947210737461805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ABF-4923-A3E7-EF6ED2D4CB2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F-4923-A3E7-EF6ED2D4CB21}"/>
              </c:ext>
            </c:extLst>
          </c:dPt>
          <c:dPt>
            <c:idx val="2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BF-4923-A3E7-EF6ED2D4CB21}"/>
              </c:ext>
            </c:extLst>
          </c:dPt>
          <c:dPt>
            <c:idx val="3"/>
            <c:invertIfNegative val="0"/>
            <c:bubble3D val="0"/>
            <c:spPr>
              <a:solidFill>
                <a:srgbClr val="1289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F-4923-A3E7-EF6ED2D4CB2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BF-4923-A3E7-EF6ED2D4CB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F-4923-A3E7-EF6ED2D4CB2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BF-4923-A3E7-EF6ED2D4CB21}"/>
              </c:ext>
            </c:extLst>
          </c:dPt>
          <c:dPt>
            <c:idx val="7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E1-4DCF-8FEA-2252EDCDFCF4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Otro</c:v>
                </c:pt>
                <c:pt idx="1">
                  <c:v>Ns/Nr</c:v>
                </c:pt>
                <c:pt idx="2">
                  <c:v>Ambientales</c:v>
                </c:pt>
                <c:pt idx="3">
                  <c:v>Institucionalidad</c:v>
                </c:pt>
                <c:pt idx="4">
                  <c:v>Político</c:v>
                </c:pt>
                <c:pt idx="5">
                  <c:v>Orden y seguridad</c:v>
                </c:pt>
                <c:pt idx="6">
                  <c:v>Demandas sociales</c:v>
                </c:pt>
                <c:pt idx="7">
                  <c:v>Económicas</c:v>
                </c:pt>
                <c:pt idx="8">
                  <c:v>Prestaciones sociales básicas</c:v>
                </c:pt>
              </c:strCache>
            </c:strRef>
          </c:cat>
          <c:val>
            <c:numRef>
              <c:f>Hoja1!$B$2:$B$10</c:f>
              <c:numCache>
                <c:formatCode>0.0%</c:formatCode>
                <c:ptCount val="9"/>
                <c:pt idx="0">
                  <c:v>3.4000000000000002E-2</c:v>
                </c:pt>
                <c:pt idx="1">
                  <c:v>1.0999999999999999E-2</c:v>
                </c:pt>
                <c:pt idx="2">
                  <c:v>2E-3</c:v>
                </c:pt>
                <c:pt idx="3">
                  <c:v>1.4E-2</c:v>
                </c:pt>
                <c:pt idx="4">
                  <c:v>5.5E-2</c:v>
                </c:pt>
                <c:pt idx="5">
                  <c:v>0.125</c:v>
                </c:pt>
                <c:pt idx="6">
                  <c:v>0.13400000000000001</c:v>
                </c:pt>
                <c:pt idx="7">
                  <c:v>0.17199999999999999</c:v>
                </c:pt>
                <c:pt idx="8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5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solidFill>
                <a:srgbClr val="D46607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6607"/>
              </a:solidFill>
              <a:ln>
                <a:solidFill>
                  <a:srgbClr val="D4660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6-4F1C-BD62-5E13BE23F99D}"/>
              </c:ext>
            </c:extLst>
          </c:dPt>
          <c:dPt>
            <c:idx val="1"/>
            <c:invertIfNegative val="0"/>
            <c:bubble3D val="0"/>
            <c:spPr>
              <a:solidFill>
                <a:srgbClr val="D46607"/>
              </a:solidFill>
              <a:ln>
                <a:solidFill>
                  <a:srgbClr val="D4660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6-4F1C-BD62-5E13BE23F99D}"/>
              </c:ext>
            </c:extLst>
          </c:dPt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solidFill>
                  <a:srgbClr val="D4660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6-4F1C-BD62-5E13BE23F99D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solidFill>
                  <a:srgbClr val="D4660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6-4F1C-BD62-5E13BE23F99D}"/>
              </c:ext>
            </c:extLst>
          </c:dPt>
          <c:dPt>
            <c:idx val="4"/>
            <c:invertIfNegative val="0"/>
            <c:bubble3D val="0"/>
            <c:spPr>
              <a:solidFill>
                <a:srgbClr val="D46607"/>
              </a:solidFill>
              <a:ln>
                <a:solidFill>
                  <a:srgbClr val="D4660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BA6-4F1C-BD62-5E13BE23F99D}"/>
              </c:ext>
            </c:extLst>
          </c:dPt>
          <c:dPt>
            <c:idx val="5"/>
            <c:invertIfNegative val="0"/>
            <c:bubble3D val="0"/>
            <c:spPr>
              <a:solidFill>
                <a:srgbClr val="D46607"/>
              </a:solidFill>
              <a:ln>
                <a:solidFill>
                  <a:srgbClr val="D4660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BA6-4F1C-BD62-5E13BE23F99D}"/>
              </c:ext>
            </c:extLst>
          </c:dPt>
          <c:dPt>
            <c:idx val="6"/>
            <c:invertIfNegative val="0"/>
            <c:bubble3D val="0"/>
            <c:spPr>
              <a:solidFill>
                <a:srgbClr val="D46607"/>
              </a:solidFill>
              <a:ln>
                <a:solidFill>
                  <a:srgbClr val="D4660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BA6-4F1C-BD62-5E13BE23F99D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solidFill>
                  <a:srgbClr val="D4660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BA6-4F1C-BD62-5E13BE23F9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Educación</c:v>
                </c:pt>
                <c:pt idx="1">
                  <c:v>Salud</c:v>
                </c:pt>
                <c:pt idx="2">
                  <c:v>Pensiones/AFP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0.08</c:v>
                </c:pt>
                <c:pt idx="1">
                  <c:v>0.158</c:v>
                </c:pt>
                <c:pt idx="2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A6-4F1C-BD62-5E13BE23F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89997745286783"/>
          <c:y val="7.9043734892858111E-2"/>
          <c:w val="0.69693514499839415"/>
          <c:h val="0.714711527145327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6C-FA40-800B-F3771F666337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6C-FA40-800B-F3771F666337}"/>
              </c:ext>
            </c:extLst>
          </c:dPt>
          <c:dPt>
            <c:idx val="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6C-FA40-800B-F3771F666337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6C-FA40-800B-F3771F666337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26C-FA40-800B-F3771F666337}"/>
              </c:ext>
            </c:extLst>
          </c:dPt>
          <c:dPt>
            <c:idx val="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6C-FA40-800B-F3771F666337}"/>
              </c:ext>
            </c:extLst>
          </c:dPt>
          <c:dPt>
            <c:idx val="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26C-FA40-800B-F3771F666337}"/>
              </c:ext>
            </c:extLst>
          </c:dPt>
          <c:dPt>
            <c:idx val="8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26C-FA40-800B-F3771F6663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Empleo</c:v>
                </c:pt>
                <c:pt idx="1">
                  <c:v>Sueldos</c:v>
                </c:pt>
                <c:pt idx="2">
                  <c:v>Salud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5.3999999999999999E-2</c:v>
                </c:pt>
                <c:pt idx="1">
                  <c:v>9.8000000000000004E-2</c:v>
                </c:pt>
                <c:pt idx="2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26C-FA40-800B-F3771F666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05762352984594"/>
          <c:y val="0.13796295090127123"/>
          <c:w val="0.41188475294030819"/>
          <c:h val="0.811146816258053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9A-4606-8B6E-A74FF5358020}"/>
              </c:ext>
            </c:extLst>
          </c:dPt>
          <c:dPt>
            <c:idx val="1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52-0A4D-9314-28461873C679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91-438B-B322-BCD82358B596}"/>
              </c:ext>
            </c:extLst>
          </c:dPt>
          <c:dPt>
            <c:idx val="3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52-0A4D-9314-28461873C679}"/>
              </c:ext>
            </c:extLst>
          </c:dPt>
          <c:dPt>
            <c:idx val="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52-0A4D-9314-28461873C679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52-0A4D-9314-28461873C679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52-0A4D-9314-28461873C679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52-0A4D-9314-28461873C679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dLbl>
              <c:idx val="0"/>
              <c:layout>
                <c:manualLayout>
                  <c:x val="3.1083150008314755E-2"/>
                  <c:y val="3.34281534664649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9A-4606-8B6E-A74FF5358020}"/>
                </c:ext>
              </c:extLst>
            </c:dLbl>
            <c:dLbl>
              <c:idx val="1"/>
              <c:layout>
                <c:manualLayout>
                  <c:x val="-3.7933743976733068E-2"/>
                  <c:y val="-5.16812004973885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52-0A4D-9314-28461873C679}"/>
                </c:ext>
              </c:extLst>
            </c:dLbl>
            <c:dLbl>
              <c:idx val="2"/>
              <c:layout>
                <c:manualLayout>
                  <c:x val="-6.9666988464594515E-3"/>
                  <c:y val="-4.404142650251288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1-438B-B322-BCD82358B5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0.51100000000000001</c:v>
                </c:pt>
                <c:pt idx="1">
                  <c:v>0.433</c:v>
                </c:pt>
                <c:pt idx="2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7282642582277"/>
          <c:y val="3.1762408995696274E-2"/>
          <c:w val="0.84759667955572293"/>
          <c:h val="0.885361576488632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31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ABF-4923-A3E7-EF6ED2D4CB21}"/>
              </c:ext>
            </c:extLst>
          </c:dPt>
          <c:dPt>
            <c:idx val="1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F-4923-A3E7-EF6ED2D4CB21}"/>
              </c:ext>
            </c:extLst>
          </c:dPt>
          <c:dPt>
            <c:idx val="2"/>
            <c:invertIfNegative val="0"/>
            <c:bubble3D val="0"/>
            <c:spPr>
              <a:solidFill>
                <a:srgbClr val="1289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BF-4923-A3E7-EF6ED2D4CB21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F-4923-A3E7-EF6ED2D4CB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BF-4923-A3E7-EF6ED2D4CB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F-4923-A3E7-EF6ED2D4CB2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BF-4923-A3E7-EF6ED2D4CB21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Otro</c:v>
                </c:pt>
                <c:pt idx="1">
                  <c:v>Violencia</c:v>
                </c:pt>
                <c:pt idx="2">
                  <c:v>Leyes</c:v>
                </c:pt>
                <c:pt idx="3">
                  <c:v>Disturbios</c:v>
                </c:pt>
                <c:pt idx="4">
                  <c:v>Seguridad</c:v>
                </c:pt>
                <c:pt idx="5">
                  <c:v>Instituciones</c:v>
                </c:pt>
                <c:pt idx="6">
                  <c:v>Orden público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0.12922465208747516</c:v>
                </c:pt>
                <c:pt idx="1">
                  <c:v>0.10934393638170974</c:v>
                </c:pt>
                <c:pt idx="2">
                  <c:v>0.11928429423459244</c:v>
                </c:pt>
                <c:pt idx="3">
                  <c:v>0.12326043737574552</c:v>
                </c:pt>
                <c:pt idx="4">
                  <c:v>0.14314115308151093</c:v>
                </c:pt>
                <c:pt idx="5">
                  <c:v>0.17892644135188865</c:v>
                </c:pt>
                <c:pt idx="6">
                  <c:v>0.19681908548707755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ABF-4923-A3E7-EF6ED2D4CB2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F-4923-A3E7-EF6ED2D4CB21}"/>
              </c:ext>
            </c:extLst>
          </c:dPt>
          <c:dPt>
            <c:idx val="2"/>
            <c:invertIfNegative val="0"/>
            <c:bubble3D val="0"/>
            <c:spPr>
              <a:solidFill>
                <a:srgbClr val="1289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BF-4923-A3E7-EF6ED2D4CB21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F-4923-A3E7-EF6ED2D4CB21}"/>
              </c:ext>
            </c:extLst>
          </c:dPt>
          <c:dPt>
            <c:idx val="4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BF-4923-A3E7-EF6ED2D4CB21}"/>
              </c:ext>
            </c:extLst>
          </c:dPt>
          <c:dPt>
            <c:idx val="5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F-4923-A3E7-EF6ED2D4CB21}"/>
              </c:ext>
            </c:extLst>
          </c:dPt>
          <c:dPt>
            <c:idx val="6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BF-4923-A3E7-EF6ED2D4CB21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Otro</c:v>
                </c:pt>
                <c:pt idx="1">
                  <c:v>Comunicación interpersonal</c:v>
                </c:pt>
                <c:pt idx="2">
                  <c:v>Experiencias</c:v>
                </c:pt>
                <c:pt idx="3">
                  <c:v>Actores públicos</c:v>
                </c:pt>
                <c:pt idx="4">
                  <c:v>Medios digitales</c:v>
                </c:pt>
                <c:pt idx="5">
                  <c:v>Medios de comunicación tradicional 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2.8000000000000001E-2</c:v>
                </c:pt>
                <c:pt idx="1">
                  <c:v>0.05</c:v>
                </c:pt>
                <c:pt idx="2">
                  <c:v>7.5999999999999998E-2</c:v>
                </c:pt>
                <c:pt idx="3">
                  <c:v>8.4000000000000005E-2</c:v>
                </c:pt>
                <c:pt idx="4">
                  <c:v>0.19</c:v>
                </c:pt>
                <c:pt idx="5">
                  <c:v>0.57199999999999995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95668538717196"/>
          <c:y val="6.3326341899690525E-2"/>
          <c:w val="0.5659257097657665"/>
          <c:h val="0.77143950249157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69B"/>
              </a:solidFill>
              <a:ln>
                <a:solidFill>
                  <a:srgbClr val="C3D69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6-4F1C-BD62-5E13BE23F99D}"/>
              </c:ext>
            </c:extLst>
          </c:dPt>
          <c:dPt>
            <c:idx val="1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6-4F1C-BD62-5E13BE23F99D}"/>
              </c:ext>
            </c:extLst>
          </c:dPt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6-4F1C-BD62-5E13BE23F99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6-4F1C-BD62-5E13BE23F99D}"/>
              </c:ext>
            </c:extLst>
          </c:dPt>
          <c:dPt>
            <c:idx val="4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BA6-4F1C-BD62-5E13BE23F99D}"/>
              </c:ext>
            </c:extLst>
          </c:dPt>
          <c:dPt>
            <c:idx val="5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A6-4F1C-BD62-5E13BE23F99D}"/>
              </c:ext>
            </c:extLst>
          </c:dPt>
          <c:dPt>
            <c:idx val="6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BA6-4F1C-BD62-5E13BE23F9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BA6-4F1C-BD62-5E13BE23F9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El presidente</c:v>
                </c:pt>
                <c:pt idx="1">
                  <c:v>Redes sociales</c:v>
                </c:pt>
                <c:pt idx="2">
                  <c:v>Televisión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7.0000000000000007E-2</c:v>
                </c:pt>
                <c:pt idx="1">
                  <c:v>0.16800000000000001</c:v>
                </c:pt>
                <c:pt idx="2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A6-4F1C-BD62-5E13BE23F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1F7-482F-8DC2-DF4E8B8CF13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F7-482F-8DC2-DF4E8B8CF131}"/>
              </c:ext>
            </c:extLst>
          </c:dPt>
          <c:dPt>
            <c:idx val="2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F7-482F-8DC2-DF4E8B8CF131}"/>
              </c:ext>
            </c:extLst>
          </c:dPt>
          <c:dPt>
            <c:idx val="3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B4-4B8E-8E61-253BB8060120}"/>
              </c:ext>
            </c:extLst>
          </c:dPt>
          <c:dPt>
            <c:idx val="4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F7-482F-8DC2-DF4E8B8CF131}"/>
              </c:ext>
            </c:extLst>
          </c:dPt>
          <c:dPt>
            <c:idx val="5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1F7-482F-8DC2-DF4E8B8CF131}"/>
              </c:ext>
            </c:extLst>
          </c:dPt>
          <c:dPt>
            <c:idx val="6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F7-482F-8DC2-DF4E8B8CF131}"/>
              </c:ext>
            </c:extLst>
          </c:dPt>
          <c:dPt>
            <c:idx val="7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1F7-482F-8DC2-DF4E8B8CF131}"/>
              </c:ext>
            </c:extLst>
          </c:dPt>
          <c:dPt>
            <c:idx val="8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Pt>
            <c:idx val="9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F7-482F-8DC2-DF4E8B8CF131}"/>
              </c:ext>
            </c:extLst>
          </c:dPt>
          <c:dPt>
            <c:idx val="1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1F7-482F-8DC2-DF4E8B8CF131}"/>
              </c:ext>
            </c:extLst>
          </c:dPt>
          <c:dPt>
            <c:idx val="1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F7-482F-8DC2-DF4E8B8CF131}"/>
              </c:ext>
            </c:extLst>
          </c:dPt>
          <c:dPt>
            <c:idx val="1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1F7-482F-8DC2-DF4E8B8CF131}"/>
              </c:ext>
            </c:extLst>
          </c:dPt>
          <c:dPt>
            <c:idx val="13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F7-482F-8DC2-DF4E8B8CF131}"/>
              </c:ext>
            </c:extLst>
          </c:dPt>
          <c:dPt>
            <c:idx val="14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1F7-482F-8DC2-DF4E8B8CF131}"/>
              </c:ext>
            </c:extLst>
          </c:dPt>
          <c:dPt>
            <c:idx val="15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F7-482F-8DC2-DF4E8B8CF131}"/>
              </c:ext>
            </c:extLst>
          </c:dPt>
          <c:dPt>
            <c:idx val="1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F7-482F-8DC2-DF4E8B8CF131}"/>
              </c:ext>
            </c:extLst>
          </c:dPt>
          <c:dPt>
            <c:idx val="1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84C-9C49-9F89-0F55214ABBB4}"/>
              </c:ext>
            </c:extLst>
          </c:dPt>
          <c:dPt>
            <c:idx val="18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784C-9C49-9F89-0F55214ABBB4}"/>
              </c:ext>
            </c:extLst>
          </c:dPt>
          <c:dPt>
            <c:idx val="19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BA9-4548-9F79-E9201E663A1D}"/>
              </c:ext>
            </c:extLst>
          </c:dPt>
          <c:dPt>
            <c:idx val="2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A9-4548-9F79-E9201E663A1D}"/>
              </c:ext>
            </c:extLst>
          </c:dPt>
          <c:dPt>
            <c:idx val="21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A9-4548-9F79-E9201E663A1D}"/>
              </c:ext>
            </c:extLst>
          </c:dPt>
          <c:dPt>
            <c:idx val="2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BA9-4548-9F79-E9201E663A1D}"/>
              </c:ext>
            </c:extLst>
          </c:dPt>
          <c:dPt>
            <c:idx val="23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784C-9C49-9F89-0F55214ABBB4}"/>
              </c:ext>
            </c:extLst>
          </c:dPt>
          <c:dPt>
            <c:idx val="2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784C-9C49-9F89-0F55214ABBB4}"/>
              </c:ext>
            </c:extLst>
          </c:dPt>
          <c:dPt>
            <c:idx val="2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784C-9C49-9F89-0F55214ABBB4}"/>
              </c:ext>
            </c:extLst>
          </c:dPt>
          <c:dPt>
            <c:idx val="2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784C-9C49-9F89-0F55214ABBB4}"/>
              </c:ext>
            </c:extLst>
          </c:dPt>
          <c:dPt>
            <c:idx val="2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784C-9C49-9F89-0F55214ABBB4}"/>
              </c:ext>
            </c:extLst>
          </c:dPt>
          <c:dPt>
            <c:idx val="28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784C-9C49-9F89-0F55214ABBB4}"/>
              </c:ext>
            </c:extLst>
          </c:dPt>
          <c:dPt>
            <c:idx val="29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BA9-4548-9F79-E9201E663A1D}"/>
              </c:ext>
            </c:extLst>
          </c:dPt>
          <c:dPt>
            <c:idx val="3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BA9-4548-9F79-E9201E663A1D}"/>
              </c:ext>
            </c:extLst>
          </c:dPt>
          <c:dPt>
            <c:idx val="31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BA9-4548-9F79-E9201E663A1D}"/>
              </c:ext>
            </c:extLst>
          </c:dPt>
          <c:dPt>
            <c:idx val="3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BA9-4548-9F79-E9201E663A1D}"/>
              </c:ext>
            </c:extLst>
          </c:dPt>
          <c:dPt>
            <c:idx val="33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BA9-4548-9F79-E9201E663A1D}"/>
              </c:ext>
            </c:extLst>
          </c:dPt>
          <c:dPt>
            <c:idx val="34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BA9-4548-9F79-E9201E663A1D}"/>
              </c:ext>
            </c:extLst>
          </c:dPt>
          <c:dLbls>
            <c:dLbl>
              <c:idx val="0"/>
              <c:layout>
                <c:manualLayout>
                  <c:x val="-1.7954202563341758E-2"/>
                  <c:y val="-0.132713076396075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F7-482F-8DC2-DF4E8B8CF131}"/>
                </c:ext>
              </c:extLst>
            </c:dLbl>
            <c:dLbl>
              <c:idx val="1"/>
              <c:layout>
                <c:manualLayout>
                  <c:x val="3.4750013141714377E-3"/>
                  <c:y val="1.9292181566426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7-482F-8DC2-DF4E8B8CF131}"/>
                </c:ext>
              </c:extLst>
            </c:dLbl>
            <c:dLbl>
              <c:idx val="2"/>
              <c:layout>
                <c:manualLayout>
                  <c:x val="6.6538119444132515E-3"/>
                  <c:y val="-0.293462964394185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78117323994013"/>
                      <c:h val="0.10983055093200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F7-482F-8DC2-DF4E8B8CF1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Nombra alguna institución u organización</c:v>
                </c:pt>
                <c:pt idx="1">
                  <c:v>Ns/Nr</c:v>
                </c:pt>
                <c:pt idx="2">
                  <c:v>Ninguna/Nada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0.41</c:v>
                </c:pt>
                <c:pt idx="1">
                  <c:v>3.5000000000000003E-2</c:v>
                </c:pt>
                <c:pt idx="2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u="none" noProof="0" dirty="0"/>
              <a:t>Instituciones</a:t>
            </a:r>
            <a:r>
              <a:rPr lang="en-US" u="none" dirty="0"/>
              <a:t> y </a:t>
            </a:r>
            <a:r>
              <a:rPr lang="es-CL" u="none" noProof="0" dirty="0"/>
              <a:t>organizaciones</a:t>
            </a:r>
            <a:r>
              <a:rPr lang="en-US" u="none" dirty="0"/>
              <a:t> nombradas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Instituciones y organizaciones nombradas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A-BD42-857E-8A90AC9D01A6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1FA-BD42-857E-8A90AC9D01A6}"/>
              </c:ext>
            </c:extLst>
          </c:dPt>
          <c:dPt>
            <c:idx val="7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A-BD42-857E-8A90AC9D01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Otra</c:v>
                </c:pt>
                <c:pt idx="1">
                  <c:v>Instituto de Derechos Humanos</c:v>
                </c:pt>
                <c:pt idx="2">
                  <c:v>Fuerzas Armadas</c:v>
                </c:pt>
                <c:pt idx="3">
                  <c:v>Seguridad Ciudadana</c:v>
                </c:pt>
                <c:pt idx="4">
                  <c:v>Militares</c:v>
                </c:pt>
                <c:pt idx="5">
                  <c:v>Bomberos</c:v>
                </c:pt>
                <c:pt idx="6">
                  <c:v>Policía de Investigaciones</c:v>
                </c:pt>
                <c:pt idx="7">
                  <c:v>Carabineros</c:v>
                </c:pt>
              </c:strCache>
            </c:strRef>
          </c:cat>
          <c:val>
            <c:numRef>
              <c:f>Hoja1!$B$2:$B$9</c:f>
              <c:numCache>
                <c:formatCode>0.0%</c:formatCode>
                <c:ptCount val="8"/>
                <c:pt idx="0">
                  <c:v>0</c:v>
                </c:pt>
                <c:pt idx="1">
                  <c:v>2E-3</c:v>
                </c:pt>
                <c:pt idx="2">
                  <c:v>8.0000000000000002E-3</c:v>
                </c:pt>
                <c:pt idx="3">
                  <c:v>1.2999999999999999E-2</c:v>
                </c:pt>
                <c:pt idx="4">
                  <c:v>2.3E-2</c:v>
                </c:pt>
                <c:pt idx="5">
                  <c:v>6.5000000000000002E-2</c:v>
                </c:pt>
                <c:pt idx="6">
                  <c:v>9.7000000000000003E-2</c:v>
                </c:pt>
                <c:pt idx="7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A-BD42-857E-8A90AC9D0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5927936"/>
        <c:axId val="985919168"/>
      </c:barChart>
      <c:catAx>
        <c:axId val="98592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85919168"/>
        <c:crosses val="autoZero"/>
        <c:auto val="1"/>
        <c:lblAlgn val="ctr"/>
        <c:lblOffset val="100"/>
        <c:noMultiLvlLbl val="0"/>
      </c:catAx>
      <c:valAx>
        <c:axId val="985919168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8592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86349201099405E-2"/>
          <c:y val="0.14908263173757608"/>
          <c:w val="0.70733484572503769"/>
          <c:h val="0.6998045648179390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6A-284F-9E30-2661A51EFB50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6A-284F-9E30-2661A51EFB50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6A-284F-9E30-2661A51EFB50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6A-284F-9E30-2661A51EFB50}"/>
              </c:ext>
            </c:extLst>
          </c:dPt>
          <c:dPt>
            <c:idx val="4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6A-284F-9E30-2661A51EFB50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26A-284F-9E30-2661A51EFB50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26A-284F-9E30-2661A51EFB50}"/>
              </c:ext>
            </c:extLst>
          </c:dPt>
          <c:dPt>
            <c:idx val="7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26A-284F-9E30-2661A51EFB50}"/>
              </c:ext>
            </c:extLst>
          </c:dPt>
          <c:dPt>
            <c:idx val="8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26A-284F-9E30-2661A51EFB50}"/>
              </c:ext>
            </c:extLst>
          </c:dPt>
          <c:dPt>
            <c:idx val="9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26A-284F-9E30-2661A51EFB50}"/>
              </c:ext>
            </c:extLst>
          </c:dPt>
          <c:dPt>
            <c:idx val="1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26A-284F-9E30-2661A51EFB50}"/>
              </c:ext>
            </c:extLst>
          </c:dPt>
          <c:dPt>
            <c:idx val="1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26A-284F-9E30-2661A51EFB50}"/>
              </c:ext>
            </c:extLst>
          </c:dPt>
          <c:dPt>
            <c:idx val="1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26A-284F-9E30-2661A51EFB50}"/>
              </c:ext>
            </c:extLst>
          </c:dPt>
          <c:dPt>
            <c:idx val="13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26A-284F-9E30-2661A51EFB50}"/>
              </c:ext>
            </c:extLst>
          </c:dPt>
          <c:dPt>
            <c:idx val="14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26A-284F-9E30-2661A51EFB50}"/>
              </c:ext>
            </c:extLst>
          </c:dPt>
          <c:dPt>
            <c:idx val="15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26A-284F-9E30-2661A51EFB50}"/>
              </c:ext>
            </c:extLst>
          </c:dPt>
          <c:dPt>
            <c:idx val="1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826A-284F-9E30-2661A51EFB50}"/>
              </c:ext>
            </c:extLst>
          </c:dPt>
          <c:dPt>
            <c:idx val="1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826A-284F-9E30-2661A51EFB50}"/>
              </c:ext>
            </c:extLst>
          </c:dPt>
          <c:dPt>
            <c:idx val="18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826A-284F-9E30-2661A51EFB50}"/>
              </c:ext>
            </c:extLst>
          </c:dPt>
          <c:dPt>
            <c:idx val="19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826A-284F-9E30-2661A51EFB50}"/>
              </c:ext>
            </c:extLst>
          </c:dPt>
          <c:dPt>
            <c:idx val="2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826A-284F-9E30-2661A51EFB50}"/>
              </c:ext>
            </c:extLst>
          </c:dPt>
          <c:dPt>
            <c:idx val="21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826A-284F-9E30-2661A51EFB50}"/>
              </c:ext>
            </c:extLst>
          </c:dPt>
          <c:dPt>
            <c:idx val="2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826A-284F-9E30-2661A51EFB50}"/>
              </c:ext>
            </c:extLst>
          </c:dPt>
          <c:dPt>
            <c:idx val="23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826A-284F-9E30-2661A51EFB50}"/>
              </c:ext>
            </c:extLst>
          </c:dPt>
          <c:dPt>
            <c:idx val="2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826A-284F-9E30-2661A51EFB50}"/>
              </c:ext>
            </c:extLst>
          </c:dPt>
          <c:dPt>
            <c:idx val="2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826A-284F-9E30-2661A51EFB50}"/>
              </c:ext>
            </c:extLst>
          </c:dPt>
          <c:dPt>
            <c:idx val="2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826A-284F-9E30-2661A51EFB50}"/>
              </c:ext>
            </c:extLst>
          </c:dPt>
          <c:dPt>
            <c:idx val="2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826A-284F-9E30-2661A51EFB50}"/>
              </c:ext>
            </c:extLst>
          </c:dPt>
          <c:dPt>
            <c:idx val="28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826A-284F-9E30-2661A51EFB50}"/>
              </c:ext>
            </c:extLst>
          </c:dPt>
          <c:dPt>
            <c:idx val="29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826A-284F-9E30-2661A51EFB50}"/>
              </c:ext>
            </c:extLst>
          </c:dPt>
          <c:dPt>
            <c:idx val="3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826A-284F-9E30-2661A51EFB50}"/>
              </c:ext>
            </c:extLst>
          </c:dPt>
          <c:dPt>
            <c:idx val="31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826A-284F-9E30-2661A51EFB50}"/>
              </c:ext>
            </c:extLst>
          </c:dPt>
          <c:dPt>
            <c:idx val="32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826A-284F-9E30-2661A51EFB50}"/>
              </c:ext>
            </c:extLst>
          </c:dPt>
          <c:dPt>
            <c:idx val="33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826A-284F-9E30-2661A51EFB50}"/>
              </c:ext>
            </c:extLst>
          </c:dPt>
          <c:dPt>
            <c:idx val="34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826A-284F-9E30-2661A51EFB50}"/>
              </c:ext>
            </c:extLst>
          </c:dPt>
          <c:dLbls>
            <c:dLbl>
              <c:idx val="0"/>
              <c:layout>
                <c:manualLayout>
                  <c:x val="4.3069291419929191E-2"/>
                  <c:y val="7.9799383094218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6A-284F-9E30-2661A51EFB50}"/>
                </c:ext>
              </c:extLst>
            </c:dLbl>
            <c:dLbl>
              <c:idx val="1"/>
              <c:layout>
                <c:manualLayout>
                  <c:x val="4.3154427836848731E-2"/>
                  <c:y val="-5.319958872947862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6A-284F-9E30-2661A51EFB50}"/>
                </c:ext>
              </c:extLst>
            </c:dLbl>
            <c:dLbl>
              <c:idx val="3"/>
              <c:layout>
                <c:manualLayout>
                  <c:x val="4.890835154842834E-2"/>
                  <c:y val="-2.659979436473833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6A-284F-9E30-2661A51EFB50}"/>
                </c:ext>
              </c:extLst>
            </c:dLbl>
            <c:dLbl>
              <c:idx val="4"/>
              <c:layout>
                <c:manualLayout>
                  <c:x val="-8.6308855673698313E-3"/>
                  <c:y val="4.78796298565307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6A-284F-9E30-2661A51EFB50}"/>
                </c:ext>
              </c:extLst>
            </c:dLbl>
            <c:dLbl>
              <c:idx val="5"/>
              <c:layout>
                <c:manualLayout>
                  <c:x val="-7.7677970106327626E-2"/>
                  <c:y val="2.39398149282653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6A-284F-9E30-2661A51EFB50}"/>
                </c:ext>
              </c:extLst>
            </c:dLbl>
            <c:dLbl>
              <c:idx val="6"/>
              <c:layout>
                <c:manualLayout>
                  <c:x val="0.10213214588054174"/>
                  <c:y val="-0.4442165658911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24001450713678"/>
                      <c:h val="0.115070710421862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26A-284F-9E30-2661A51EF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Fuerzas Armadas y de seguridad</c:v>
                </c:pt>
                <c:pt idx="1">
                  <c:v>Otra</c:v>
                </c:pt>
                <c:pt idx="2">
                  <c:v>Voluntarios</c:v>
                </c:pt>
                <c:pt idx="3">
                  <c:v>Municipios</c:v>
                </c:pt>
                <c:pt idx="4">
                  <c:v>Organizaciones</c:v>
                </c:pt>
                <c:pt idx="5">
                  <c:v>Ns/Nr</c:v>
                </c:pt>
                <c:pt idx="6">
                  <c:v>Ninguna/Nada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0.32400000000000001</c:v>
                </c:pt>
                <c:pt idx="1">
                  <c:v>6.0000000000000001E-3</c:v>
                </c:pt>
                <c:pt idx="2">
                  <c:v>6.5000000000000002E-2</c:v>
                </c:pt>
                <c:pt idx="3">
                  <c:v>1.2999999999999999E-2</c:v>
                </c:pt>
                <c:pt idx="4">
                  <c:v>2E-3</c:v>
                </c:pt>
                <c:pt idx="5">
                  <c:v>3.5000000000000003E-2</c:v>
                </c:pt>
                <c:pt idx="6">
                  <c:v>0.55400000000000005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826A-284F-9E30-2661A51EF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33178405897698E-2"/>
          <c:y val="1.7524858833685306E-2"/>
          <c:w val="0.95066820263778584"/>
          <c:h val="0.87513750664660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Encuesta "Legitimidad Policial"*</c:v>
                </c:pt>
              </c:strCache>
            </c:strRef>
          </c:tx>
          <c:spPr>
            <a:solidFill>
              <a:srgbClr val="D4660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52-4E19-9890-F764816BA5F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52-4E19-9890-F764816BA5F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52-4E19-9890-F764816BA5F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52-4E19-9890-F764816BA5F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52-4E19-9890-F764816BA5F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352-4E19-9890-F764816BA5F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10F-4B71-B2C7-0482B1F934E8}"/>
              </c:ext>
            </c:extLst>
          </c:dPt>
          <c:dLbls>
            <c:dLbl>
              <c:idx val="7"/>
              <c:layout>
                <c:manualLayout>
                  <c:x val="5.56029311501083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52-4E19-9890-F764816BA5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Totalmente insatisfecho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Totalmente satisfecho</c:v>
                </c:pt>
              </c:strCache>
            </c:strRef>
          </c:cat>
          <c:val>
            <c:numRef>
              <c:f>Hoja1!$B$2:$B$11</c:f>
              <c:numCache>
                <c:formatCode>0.0%</c:formatCode>
                <c:ptCount val="10"/>
                <c:pt idx="0">
                  <c:v>8.9999999999999993E-3</c:v>
                </c:pt>
                <c:pt idx="1">
                  <c:v>8.9999999999999993E-3</c:v>
                </c:pt>
                <c:pt idx="2">
                  <c:v>1.9E-2</c:v>
                </c:pt>
                <c:pt idx="3">
                  <c:v>4.8000000000000001E-2</c:v>
                </c:pt>
                <c:pt idx="4">
                  <c:v>0.13400000000000001</c:v>
                </c:pt>
                <c:pt idx="5">
                  <c:v>0.14000000000000001</c:v>
                </c:pt>
                <c:pt idx="6">
                  <c:v>0.17899999999999999</c:v>
                </c:pt>
                <c:pt idx="7">
                  <c:v>0.21199999999999999</c:v>
                </c:pt>
                <c:pt idx="8">
                  <c:v>9.9000000000000005E-2</c:v>
                </c:pt>
                <c:pt idx="9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52-4E19-9890-F764816BA5F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Encuesta CEP Diciembre 2019**</c:v>
                </c:pt>
              </c:strCache>
            </c:strRef>
          </c:tx>
          <c:spPr>
            <a:solidFill>
              <a:srgbClr val="C3D69B"/>
            </a:solidFill>
          </c:spPr>
          <c:invertIfNegative val="0"/>
          <c:dLbls>
            <c:dLbl>
              <c:idx val="4"/>
              <c:layout>
                <c:manualLayout>
                  <c:x val="5.6264753576439159E-3"/>
                  <c:y val="-1.366993668774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C6-4F36-9D23-CD9588E69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Totalmente insatisfecho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Totalmente satisfecho</c:v>
                </c:pt>
              </c:strCache>
            </c:strRef>
          </c:cat>
          <c:val>
            <c:numRef>
              <c:f>Hoja1!$C$2:$C$11</c:f>
              <c:numCache>
                <c:formatCode>0.0%</c:formatCode>
                <c:ptCount val="10"/>
                <c:pt idx="0">
                  <c:v>1.519947889104915E-2</c:v>
                </c:pt>
                <c:pt idx="1">
                  <c:v>1.1798142825212972E-2</c:v>
                </c:pt>
                <c:pt idx="2">
                  <c:v>1.9880409168699684E-2</c:v>
                </c:pt>
                <c:pt idx="3">
                  <c:v>6.7260359625261584E-2</c:v>
                </c:pt>
                <c:pt idx="4">
                  <c:v>0.14706644244322928</c:v>
                </c:pt>
                <c:pt idx="5">
                  <c:v>0.13309647011515743</c:v>
                </c:pt>
                <c:pt idx="6">
                  <c:v>0.19137314077177495</c:v>
                </c:pt>
                <c:pt idx="7">
                  <c:v>0.14344104282640144</c:v>
                </c:pt>
                <c:pt idx="8">
                  <c:v>0.10207169471138607</c:v>
                </c:pt>
                <c:pt idx="9">
                  <c:v>0.16881281862182737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C6-4F36-9D23-CD9588E69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8"/>
        <c:axId val="678619648"/>
        <c:axId val="677903680"/>
      </c:barChart>
      <c:catAx>
        <c:axId val="67861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L"/>
          </a:p>
        </c:txPr>
        <c:crossAx val="677903680"/>
        <c:crosses val="autoZero"/>
        <c:auto val="1"/>
        <c:lblAlgn val="ctr"/>
        <c:lblOffset val="100"/>
        <c:noMultiLvlLbl val="0"/>
      </c:catAx>
      <c:valAx>
        <c:axId val="677903680"/>
        <c:scaling>
          <c:orientation val="minMax"/>
          <c:max val="0.30000000000000004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6786196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Fuerzas</a:t>
            </a:r>
            <a:r>
              <a:rPr lang="es-CL" baseline="0" dirty="0"/>
              <a:t> Armadas y de seguridad *</a:t>
            </a:r>
            <a:endParaRPr lang="es-C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5-46AF-B933-E2092C02908F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25-46AF-B933-E2092C02908F}"/>
              </c:ext>
            </c:extLst>
          </c:dPt>
          <c:dPt>
            <c:idx val="7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25-46AF-B933-E2092C0290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Son corruptos</c:v>
                </c:pt>
                <c:pt idx="1">
                  <c:v>Prestigiados/ respetados</c:v>
                </c:pt>
                <c:pt idx="2">
                  <c:v>Están siempre presentes</c:v>
                </c:pt>
                <c:pt idx="3">
                  <c:v>Permiten que haya orden/seguridad</c:v>
                </c:pt>
                <c:pt idx="4">
                  <c:v>Hacen un buen trabajo</c:v>
                </c:pt>
                <c:pt idx="5">
                  <c:v>Ayudan/cuidan población en general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5.2999999999999999E-2</c:v>
                </c:pt>
                <c:pt idx="1">
                  <c:v>7.2999999999999995E-2</c:v>
                </c:pt>
                <c:pt idx="2">
                  <c:v>8.3000000000000004E-2</c:v>
                </c:pt>
                <c:pt idx="3">
                  <c:v>0.11600000000000001</c:v>
                </c:pt>
                <c:pt idx="4">
                  <c:v>0.11600000000000001</c:v>
                </c:pt>
                <c:pt idx="5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25-46AF-B933-E2092C029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5927936"/>
        <c:axId val="985919168"/>
      </c:barChart>
      <c:catAx>
        <c:axId val="98592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85919168"/>
        <c:crosses val="autoZero"/>
        <c:auto val="1"/>
        <c:lblAlgn val="ctr"/>
        <c:lblOffset val="100"/>
        <c:noMultiLvlLbl val="0"/>
      </c:catAx>
      <c:valAx>
        <c:axId val="985919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8592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64756449364697E-2"/>
          <c:y val="3.9463131313131311E-2"/>
          <c:w val="0.91177714111955266"/>
          <c:h val="0.8684722222222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C86-4ECE-8F37-9CE7E9E49E4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E6A-4CBE-930C-3B4E1277E6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6A-4CBE-930C-3B4E1277E64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E6A-4CBE-930C-3B4E1277E6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86-4ECE-8F37-9CE7E9E49E4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6A-4CBE-930C-3B4E1277E64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E6A-4CBE-930C-3B4E1277E64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6A-4CBE-930C-3B4E1277E64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E6A-4CBE-930C-3B4E1277E64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E6A-4CBE-930C-3B4E1277E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Congreso Nacional</c:v>
                </c:pt>
                <c:pt idx="1">
                  <c:v>Gobierno</c:v>
                </c:pt>
                <c:pt idx="2">
                  <c:v>Empresas de Seguridad Privada</c:v>
                </c:pt>
                <c:pt idx="3">
                  <c:v>Carabineros de Chile</c:v>
                </c:pt>
                <c:pt idx="4">
                  <c:v>Seguridad Ciudadana</c:v>
                </c:pt>
                <c:pt idx="5">
                  <c:v>Ejército de Chile </c:v>
                </c:pt>
                <c:pt idx="6">
                  <c:v>Municipalidad</c:v>
                </c:pt>
                <c:pt idx="7">
                  <c:v>Policía de Investigaciones (PDI)</c:v>
                </c:pt>
                <c:pt idx="8">
                  <c:v>Bomberos</c:v>
                </c:pt>
              </c:strCache>
            </c:strRef>
          </c:cat>
          <c:val>
            <c:numRef>
              <c:f>Hoja1!$B$2:$B$10</c:f>
              <c:numCache>
                <c:formatCode>###0.0</c:formatCode>
                <c:ptCount val="9"/>
                <c:pt idx="0">
                  <c:v>1.96</c:v>
                </c:pt>
                <c:pt idx="1">
                  <c:v>2.2799999999999998</c:v>
                </c:pt>
                <c:pt idx="2">
                  <c:v>2.7</c:v>
                </c:pt>
                <c:pt idx="3">
                  <c:v>2.85</c:v>
                </c:pt>
                <c:pt idx="4">
                  <c:v>2.88</c:v>
                </c:pt>
                <c:pt idx="5">
                  <c:v>3.29</c:v>
                </c:pt>
                <c:pt idx="6">
                  <c:v>3.52</c:v>
                </c:pt>
                <c:pt idx="7">
                  <c:v>3.53</c:v>
                </c:pt>
                <c:pt idx="8">
                  <c:v>6.61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1089436034568"/>
          <c:y val="0.17154040404040405"/>
          <c:w val="0.39978198729648057"/>
          <c:h val="0.8044444444444444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91-438B-B322-BCD82358B596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1-438B-B322-BCD82358B596}"/>
              </c:ext>
            </c:extLst>
          </c:dPt>
          <c:dPt>
            <c:idx val="2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91-438B-B322-BCD82358B596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23-4D89-B436-23486D5B8279}"/>
              </c:ext>
            </c:extLst>
          </c:dPt>
          <c:dLbls>
            <c:dLbl>
              <c:idx val="0"/>
              <c:layout>
                <c:manualLayout>
                  <c:x val="5.9332473514255094E-2"/>
                  <c:y val="-0.249577020202020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91-438B-B322-BCD82358B596}"/>
                </c:ext>
              </c:extLst>
            </c:dLbl>
            <c:dLbl>
              <c:idx val="1"/>
              <c:layout>
                <c:manualLayout>
                  <c:x val="-3.7533399352914401E-2"/>
                  <c:y val="-1.7204292929292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1-438B-B322-BCD82358B596}"/>
                </c:ext>
              </c:extLst>
            </c:dLbl>
            <c:dLbl>
              <c:idx val="2"/>
              <c:layout>
                <c:manualLayout>
                  <c:x val="-0.14627407479823598"/>
                  <c:y val="6.65467171717171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1-438B-B322-BCD82358B596}"/>
                </c:ext>
              </c:extLst>
            </c:dLbl>
            <c:dLbl>
              <c:idx val="3"/>
              <c:layout>
                <c:manualLayout>
                  <c:x val="3.5329365214323734E-2"/>
                  <c:y val="-1.78227272727272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23-4D89-B436-23486D5B8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Un lugar bueno para vivir</c:v>
                </c:pt>
                <c:pt idx="1">
                  <c:v>Ni bueno ni malo</c:v>
                </c:pt>
                <c:pt idx="2">
                  <c:v>Un lugar malo para vivir</c:v>
                </c:pt>
                <c:pt idx="3">
                  <c:v>NS/NR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0.62477312730879975</c:v>
                </c:pt>
                <c:pt idx="1">
                  <c:v>0.2455532724323399</c:v>
                </c:pt>
                <c:pt idx="2">
                  <c:v>0.12665464180114624</c:v>
                </c:pt>
                <c:pt idx="3">
                  <c:v>3.0189584577141717E-3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9F-4F1C-B491-D2B2F283CB17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9F-4F1C-B491-D2B2F283CB17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9F-4F1C-B491-D2B2F283CB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NS/NR</c:v>
                </c:pt>
                <c:pt idx="1">
                  <c:v>Otro</c:v>
                </c:pt>
                <c:pt idx="2">
                  <c:v>Seguridad Privada</c:v>
                </c:pt>
                <c:pt idx="3">
                  <c:v>Comité o grupos de vigilancia</c:v>
                </c:pt>
                <c:pt idx="4">
                  <c:v>Yo mismo</c:v>
                </c:pt>
                <c:pt idx="5">
                  <c:v>Seguridad Ciudadana</c:v>
                </c:pt>
                <c:pt idx="6">
                  <c:v>Carabineros</c:v>
                </c:pt>
                <c:pt idx="7">
                  <c:v>Los vecinos / todos</c:v>
                </c:pt>
                <c:pt idx="8">
                  <c:v>Nadie</c:v>
                </c:pt>
              </c:strCache>
            </c:strRef>
          </c:cat>
          <c:val>
            <c:numRef>
              <c:f>Hoja1!$B$2:$B$10</c:f>
              <c:numCache>
                <c:formatCode>0.0%</c:formatCode>
                <c:ptCount val="9"/>
                <c:pt idx="0">
                  <c:v>3.1851262538287822E-2</c:v>
                </c:pt>
                <c:pt idx="1">
                  <c:v>9.3381477758805508E-4</c:v>
                </c:pt>
                <c:pt idx="2">
                  <c:v>8.5174000812439556E-3</c:v>
                </c:pt>
                <c:pt idx="3">
                  <c:v>2.2156187123874925E-2</c:v>
                </c:pt>
                <c:pt idx="4">
                  <c:v>3.0591523291039317E-2</c:v>
                </c:pt>
                <c:pt idx="5">
                  <c:v>0.14239940761838182</c:v>
                </c:pt>
                <c:pt idx="6">
                  <c:v>0.226884574350492</c:v>
                </c:pt>
                <c:pt idx="7">
                  <c:v>0.24464387687690897</c:v>
                </c:pt>
                <c:pt idx="8">
                  <c:v>0.29202195334218295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9F-4F1C-B491-D2B2F283C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96-7346-BEBF-EB7D048DFA8A}"/>
              </c:ext>
            </c:extLst>
          </c:dPt>
          <c:dPt>
            <c:idx val="2"/>
            <c:invertIfNegative val="0"/>
            <c:bubble3D val="0"/>
            <c:spPr>
              <a:solidFill>
                <a:srgbClr val="948A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96-7346-BEBF-EB7D048DFA8A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96-7346-BEBF-EB7D048DFA8A}"/>
              </c:ext>
            </c:extLst>
          </c:dPt>
          <c:dPt>
            <c:idx val="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196-7346-BEBF-EB7D048DFA8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0-19</c:v>
                </c:pt>
                <c:pt idx="1">
                  <c:v>20-39</c:v>
                </c:pt>
                <c:pt idx="2">
                  <c:v>40-59</c:v>
                </c:pt>
                <c:pt idx="3">
                  <c:v>60-79</c:v>
                </c:pt>
                <c:pt idx="4">
                  <c:v>80-100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0.29875387693364142</c:v>
                </c:pt>
                <c:pt idx="1">
                  <c:v>0.19489520771811342</c:v>
                </c:pt>
                <c:pt idx="2">
                  <c:v>0.25667647165024843</c:v>
                </c:pt>
                <c:pt idx="3">
                  <c:v>0.10380383055440784</c:v>
                </c:pt>
                <c:pt idx="4">
                  <c:v>0.14587061314358896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5401323242536E-2"/>
          <c:y val="0.12984848484848485"/>
          <c:w val="0.70224926542249033"/>
          <c:h val="0.8044444444444444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A1F-4279-9233-41A50E656CCC}"/>
              </c:ext>
            </c:extLst>
          </c:dPt>
          <c:dPt>
            <c:idx val="1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3F-4663-B56A-D4136387C27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91-438B-B322-BCD82358B596}"/>
              </c:ext>
            </c:extLst>
          </c:dPt>
          <c:dPt>
            <c:idx val="3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3F-4663-B56A-D4136387C27E}"/>
              </c:ext>
            </c:extLst>
          </c:dPt>
          <c:dPt>
            <c:idx val="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B3F-4663-B56A-D4136387C27E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3F-4663-B56A-D4136387C27E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3F-4663-B56A-D4136387C27E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3F-4663-B56A-D4136387C27E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dLbl>
              <c:idx val="0"/>
              <c:layout>
                <c:manualLayout>
                  <c:x val="-4.0297547704826929E-2"/>
                  <c:y val="-0.394404292929292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1F-4279-9233-41A50E656CCC}"/>
                </c:ext>
              </c:extLst>
            </c:dLbl>
            <c:dLbl>
              <c:idx val="1"/>
              <c:layout>
                <c:manualLayout>
                  <c:x val="-1.4210759871357176E-2"/>
                  <c:y val="-3.201262626262626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3F-4663-B56A-D4136387C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0.87867884692636189</c:v>
                </c:pt>
                <c:pt idx="1">
                  <c:v>9.5925874252836926E-2</c:v>
                </c:pt>
                <c:pt idx="2">
                  <c:v>2.5395278820801146E-2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7125808564328"/>
          <c:y val="2.9841919191919197E-2"/>
          <c:w val="0.84502944151828341"/>
          <c:h val="0.8684722222222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3-40A1-AC58-9E97EEB734F2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3-40A1-AC58-9E97EEB734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50 y más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0.49928482483083836</c:v>
                </c:pt>
                <c:pt idx="1">
                  <c:v>0.24406773161111858</c:v>
                </c:pt>
                <c:pt idx="2">
                  <c:v>8.3987919129923982E-2</c:v>
                </c:pt>
                <c:pt idx="3">
                  <c:v>2.6317972291913672E-2</c:v>
                </c:pt>
                <c:pt idx="4">
                  <c:v>3.3927580603439277E-2</c:v>
                </c:pt>
                <c:pt idx="5">
                  <c:v>0.11241397153276632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3-40A1-AC58-9E97EEB73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3156348847718"/>
          <c:y val="0.15191274066053262"/>
          <c:w val="0.43293354922930161"/>
          <c:h val="0.8094306754277086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9729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2E-4C05-B84B-9BDCAD36C445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56-B248-88ED-2EC1FE3DD3A5}"/>
              </c:ext>
            </c:extLst>
          </c:dPt>
          <c:dPt>
            <c:idx val="2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2E-4C05-B84B-9BDCAD36C44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B4-4B8E-8E61-253BB8060120}"/>
              </c:ext>
            </c:extLst>
          </c:dPt>
          <c:dPt>
            <c:idx val="4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B56-B248-88ED-2EC1FE3DD3A5}"/>
              </c:ext>
            </c:extLst>
          </c:dPt>
          <c:dPt>
            <c:idx val="5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B56-B248-88ED-2EC1FE3DD3A5}"/>
              </c:ext>
            </c:extLst>
          </c:dPt>
          <c:dPt>
            <c:idx val="6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B56-B248-88ED-2EC1FE3DD3A5}"/>
              </c:ext>
            </c:extLst>
          </c:dPt>
          <c:dPt>
            <c:idx val="7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B56-B248-88ED-2EC1FE3DD3A5}"/>
              </c:ext>
            </c:extLst>
          </c:dPt>
          <c:dPt>
            <c:idx val="8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dLbl>
              <c:idx val="0"/>
              <c:layout>
                <c:manualLayout>
                  <c:x val="4.3076768589647034E-2"/>
                  <c:y val="2.4288353085103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2E-4C05-B84B-9BDCAD36C445}"/>
                </c:ext>
              </c:extLst>
            </c:dLbl>
            <c:dLbl>
              <c:idx val="1"/>
              <c:layout>
                <c:manualLayout>
                  <c:x val="0.11341165838228649"/>
                  <c:y val="-0.109956802609256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56-B248-88ED-2EC1FE3DD3A5}"/>
                </c:ext>
              </c:extLst>
            </c:dLbl>
            <c:dLbl>
              <c:idx val="2"/>
              <c:layout>
                <c:manualLayout>
                  <c:x val="-1.9463147060300248E-2"/>
                  <c:y val="4.80224747474747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2E-4C05-B84B-9BDCAD36C445}"/>
                </c:ext>
              </c:extLst>
            </c:dLbl>
            <c:dLbl>
              <c:idx val="3"/>
              <c:layout>
                <c:manualLayout>
                  <c:x val="2.3168085052969824E-2"/>
                  <c:y val="-7.214975721268760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4-4B8E-8E61-253BB8060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Más seguro</c:v>
                </c:pt>
                <c:pt idx="1">
                  <c:v>Igual</c:v>
                </c:pt>
                <c:pt idx="2">
                  <c:v>Menos seguro</c:v>
                </c:pt>
                <c:pt idx="3">
                  <c:v>NS/NR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0.18106111465815058</c:v>
                </c:pt>
                <c:pt idx="1">
                  <c:v>0.48592954548515194</c:v>
                </c:pt>
                <c:pt idx="2">
                  <c:v>0.28974707165820496</c:v>
                </c:pt>
                <c:pt idx="3">
                  <c:v>4.3262268198492521E-2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73-E046-97B3-A7C18CA3ABE4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3-E046-97B3-A7C18CA3ABE4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3-E046-97B3-A7C18CA3ABE4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73-E046-97B3-A7C18CA3ABE4}"/>
              </c:ext>
            </c:extLst>
          </c:dPt>
          <c:dPt>
            <c:idx val="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27-4B46-BB89-7731DF61E07F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27-4B46-BB89-7731DF61E07F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27-4B46-BB89-7731DF61E07F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A27-4B46-BB89-7731DF61E07F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73-E046-97B3-A7C18CA3ABE4}"/>
              </c:ext>
            </c:extLst>
          </c:dPt>
          <c:dLbls>
            <c:dLbl>
              <c:idx val="0"/>
              <c:layout>
                <c:manualLayout>
                  <c:x val="0.10685380785290594"/>
                  <c:y val="-1.5585219914931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73-E046-97B3-A7C18CA3ABE4}"/>
                </c:ext>
              </c:extLst>
            </c:dLbl>
            <c:dLbl>
              <c:idx val="1"/>
              <c:layout>
                <c:manualLayout>
                  <c:x val="5.9024175379386354E-2"/>
                  <c:y val="-1.49387575433406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3-E046-97B3-A7C18CA3ABE4}"/>
                </c:ext>
              </c:extLst>
            </c:dLbl>
            <c:dLbl>
              <c:idx val="2"/>
              <c:layout>
                <c:manualLayout>
                  <c:x val="7.5311083531992271E-2"/>
                  <c:y val="-0.130207912126159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3-E046-97B3-A7C18CA3A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Más seguro</c:v>
                </c:pt>
                <c:pt idx="1">
                  <c:v>Igual</c:v>
                </c:pt>
                <c:pt idx="2">
                  <c:v>Menos seguro</c:v>
                </c:pt>
                <c:pt idx="3">
                  <c:v>NS/NR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0.18106111465815058</c:v>
                </c:pt>
                <c:pt idx="1">
                  <c:v>0.48592954548515194</c:v>
                </c:pt>
                <c:pt idx="2">
                  <c:v>0.28974707165820496</c:v>
                </c:pt>
                <c:pt idx="3">
                  <c:v>4.3262268198492521E-2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73-E046-97B3-A7C18CA3AB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4-5543-8F32-0FC1A1DEF4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4-5543-8F32-0FC1A1DEF4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84-5543-8F32-0FC1A1DEF4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84-5543-8F32-0FC1A1DEF4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84-5543-8F32-0FC1A1DEF4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84-5543-8F32-0FC1A1DEF4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84-5543-8F32-0FC1A1DEF4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84-5543-8F32-0FC1A1DEF4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584-5543-8F32-0FC1A1DEF4E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584-5543-8F32-0FC1A1DEF4E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584-5543-8F32-0FC1A1DEF4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584-5543-8F32-0FC1A1DEF4E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584-5543-8F32-0FC1A1DEF4E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584-5543-8F32-0FC1A1DEF4E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584-5543-8F32-0FC1A1DEF4E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584-5543-8F32-0FC1A1DEF4E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584-5543-8F32-0FC1A1DEF4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Aliados con delincuentes</c:v>
                </c:pt>
                <c:pt idx="1">
                  <c:v>Son corruptos</c:v>
                </c:pt>
                <c:pt idx="2">
                  <c:v>Inseguridad</c:v>
                </c:pt>
                <c:pt idx="3">
                  <c:v>Son violentos</c:v>
                </c:pt>
                <c:pt idx="4">
                  <c:v>Desatienden a la comunidad</c:v>
                </c:pt>
                <c:pt idx="5">
                  <c:v>Atraen violencia</c:v>
                </c:pt>
                <c:pt idx="6">
                  <c:v>Perdieron el respeto</c:v>
                </c:pt>
                <c:pt idx="7">
                  <c:v>Generan riesgo</c:v>
                </c:pt>
                <c:pt idx="8">
                  <c:v>ineficientes con la ayuda</c:v>
                </c:pt>
                <c:pt idx="9">
                  <c:v>No entregan respeto</c:v>
                </c:pt>
                <c:pt idx="10">
                  <c:v>Entregan poca confianza</c:v>
                </c:pt>
                <c:pt idx="11">
                  <c:v>Ataque en las comisarias</c:v>
                </c:pt>
              </c:strCache>
            </c:strRef>
          </c:cat>
          <c:val>
            <c:numRef>
              <c:f>Hoja1!$B$2:$B$13</c:f>
              <c:numCache>
                <c:formatCode>0.0%</c:formatCode>
                <c:ptCount val="12"/>
                <c:pt idx="0">
                  <c:v>5.4117815390253982E-3</c:v>
                </c:pt>
                <c:pt idx="1">
                  <c:v>7.4236799359489736E-3</c:v>
                </c:pt>
                <c:pt idx="2">
                  <c:v>7.6101472145473185E-3</c:v>
                </c:pt>
                <c:pt idx="3">
                  <c:v>1.0354960576767469E-2</c:v>
                </c:pt>
                <c:pt idx="4">
                  <c:v>1.2771198072164203E-2</c:v>
                </c:pt>
                <c:pt idx="5">
                  <c:v>1.4732949697469066E-2</c:v>
                </c:pt>
                <c:pt idx="6">
                  <c:v>1.5385132199163239E-2</c:v>
                </c:pt>
                <c:pt idx="7">
                  <c:v>2.0218227325919866E-2</c:v>
                </c:pt>
                <c:pt idx="8">
                  <c:v>2.4025165453196197E-2</c:v>
                </c:pt>
                <c:pt idx="9">
                  <c:v>2.8711987553801506E-2</c:v>
                </c:pt>
                <c:pt idx="10">
                  <c:v>3.0335121672117524E-2</c:v>
                </c:pt>
                <c:pt idx="11">
                  <c:v>0.13725625492505383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584-5543-8F32-0FC1A1DEF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6803645900081E-2"/>
          <c:y val="4.5877272727272725E-2"/>
          <c:w val="0.9175588804167627"/>
          <c:h val="0.85919320316432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B4-CE45-AEDF-181C6C000BAD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2B-40D7-AEE2-889955D0C4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Liberal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Conservador</c:v>
                </c:pt>
                <c:pt idx="10">
                  <c:v>Ni liberal/ Ni conservador</c:v>
                </c:pt>
                <c:pt idx="11">
                  <c:v>Ns/Nr</c:v>
                </c:pt>
              </c:strCache>
            </c:strRef>
          </c:cat>
          <c:val>
            <c:numRef>
              <c:f>Hoja1!$B$2:$B$13</c:f>
              <c:numCache>
                <c:formatCode>0.0%</c:formatCode>
                <c:ptCount val="12"/>
                <c:pt idx="0">
                  <c:v>0.13158033542146269</c:v>
                </c:pt>
                <c:pt idx="1">
                  <c:v>5.5253626692411087E-2</c:v>
                </c:pt>
                <c:pt idx="2">
                  <c:v>9.0234136054011066E-2</c:v>
                </c:pt>
                <c:pt idx="3">
                  <c:v>8.4124044213934906E-2</c:v>
                </c:pt>
                <c:pt idx="4">
                  <c:v>0.21946357836916014</c:v>
                </c:pt>
                <c:pt idx="5">
                  <c:v>7.5116368250265977E-2</c:v>
                </c:pt>
                <c:pt idx="6">
                  <c:v>8.2010992881416875E-2</c:v>
                </c:pt>
                <c:pt idx="7">
                  <c:v>6.4075254101490578E-2</c:v>
                </c:pt>
                <c:pt idx="8">
                  <c:v>1.7219911989006936E-2</c:v>
                </c:pt>
                <c:pt idx="9">
                  <c:v>9.1401166158935274E-2</c:v>
                </c:pt>
                <c:pt idx="10">
                  <c:v>6.5364237771057501E-2</c:v>
                </c:pt>
                <c:pt idx="11">
                  <c:v>2.4156348096847045E-2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A9-0848-B75F-702D87F85CDA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A9-0848-B75F-702D87F85CDA}"/>
              </c:ext>
            </c:extLst>
          </c:dPt>
          <c:dPt>
            <c:idx val="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A9-0848-B75F-702D87F85CDA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A9-0848-B75F-702D87F85CDA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A9-0848-B75F-702D87F85CDA}"/>
              </c:ext>
            </c:extLst>
          </c:dPt>
          <c:dPt>
            <c:idx val="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A9-0848-B75F-702D87F85CDA}"/>
              </c:ext>
            </c:extLst>
          </c:dPt>
          <c:dPt>
            <c:idx val="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A9-0848-B75F-702D87F85CDA}"/>
              </c:ext>
            </c:extLst>
          </c:dPt>
          <c:dPt>
            <c:idx val="7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A9-0848-B75F-702D87F85CDA}"/>
              </c:ext>
            </c:extLst>
          </c:dPt>
          <c:dPt>
            <c:idx val="8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A9-0848-B75F-702D87F85CDA}"/>
              </c:ext>
            </c:extLst>
          </c:dPt>
          <c:dPt>
            <c:idx val="9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A9-0848-B75F-702D87F85CDA}"/>
              </c:ext>
            </c:extLst>
          </c:dPt>
          <c:dPt>
            <c:idx val="1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A9-0848-B75F-702D87F85CDA}"/>
              </c:ext>
            </c:extLst>
          </c:dPt>
          <c:dPt>
            <c:idx val="1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A9-0848-B75F-702D87F85CDA}"/>
              </c:ext>
            </c:extLst>
          </c:dPt>
          <c:dPt>
            <c:idx val="1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A9-0848-B75F-702D87F85CDA}"/>
              </c:ext>
            </c:extLst>
          </c:dPt>
          <c:dPt>
            <c:idx val="1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DA9-0848-B75F-702D87F85CDA}"/>
              </c:ext>
            </c:extLst>
          </c:dPt>
          <c:dPt>
            <c:idx val="1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DA9-0848-B75F-702D87F85CDA}"/>
              </c:ext>
            </c:extLst>
          </c:dPt>
          <c:dPt>
            <c:idx val="1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DA9-0848-B75F-702D87F85CDA}"/>
              </c:ext>
            </c:extLst>
          </c:dPt>
          <c:dPt>
            <c:idx val="1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DA9-0848-B75F-702D87F85C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 dan soluciones</c:v>
                </c:pt>
                <c:pt idx="1">
                  <c:v>No influyen en la delincuencia</c:v>
                </c:pt>
                <c:pt idx="2">
                  <c:v>No garantizan seguridad</c:v>
                </c:pt>
                <c:pt idx="3">
                  <c:v>No hay cambios</c:v>
                </c:pt>
                <c:pt idx="4">
                  <c:v>No son efectivos/ No aparecen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7.5011074751553906E-3</c:v>
                </c:pt>
                <c:pt idx="1">
                  <c:v>2.0617705873426949E-2</c:v>
                </c:pt>
                <c:pt idx="2">
                  <c:v>6.7550144076591573E-2</c:v>
                </c:pt>
                <c:pt idx="3">
                  <c:v>9.4988602864236341E-2</c:v>
                </c:pt>
                <c:pt idx="4">
                  <c:v>0.14370845953245784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DA9-0848-B75F-702D87F85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E-6B4F-A5E9-8D758D7E28B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6B4F-A5E9-8D758D7E28B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9E-6B4F-A5E9-8D758D7E28BE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E-6B4F-A5E9-8D758D7E28BE}"/>
              </c:ext>
            </c:extLst>
          </c:dPt>
          <c:dPt>
            <c:idx val="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9E-6B4F-A5E9-8D758D7E28BE}"/>
              </c:ext>
            </c:extLst>
          </c:dPt>
          <c:dPt>
            <c:idx val="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9E-6B4F-A5E9-8D758D7E28BE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9E-6B4F-A5E9-8D758D7E28BE}"/>
              </c:ext>
            </c:extLst>
          </c:dPt>
          <c:dPt>
            <c:idx val="7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9E-6B4F-A5E9-8D758D7E28BE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9E-6B4F-A5E9-8D758D7E28BE}"/>
              </c:ext>
            </c:extLst>
          </c:dPt>
          <c:dPt>
            <c:idx val="9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9E-6B4F-A5E9-8D758D7E28BE}"/>
              </c:ext>
            </c:extLst>
          </c:dPt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9E-6B4F-A5E9-8D758D7E28BE}"/>
              </c:ext>
            </c:extLst>
          </c:dPt>
          <c:dPt>
            <c:idx val="1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9E-6B4F-A5E9-8D758D7E28BE}"/>
              </c:ext>
            </c:extLst>
          </c:dPt>
          <c:dPt>
            <c:idx val="1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9E-6B4F-A5E9-8D758D7E28BE}"/>
              </c:ext>
            </c:extLst>
          </c:dPt>
          <c:dPt>
            <c:idx val="1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69E-6B4F-A5E9-8D758D7E28BE}"/>
              </c:ext>
            </c:extLst>
          </c:dPt>
          <c:dPt>
            <c:idx val="1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69E-6B4F-A5E9-8D758D7E28BE}"/>
              </c:ext>
            </c:extLst>
          </c:dPt>
          <c:dPt>
            <c:idx val="1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9E-6B4F-A5E9-8D758D7E28BE}"/>
              </c:ext>
            </c:extLst>
          </c:dPt>
          <c:dPt>
            <c:idx val="1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69E-6B4F-A5E9-8D758D7E28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Mantienen el orden público</c:v>
                </c:pt>
                <c:pt idx="1">
                  <c:v>Son cercanos</c:v>
                </c:pt>
                <c:pt idx="2">
                  <c:v>Dan refugio</c:v>
                </c:pt>
                <c:pt idx="3">
                  <c:v>Dan seguridad</c:v>
                </c:pt>
                <c:pt idx="4">
                  <c:v>Combaten la delincuencia</c:v>
                </c:pt>
                <c:pt idx="5">
                  <c:v>Son autoridad</c:v>
                </c:pt>
                <c:pt idx="6">
                  <c:v>Vigilan</c:v>
                </c:pt>
                <c:pt idx="7">
                  <c:v>Eficientes</c:v>
                </c:pt>
                <c:pt idx="8">
                  <c:v>Entregan protección</c:v>
                </c:pt>
              </c:strCache>
            </c:strRef>
          </c:cat>
          <c:val>
            <c:numRef>
              <c:f>Hoja1!$B$2:$B$10</c:f>
              <c:numCache>
                <c:formatCode>0.0%</c:formatCode>
                <c:ptCount val="9"/>
                <c:pt idx="0">
                  <c:v>4.4728279184898046E-3</c:v>
                </c:pt>
                <c:pt idx="1">
                  <c:v>7.0952312918735484E-3</c:v>
                </c:pt>
                <c:pt idx="2">
                  <c:v>7.4631741399165509E-3</c:v>
                </c:pt>
                <c:pt idx="3">
                  <c:v>1.5463899483167939E-2</c:v>
                </c:pt>
                <c:pt idx="4">
                  <c:v>1.9215080711598387E-2</c:v>
                </c:pt>
                <c:pt idx="5">
                  <c:v>1.9294866889501053E-2</c:v>
                </c:pt>
                <c:pt idx="6">
                  <c:v>2.69426950783416E-2</c:v>
                </c:pt>
                <c:pt idx="7">
                  <c:v>3.6932683952361031E-2</c:v>
                </c:pt>
                <c:pt idx="8">
                  <c:v>4.7240996306060018E-2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69E-6B4F-A5E9-8D758D7E2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86233478211581"/>
          <c:y val="7.8653513264264535E-2"/>
          <c:w val="0.49251039112523387"/>
          <c:h val="0.84153625586076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Caminando por la ciudad solo/a</c:v>
                </c:pt>
                <c:pt idx="1">
                  <c:v>Caminando por su barrio de noche solo/a</c:v>
                </c:pt>
                <c:pt idx="2">
                  <c:v>Caminando por la ciudad solo/a y encontrarse con Carabineros</c:v>
                </c:pt>
                <c:pt idx="3">
                  <c:v>Caminando por su barrio solo/a y encontrarse con Carabineros</c:v>
                </c:pt>
                <c:pt idx="4">
                  <c:v>Caminando por su barrio solo/a</c:v>
                </c:pt>
                <c:pt idx="5">
                  <c:v>Dentro de su hogar solo/a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0.27854174255829539</c:v>
                </c:pt>
                <c:pt idx="1">
                  <c:v>0.41888010861049269</c:v>
                </c:pt>
                <c:pt idx="2">
                  <c:v>0.43155040756628932</c:v>
                </c:pt>
                <c:pt idx="3">
                  <c:v>0.4737791849564138</c:v>
                </c:pt>
                <c:pt idx="4">
                  <c:v>0.74799707183424957</c:v>
                </c:pt>
                <c:pt idx="5">
                  <c:v>0.91114909655222598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Caminando por la ciudad solo/a</c:v>
                </c:pt>
                <c:pt idx="1">
                  <c:v>Caminando por su barrio de noche solo/a</c:v>
                </c:pt>
                <c:pt idx="2">
                  <c:v>Caminando por la ciudad solo/a y encontrarse con Carabineros</c:v>
                </c:pt>
                <c:pt idx="3">
                  <c:v>Caminando por su barrio solo/a y encontrarse con Carabineros</c:v>
                </c:pt>
                <c:pt idx="4">
                  <c:v>Caminando por su barrio solo/a</c:v>
                </c:pt>
                <c:pt idx="5">
                  <c:v>Dentro de su hogar solo/a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0.67885264337320961</c:v>
                </c:pt>
                <c:pt idx="1">
                  <c:v>0.55579107984231357</c:v>
                </c:pt>
                <c:pt idx="2">
                  <c:v>0.50184315717338535</c:v>
                </c:pt>
                <c:pt idx="3">
                  <c:v>0.46272607279247363</c:v>
                </c:pt>
                <c:pt idx="4">
                  <c:v>0.24358033376814625</c:v>
                </c:pt>
                <c:pt idx="5">
                  <c:v>8.4393878165409497E-2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E-47E5-87B6-8CAF09F907B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Hoja1!$A$2:$A$7</c:f>
              <c:strCache>
                <c:ptCount val="6"/>
                <c:pt idx="0">
                  <c:v>Caminando por la ciudad solo/a</c:v>
                </c:pt>
                <c:pt idx="1">
                  <c:v>Caminando por su barrio de noche solo/a</c:v>
                </c:pt>
                <c:pt idx="2">
                  <c:v>Caminando por la ciudad solo/a y encontrarse con Carabineros</c:v>
                </c:pt>
                <c:pt idx="3">
                  <c:v>Caminando por su barrio solo/a y encontrarse con Carabineros</c:v>
                </c:pt>
                <c:pt idx="4">
                  <c:v>Caminando por su barrio solo/a</c:v>
                </c:pt>
                <c:pt idx="5">
                  <c:v>Dentro de su hogar solo/a</c:v>
                </c:pt>
              </c:strCache>
            </c:strRef>
          </c:cat>
          <c:val>
            <c:numRef>
              <c:f>Hoja1!$D$2:$D$7</c:f>
              <c:numCache>
                <c:formatCode>0.0%</c:formatCode>
                <c:ptCount val="6"/>
                <c:pt idx="0">
                  <c:v>4.2605614068494994E-2</c:v>
                </c:pt>
                <c:pt idx="1">
                  <c:v>2.5328811547193707E-2</c:v>
                </c:pt>
                <c:pt idx="2">
                  <c:v>6.6606435260325197E-2</c:v>
                </c:pt>
                <c:pt idx="3">
                  <c:v>6.3494742251112513E-2</c:v>
                </c:pt>
                <c:pt idx="4">
                  <c:v>8.4225943976041894E-3</c:v>
                </c:pt>
                <c:pt idx="5">
                  <c:v>4.4570252823645006E-3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E-47E5-87B6-8CAF09F907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5190954963096851"/>
          <c:y val="1.763409257898604E-2"/>
          <c:w val="0.36830835467188833"/>
          <c:h val="6.4902023176566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1089436034568"/>
          <c:y val="0.15229797979797979"/>
          <c:w val="0.39978198729648057"/>
          <c:h val="0.8044444444444444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4C-F046-B1E1-93AC0A8847BA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F9E-4CB9-A23C-BDDFD7218C61}"/>
              </c:ext>
            </c:extLst>
          </c:dPt>
          <c:dPt>
            <c:idx val="2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9E-4CB9-A23C-BDDFD7218C61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879-4328-A0CC-36D194001362}"/>
              </c:ext>
            </c:extLst>
          </c:dPt>
          <c:dPt>
            <c:idx val="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4C-F046-B1E1-93AC0A8847BA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4C-F046-B1E1-93AC0A8847BA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F4C-F046-B1E1-93AC0A8847BA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F4C-F046-B1E1-93AC0A8847BA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dLbl>
              <c:idx val="0"/>
              <c:layout>
                <c:manualLayout>
                  <c:x val="2.3403615886388819E-2"/>
                  <c:y val="-5.92687506419576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4C-F046-B1E1-93AC0A8847BA}"/>
                </c:ext>
              </c:extLst>
            </c:dLbl>
            <c:dLbl>
              <c:idx val="1"/>
              <c:layout>
                <c:manualLayout>
                  <c:x val="2.679452930176324E-2"/>
                  <c:y val="1.08368686868686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9E-4CB9-A23C-BDDFD7218C61}"/>
                </c:ext>
              </c:extLst>
            </c:dLbl>
            <c:dLbl>
              <c:idx val="2"/>
              <c:layout>
                <c:manualLayout>
                  <c:x val="-4.764392420871677E-2"/>
                  <c:y val="-7.47515865754253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9E-4CB9-A23C-BDDFD7218C61}"/>
                </c:ext>
              </c:extLst>
            </c:dLbl>
            <c:dLbl>
              <c:idx val="3"/>
              <c:layout>
                <c:manualLayout>
                  <c:x val="-5.0356140542644817E-3"/>
                  <c:y val="-3.29303030303030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79-4328-A0CC-36D1940013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Más seguro</c:v>
                </c:pt>
                <c:pt idx="1">
                  <c:v>Igual de seguro</c:v>
                </c:pt>
                <c:pt idx="2">
                  <c:v>Menos seguro</c:v>
                </c:pt>
                <c:pt idx="3">
                  <c:v>NS/NR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4.3029655371998432E-2</c:v>
                </c:pt>
                <c:pt idx="1">
                  <c:v>0.30728501922134982</c:v>
                </c:pt>
                <c:pt idx="2">
                  <c:v>0.638084957649667</c:v>
                </c:pt>
                <c:pt idx="3">
                  <c:v>1.1600367756984878E-2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32448201152467"/>
          <c:y val="0.10310922376436965"/>
          <c:w val="0.48511030186406079"/>
          <c:h val="0.827216208554386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Aprobaría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Seguridad privada armada</c:v>
                </c:pt>
                <c:pt idx="1">
                  <c:v>Vigilancia de redes sociales de todas las personas, para obtener información</c:v>
                </c:pt>
                <c:pt idx="2">
                  <c:v>Escuchas telefónicas para rastrear a posibles responsables de un crimen o red de delincuentes</c:v>
                </c:pt>
                <c:pt idx="3">
                  <c:v>Uso de drones para para la vigilancia dentro de su comuna</c:v>
                </c:pt>
                <c:pt idx="4">
                  <c:v>Instalación de cámaras de seguridad en todas las calles dentro de su barrio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0.27311941264380268</c:v>
                </c:pt>
                <c:pt idx="1">
                  <c:v>0.32218050795516356</c:v>
                </c:pt>
                <c:pt idx="2">
                  <c:v>0.42284781775981789</c:v>
                </c:pt>
                <c:pt idx="3">
                  <c:v>0.66590431088783675</c:v>
                </c:pt>
                <c:pt idx="4">
                  <c:v>0.81950186867361308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aprobaría, ni rechazaría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Seguridad privada armada</c:v>
                </c:pt>
                <c:pt idx="1">
                  <c:v>Vigilancia de redes sociales de todas las personas, para obtener información</c:v>
                </c:pt>
                <c:pt idx="2">
                  <c:v>Escuchas telefónicas para rastrear a posibles responsables de un crimen o red de delincuentes</c:v>
                </c:pt>
                <c:pt idx="3">
                  <c:v>Uso de drones para para la vigilancia dentro de su comuna</c:v>
                </c:pt>
                <c:pt idx="4">
                  <c:v>Instalación de cámaras de seguridad en todas las calles dentro de su barrio</c:v>
                </c:pt>
              </c:strCache>
            </c:strRef>
          </c:cat>
          <c:val>
            <c:numRef>
              <c:f>Hoja1!$C$2:$C$6</c:f>
              <c:numCache>
                <c:formatCode>0.0%</c:formatCode>
                <c:ptCount val="5"/>
                <c:pt idx="0">
                  <c:v>4.7845401347308275E-2</c:v>
                </c:pt>
                <c:pt idx="1">
                  <c:v>4.5936262864702565E-2</c:v>
                </c:pt>
                <c:pt idx="2">
                  <c:v>5.0411221643325156E-2</c:v>
                </c:pt>
                <c:pt idx="3">
                  <c:v>4.5380094919819786E-2</c:v>
                </c:pt>
                <c:pt idx="4">
                  <c:v>2.8859998313014095E-2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E-47E5-87B6-8CAF09F907B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Rechazaría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Seguridad privada armada</c:v>
                </c:pt>
                <c:pt idx="1">
                  <c:v>Vigilancia de redes sociales de todas las personas, para obtener información</c:v>
                </c:pt>
                <c:pt idx="2">
                  <c:v>Escuchas telefónicas para rastrear a posibles responsables de un crimen o red de delincuentes</c:v>
                </c:pt>
                <c:pt idx="3">
                  <c:v>Uso de drones para para la vigilancia dentro de su comuna</c:v>
                </c:pt>
                <c:pt idx="4">
                  <c:v>Instalación de cámaras de seguridad en todas las calles dentro de su barrio</c:v>
                </c:pt>
              </c:strCache>
            </c:strRef>
          </c:cat>
          <c:val>
            <c:numRef>
              <c:f>Hoja1!$D$2:$D$6</c:f>
              <c:numCache>
                <c:formatCode>0.0%</c:formatCode>
                <c:ptCount val="5"/>
                <c:pt idx="0">
                  <c:v>0.62717254433788894</c:v>
                </c:pt>
                <c:pt idx="1">
                  <c:v>0.58840623148205551</c:v>
                </c:pt>
                <c:pt idx="2">
                  <c:v>0.49731612593564528</c:v>
                </c:pt>
                <c:pt idx="3">
                  <c:v>0.27101722877498702</c:v>
                </c:pt>
                <c:pt idx="4">
                  <c:v>0.14417411663020679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E-47E5-87B6-8CAF09F907B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Hoja1!$A$2:$A$6</c:f>
              <c:strCache>
                <c:ptCount val="5"/>
                <c:pt idx="0">
                  <c:v>Seguridad privada armada</c:v>
                </c:pt>
                <c:pt idx="1">
                  <c:v>Vigilancia de redes sociales de todas las personas, para obtener información</c:v>
                </c:pt>
                <c:pt idx="2">
                  <c:v>Escuchas telefónicas para rastrear a posibles responsables de un crimen o red de delincuentes</c:v>
                </c:pt>
                <c:pt idx="3">
                  <c:v>Uso de drones para para la vigilancia dentro de su comuna</c:v>
                </c:pt>
                <c:pt idx="4">
                  <c:v>Instalación de cámaras de seguridad en todas las calles dentro de su barrio</c:v>
                </c:pt>
              </c:strCache>
            </c:strRef>
          </c:cat>
          <c:val>
            <c:numRef>
              <c:f>Hoja1!$E$2:$E$6</c:f>
              <c:numCache>
                <c:formatCode>0.0%</c:formatCode>
                <c:ptCount val="5"/>
                <c:pt idx="0">
                  <c:v>5.1862641671000138E-2</c:v>
                </c:pt>
                <c:pt idx="1">
                  <c:v>4.3476997698078348E-2</c:v>
                </c:pt>
                <c:pt idx="2">
                  <c:v>2.9424834661211621E-2</c:v>
                </c:pt>
                <c:pt idx="3">
                  <c:v>1.7698365417356456E-2</c:v>
                </c:pt>
                <c:pt idx="4">
                  <c:v>7.4640163831660462E-3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5-4B4A-AFCD-BEED51A9B0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8511587416036805"/>
          <c:y val="2.3512123438648051E-2"/>
          <c:w val="0.49860733223644227"/>
          <c:h val="6.4902023176566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31158845534757"/>
          <c:y val="2.6767172050667139E-4"/>
          <c:w val="0.7973440965653753"/>
          <c:h val="0.914081687279942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8E-483D-B854-8E85C7EAF64D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C86-4ECE-8F37-9CE7E9E49E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Ministerio Público o Fiscalía</c:v>
                </c:pt>
                <c:pt idx="1">
                  <c:v>Seguridad Privada</c:v>
                </c:pt>
                <c:pt idx="2">
                  <c:v>Seguridad Ciudadana</c:v>
                </c:pt>
                <c:pt idx="3">
                  <c:v>Carabineros</c:v>
                </c:pt>
                <c:pt idx="4">
                  <c:v>Policía de Investigaciones (PDI)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2.5689948192537448</c:v>
                </c:pt>
                <c:pt idx="1">
                  <c:v>2.8480277590061212</c:v>
                </c:pt>
                <c:pt idx="2">
                  <c:v>3.0322508999216637</c:v>
                </c:pt>
                <c:pt idx="3">
                  <c:v>3.0840111993371742</c:v>
                </c:pt>
                <c:pt idx="4">
                  <c:v>3.5077900695244528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02889428776718E-2"/>
          <c:y val="8.9099380768111108E-2"/>
          <c:w val="0.88689863952287684"/>
          <c:h val="0.77194871251267061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'MAPA 1 '!$J$9</c:f>
              <c:strCache>
                <c:ptCount val="1"/>
                <c:pt idx="0">
                  <c:v>Carabineros </c:v>
                </c:pt>
              </c:strCache>
            </c:strRef>
          </c:tx>
          <c:spPr>
            <a:ln w="25400" cap="rnd">
              <a:solidFill>
                <a:srgbClr val="77933C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7933C"/>
              </a:solidFill>
              <a:ln w="9525">
                <a:solidFill>
                  <a:srgbClr val="77933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907602689956544E-2"/>
                  <c:y val="-3.98463428206325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53-9545-BC44-1BA9E33D3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'MAPA 1 '!$K$9</c:f>
              <c:numCache>
                <c:formatCode>###0.00</c:formatCode>
                <c:ptCount val="1"/>
                <c:pt idx="0">
                  <c:v>2.8514047648247915</c:v>
                </c:pt>
              </c:numCache>
            </c:numRef>
          </c:xVal>
          <c:yVal>
            <c:numRef>
              <c:f>'MAPA 1 '!$L$9</c:f>
              <c:numCache>
                <c:formatCode>###0.00</c:formatCode>
                <c:ptCount val="1"/>
                <c:pt idx="0">
                  <c:v>3.0840111993371724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A2-4FF5-9FA2-6348202A97E0}"/>
            </c:ext>
          </c:extLst>
        </c:ser>
        <c:ser>
          <c:idx val="1"/>
          <c:order val="1"/>
          <c:tx>
            <c:strRef>
              <c:f>'MAPA 1 '!$J$10</c:f>
              <c:strCache>
                <c:ptCount val="1"/>
                <c:pt idx="0">
                  <c:v>Policia de Investigaciones (PDI)</c:v>
                </c:pt>
              </c:strCache>
            </c:strRef>
          </c:tx>
          <c:spPr>
            <a:ln w="25400" cap="rnd">
              <a:solidFill>
                <a:srgbClr val="D46607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D46607"/>
              </a:solidFill>
              <a:ln w="9525">
                <a:solidFill>
                  <a:srgbClr val="D46607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861404034934816E-2"/>
                  <c:y val="-3.130784078763978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52203755552917"/>
                      <c:h val="9.16750501608980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53-9545-BC44-1BA9E33D3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'MAPA 1 '!$K$10</c:f>
              <c:numCache>
                <c:formatCode>###0.00</c:formatCode>
                <c:ptCount val="1"/>
                <c:pt idx="0">
                  <c:v>3.5273452109000201</c:v>
                </c:pt>
              </c:numCache>
            </c:numRef>
          </c:xVal>
          <c:yVal>
            <c:numRef>
              <c:f>'MAPA 1 '!$L$10</c:f>
              <c:numCache>
                <c:formatCode>###0.00</c:formatCode>
                <c:ptCount val="1"/>
                <c:pt idx="0">
                  <c:v>3.5077900695244542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A2-4FF5-9FA2-6348202A97E0}"/>
            </c:ext>
          </c:extLst>
        </c:ser>
        <c:ser>
          <c:idx val="2"/>
          <c:order val="2"/>
          <c:tx>
            <c:strRef>
              <c:f>'MAPA 1 '!$J$11</c:f>
              <c:strCache>
                <c:ptCount val="1"/>
                <c:pt idx="0">
                  <c:v>Seguridad Ciudadana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907602689956544E-3"/>
                  <c:y val="1.423083672165447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3-9545-BC44-1BA9E33D3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'MAPA 1 '!$K$11</c:f>
              <c:numCache>
                <c:formatCode>###0.00</c:formatCode>
                <c:ptCount val="1"/>
                <c:pt idx="0">
                  <c:v>2.8804280468423689</c:v>
                </c:pt>
              </c:numCache>
            </c:numRef>
          </c:xVal>
          <c:yVal>
            <c:numRef>
              <c:f>'MAPA 1 '!$L$11</c:f>
              <c:numCache>
                <c:formatCode>###0.00</c:formatCode>
                <c:ptCount val="1"/>
                <c:pt idx="0">
                  <c:v>3.0322508999216629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A2-4FF5-9FA2-6348202A97E0}"/>
            </c:ext>
          </c:extLst>
        </c:ser>
        <c:ser>
          <c:idx val="3"/>
          <c:order val="3"/>
          <c:tx>
            <c:strRef>
              <c:f>'MAPA 1 '!$J$12</c:f>
              <c:strCache>
                <c:ptCount val="1"/>
                <c:pt idx="0">
                  <c:v>Seguridad Privada</c:v>
                </c:pt>
              </c:strCache>
            </c:strRef>
          </c:tx>
          <c:spPr>
            <a:ln w="25400" cap="rnd">
              <a:solidFill>
                <a:srgbClr val="40404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2B3139"/>
              </a:solidFill>
              <a:ln w="25400">
                <a:solidFill>
                  <a:srgbClr val="40404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704523450567718"/>
                  <c:y val="3.41540081319707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53-9545-BC44-1BA9E33D33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'MAPA 1 '!$K$12</c:f>
              <c:numCache>
                <c:formatCode>###0.00</c:formatCode>
                <c:ptCount val="1"/>
                <c:pt idx="0">
                  <c:v>2.702773000045565</c:v>
                </c:pt>
              </c:numCache>
            </c:numRef>
          </c:xVal>
          <c:yVal>
            <c:numRef>
              <c:f>'MAPA 1 '!$L$12</c:f>
              <c:numCache>
                <c:formatCode>###0.00</c:formatCode>
                <c:ptCount val="1"/>
                <c:pt idx="0">
                  <c:v>2.8480277590061207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EA2-4FF5-9FA2-6348202A9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288064"/>
        <c:axId val="212288640"/>
      </c:scatterChart>
      <c:valAx>
        <c:axId val="212288064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rgbClr val="4A452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1" dirty="0">
                    <a:solidFill>
                      <a:srgbClr val="4A452A"/>
                    </a:solidFill>
                  </a:rPr>
                  <a:t>Evaluación de Confianza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1" u="none" strike="noStrike" kern="1200" baseline="0">
                  <a:solidFill>
                    <a:srgbClr val="4A452A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_ ;[Red]\-#,##0\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4A452A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2288640"/>
        <c:crosses val="autoZero"/>
        <c:crossBetween val="midCat"/>
        <c:majorUnit val="1"/>
      </c:valAx>
      <c:valAx>
        <c:axId val="212288640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rgbClr val="4A452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1" dirty="0">
                    <a:solidFill>
                      <a:srgbClr val="4A452A"/>
                    </a:solidFill>
                  </a:rPr>
                  <a:t>Evaluación en Temas de </a:t>
                </a:r>
                <a:r>
                  <a:rPr lang="en-US" sz="1200" b="1" i="1" dirty="0" err="1">
                    <a:solidFill>
                      <a:srgbClr val="4A452A"/>
                    </a:solidFill>
                  </a:rPr>
                  <a:t>Seguridad</a:t>
                </a:r>
                <a:endParaRPr lang="en-US" sz="1200" b="1" i="1" dirty="0">
                  <a:solidFill>
                    <a:srgbClr val="4A452A"/>
                  </a:solidFill>
                </a:endParaRPr>
              </a:p>
            </c:rich>
          </c:tx>
          <c:layout>
            <c:manualLayout>
              <c:xMode val="edge"/>
              <c:yMode val="edge"/>
              <c:x val="1.9188257707659452E-2"/>
              <c:y val="0.213646095002376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1" u="none" strike="noStrike" kern="1200" baseline="0">
                  <a:solidFill>
                    <a:srgbClr val="4A452A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rgbClr val="4A452A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2288064"/>
        <c:crosses val="autoZero"/>
        <c:crossBetween val="midCat"/>
        <c:majorUnit val="1"/>
      </c:valAx>
      <c:spPr>
        <a:solidFill>
          <a:srgbClr val="F3FFF7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88-4250-A8E6-29C6788F3D51}"/>
              </c:ext>
            </c:extLst>
          </c:dPt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B88-4250-A8E6-29C6788F3D5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5-4811-8F11-577E50BFDAF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5-4811-8F11-577E50BFDA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Ha aumentado</c:v>
                </c:pt>
                <c:pt idx="1">
                  <c:v>Se ha mantenido</c:v>
                </c:pt>
                <c:pt idx="2">
                  <c:v>Ha disminuido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0.80648108047576827</c:v>
                </c:pt>
                <c:pt idx="1">
                  <c:v>0.15839262222232617</c:v>
                </c:pt>
                <c:pt idx="2">
                  <c:v>3.5126297301905494E-2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A5-4811-8F11-577E50BFD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Control de armas de fuego</c:v>
                </c:pt>
                <c:pt idx="1">
                  <c:v>Vinculación con la comunidad</c:v>
                </c:pt>
                <c:pt idx="2">
                  <c:v>Control del narcotráfico</c:v>
                </c:pt>
                <c:pt idx="3">
                  <c:v>Control y prevención de delitos</c:v>
                </c:pt>
                <c:pt idx="4">
                  <c:v>Investigación de delitos</c:v>
                </c:pt>
                <c:pt idx="5">
                  <c:v>Respuesta a llamados de emergencia</c:v>
                </c:pt>
                <c:pt idx="6">
                  <c:v> Mantenimiento del orden público</c:v>
                </c:pt>
                <c:pt idx="7">
                  <c:v>Fiscalización del comercio ambulante</c:v>
                </c:pt>
                <c:pt idx="8">
                  <c:v>Recepción de denuncias</c:v>
                </c:pt>
                <c:pt idx="9">
                  <c:v>Control del tránsito vehicular</c:v>
                </c:pt>
              </c:strCache>
            </c:strRef>
          </c:cat>
          <c:val>
            <c:numRef>
              <c:f>Hoja1!$B$2:$B$11</c:f>
              <c:numCache>
                <c:formatCode>0.0%</c:formatCode>
                <c:ptCount val="10"/>
                <c:pt idx="0">
                  <c:v>0.23578199805370562</c:v>
                </c:pt>
                <c:pt idx="1">
                  <c:v>0.24020133195061755</c:v>
                </c:pt>
                <c:pt idx="2">
                  <c:v>0.27723840345199569</c:v>
                </c:pt>
                <c:pt idx="3">
                  <c:v>0.2920704444566507</c:v>
                </c:pt>
                <c:pt idx="4">
                  <c:v>0.30838900576184475</c:v>
                </c:pt>
                <c:pt idx="5">
                  <c:v>0.37840003063353639</c:v>
                </c:pt>
                <c:pt idx="6">
                  <c:v>0.39175623756013445</c:v>
                </c:pt>
                <c:pt idx="7">
                  <c:v>0.41166293290932437</c:v>
                </c:pt>
                <c:pt idx="8">
                  <c:v>0.45584058412987755</c:v>
                </c:pt>
                <c:pt idx="9">
                  <c:v>0.51581746468838485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Control de armas de fuego</c:v>
                </c:pt>
                <c:pt idx="1">
                  <c:v>Vinculación con la comunidad</c:v>
                </c:pt>
                <c:pt idx="2">
                  <c:v>Control del narcotráfico</c:v>
                </c:pt>
                <c:pt idx="3">
                  <c:v>Control y prevención de delitos</c:v>
                </c:pt>
                <c:pt idx="4">
                  <c:v>Investigación de delitos</c:v>
                </c:pt>
                <c:pt idx="5">
                  <c:v>Respuesta a llamados de emergencia</c:v>
                </c:pt>
                <c:pt idx="6">
                  <c:v> Mantenimiento del orden público</c:v>
                </c:pt>
                <c:pt idx="7">
                  <c:v>Fiscalización del comercio ambulante</c:v>
                </c:pt>
                <c:pt idx="8">
                  <c:v>Recepción de denuncias</c:v>
                </c:pt>
                <c:pt idx="9">
                  <c:v>Control del tránsito vehicular</c:v>
                </c:pt>
              </c:strCache>
            </c:strRef>
          </c:cat>
          <c:val>
            <c:numRef>
              <c:f>Hoja1!$C$2:$C$11</c:f>
              <c:numCache>
                <c:formatCode>0.0%</c:formatCode>
                <c:ptCount val="10"/>
                <c:pt idx="0">
                  <c:v>0.5988851755314778</c:v>
                </c:pt>
                <c:pt idx="1">
                  <c:v>0.67967393805913756</c:v>
                </c:pt>
                <c:pt idx="2">
                  <c:v>0.61165048543689315</c:v>
                </c:pt>
                <c:pt idx="3">
                  <c:v>0.60104398940989567</c:v>
                </c:pt>
                <c:pt idx="4">
                  <c:v>0.56815801206697258</c:v>
                </c:pt>
                <c:pt idx="5">
                  <c:v>0.54182460576286506</c:v>
                </c:pt>
                <c:pt idx="6">
                  <c:v>0.54931372902023134</c:v>
                </c:pt>
                <c:pt idx="7">
                  <c:v>0.4912101134810693</c:v>
                </c:pt>
                <c:pt idx="8">
                  <c:v>0.45209735828899411</c:v>
                </c:pt>
                <c:pt idx="9">
                  <c:v>0.42635913455265823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9-408F-AC3E-22C8B22A172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Control de armas de fuego</c:v>
                </c:pt>
                <c:pt idx="1">
                  <c:v>Vinculación con la comunidad</c:v>
                </c:pt>
                <c:pt idx="2">
                  <c:v>Control del narcotráfico</c:v>
                </c:pt>
                <c:pt idx="3">
                  <c:v>Control y prevención de delitos</c:v>
                </c:pt>
                <c:pt idx="4">
                  <c:v>Investigación de delitos</c:v>
                </c:pt>
                <c:pt idx="5">
                  <c:v>Respuesta a llamados de emergencia</c:v>
                </c:pt>
                <c:pt idx="6">
                  <c:v> Mantenimiento del orden público</c:v>
                </c:pt>
                <c:pt idx="7">
                  <c:v>Fiscalización del comercio ambulante</c:v>
                </c:pt>
                <c:pt idx="8">
                  <c:v>Recepción de denuncias</c:v>
                </c:pt>
                <c:pt idx="9">
                  <c:v>Control del tránsito vehicular</c:v>
                </c:pt>
              </c:strCache>
            </c:strRef>
          </c:cat>
          <c:val>
            <c:numRef>
              <c:f>Hoja1!$D$2:$D$11</c:f>
              <c:numCache>
                <c:formatCode>0.0%</c:formatCode>
                <c:ptCount val="10"/>
                <c:pt idx="0">
                  <c:v>0.16533282641481656</c:v>
                </c:pt>
                <c:pt idx="1">
                  <c:v>8.0124729990244933E-2</c:v>
                </c:pt>
                <c:pt idx="2">
                  <c:v>0.1111111111111111</c:v>
                </c:pt>
                <c:pt idx="3">
                  <c:v>0.10688556613345356</c:v>
                </c:pt>
                <c:pt idx="4">
                  <c:v>0.1234529821711827</c:v>
                </c:pt>
                <c:pt idx="5">
                  <c:v>7.9775363603598409E-2</c:v>
                </c:pt>
                <c:pt idx="6">
                  <c:v>5.8930033419634174E-2</c:v>
                </c:pt>
                <c:pt idx="7">
                  <c:v>9.7126953609606437E-2</c:v>
                </c:pt>
                <c:pt idx="8">
                  <c:v>9.206205758112837E-2</c:v>
                </c:pt>
                <c:pt idx="9">
                  <c:v>5.7823400758956929E-2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9-408F-AC3E-22C8B22A17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4A452A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312721302313548"/>
          <c:y val="1.6626856038265334E-2"/>
          <c:w val="0.33477620772971878"/>
          <c:h val="8.0592902339913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54008961435948"/>
          <c:y val="4.5877272727272725E-2"/>
          <c:w val="0.66411563259058115"/>
          <c:h val="0.86847222222222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843-49FD-BC31-FC55A1D2C23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843-49FD-BC31-FC55A1D2C23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843-49FD-BC31-FC55A1D2C23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843-49FD-BC31-FC55A1D2C2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Control del narcotráfico</c:v>
                </c:pt>
                <c:pt idx="1">
                  <c:v> Mantenimiento del orden público</c:v>
                </c:pt>
                <c:pt idx="2">
                  <c:v>Control de armas de fuego</c:v>
                </c:pt>
                <c:pt idx="3">
                  <c:v>Fiscalización del comercio ambulante</c:v>
                </c:pt>
                <c:pt idx="4">
                  <c:v>Control y prevención de delitos</c:v>
                </c:pt>
                <c:pt idx="5">
                  <c:v>Respuesta a llamados de emergencia</c:v>
                </c:pt>
                <c:pt idx="6">
                  <c:v>Investigación de delitos</c:v>
                </c:pt>
                <c:pt idx="7">
                  <c:v>Recepción de denuncias</c:v>
                </c:pt>
                <c:pt idx="8">
                  <c:v>Vinculación con la comunidad</c:v>
                </c:pt>
                <c:pt idx="9">
                  <c:v>Control del tránsito vehicular</c:v>
                </c:pt>
              </c:strCache>
            </c:strRef>
          </c:cat>
          <c:val>
            <c:numRef>
              <c:f>Hoja1!$B$2:$B$11</c:f>
              <c:numCache>
                <c:formatCode>###0.0</c:formatCode>
                <c:ptCount val="10"/>
                <c:pt idx="0">
                  <c:v>3.7238774045130612</c:v>
                </c:pt>
                <c:pt idx="1">
                  <c:v>3.838091614937019</c:v>
                </c:pt>
                <c:pt idx="2">
                  <c:v>3.8524013163559689</c:v>
                </c:pt>
                <c:pt idx="3">
                  <c:v>3.888124330630184</c:v>
                </c:pt>
                <c:pt idx="4">
                  <c:v>4.071100128475309</c:v>
                </c:pt>
                <c:pt idx="5">
                  <c:v>4.1096945385128487</c:v>
                </c:pt>
                <c:pt idx="6">
                  <c:v>4.1877172260120519</c:v>
                </c:pt>
                <c:pt idx="7">
                  <c:v>4.3266997126109326</c:v>
                </c:pt>
                <c:pt idx="8">
                  <c:v>4.5392126735876994</c:v>
                </c:pt>
                <c:pt idx="9">
                  <c:v>4.6521331218278847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78596842530495E-2"/>
          <c:y val="4.5877272727272725E-2"/>
          <c:w val="0.91177714111955266"/>
          <c:h val="0.885035371129598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06-8644-9C67-1CFB8F238892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CD7-4913-A494-86BCF00464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Izquierda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Drecha</c:v>
                </c:pt>
                <c:pt idx="10">
                  <c:v>Independiente</c:v>
                </c:pt>
                <c:pt idx="11">
                  <c:v>Ns/Nr</c:v>
                </c:pt>
              </c:strCache>
            </c:strRef>
          </c:cat>
          <c:val>
            <c:numRef>
              <c:f>Hoja1!$B$2:$B$13</c:f>
              <c:numCache>
                <c:formatCode>0.0%</c:formatCode>
                <c:ptCount val="12"/>
                <c:pt idx="0">
                  <c:v>5.5299595091248668E-2</c:v>
                </c:pt>
                <c:pt idx="1">
                  <c:v>2.963326730782714E-2</c:v>
                </c:pt>
                <c:pt idx="2">
                  <c:v>6.4236633693268305E-2</c:v>
                </c:pt>
                <c:pt idx="3">
                  <c:v>6.3078657703639657E-2</c:v>
                </c:pt>
                <c:pt idx="4">
                  <c:v>0.17403876629732137</c:v>
                </c:pt>
                <c:pt idx="5">
                  <c:v>2.1583365102483907E-2</c:v>
                </c:pt>
                <c:pt idx="6">
                  <c:v>3.6358847349633745E-2</c:v>
                </c:pt>
                <c:pt idx="7">
                  <c:v>1.6956046063003962E-2</c:v>
                </c:pt>
                <c:pt idx="8">
                  <c:v>1.6044977927693965E-2</c:v>
                </c:pt>
                <c:pt idx="9">
                  <c:v>2.5147836465780303E-2</c:v>
                </c:pt>
                <c:pt idx="10">
                  <c:v>0.29274549247557585</c:v>
                </c:pt>
                <c:pt idx="11">
                  <c:v>0.20487651452252306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0000000000000004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35577413245674E-2"/>
          <c:y val="7.0636985728056337E-2"/>
          <c:w val="0.88567387292948585"/>
          <c:h val="0.776262284429027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'MAPA 2'!$A$2</c:f>
              <c:strCache>
                <c:ptCount val="1"/>
                <c:pt idx="0">
                  <c:v>Control de armas de fuego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1433225763158206"/>
                  <c:y val="4.8579690944061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11613491873691"/>
                      <c:h val="0.102831887718136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2'!$B$2</c:f>
              <c:numCache>
                <c:formatCode>0.0%</c:formatCode>
                <c:ptCount val="1"/>
                <c:pt idx="0">
                  <c:v>0.23578199805370562</c:v>
                </c:pt>
              </c:numCache>
            </c:numRef>
          </c:xVal>
          <c:yVal>
            <c:numRef>
              <c:f>'MAPA 2'!$C$2</c:f>
              <c:numCache>
                <c:formatCode>###0.0</c:formatCode>
                <c:ptCount val="1"/>
                <c:pt idx="0">
                  <c:v>3.8524013163559689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AD-41FB-B6C5-0B12C2078B9A}"/>
            </c:ext>
          </c:extLst>
        </c:ser>
        <c:ser>
          <c:idx val="1"/>
          <c:order val="1"/>
          <c:tx>
            <c:strRef>
              <c:f>'MAPA 2'!$A$3</c:f>
              <c:strCache>
                <c:ptCount val="1"/>
                <c:pt idx="0">
                  <c:v>Vinculación con la comunidad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9.8199437645290155E-2"/>
                  <c:y val="-5.143731982312402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2'!$B$3</c:f>
              <c:numCache>
                <c:formatCode>0.0%</c:formatCode>
                <c:ptCount val="1"/>
                <c:pt idx="0">
                  <c:v>0.24020133195061755</c:v>
                </c:pt>
              </c:numCache>
            </c:numRef>
          </c:xVal>
          <c:yVal>
            <c:numRef>
              <c:f>'MAPA 2'!$C$3</c:f>
              <c:numCache>
                <c:formatCode>###0.0</c:formatCode>
                <c:ptCount val="1"/>
                <c:pt idx="0">
                  <c:v>4.5392126735876994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AD-41FB-B6C5-0B12C2078B9A}"/>
            </c:ext>
          </c:extLst>
        </c:ser>
        <c:ser>
          <c:idx val="2"/>
          <c:order val="2"/>
          <c:tx>
            <c:strRef>
              <c:f>'MAPA 2'!$A$4</c:f>
              <c:strCache>
                <c:ptCount val="1"/>
                <c:pt idx="0">
                  <c:v>Control del narcotráfico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2606786365411266E-2"/>
                  <c:y val="8.4300051932342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0406964317373"/>
                      <c:h val="8.28284855646989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2'!$B$4</c:f>
              <c:numCache>
                <c:formatCode>0.0%</c:formatCode>
                <c:ptCount val="1"/>
                <c:pt idx="0">
                  <c:v>0.27723840345199569</c:v>
                </c:pt>
              </c:numCache>
            </c:numRef>
          </c:xVal>
          <c:yVal>
            <c:numRef>
              <c:f>'MAPA 2'!$C$4</c:f>
              <c:numCache>
                <c:formatCode>###0.0</c:formatCode>
                <c:ptCount val="1"/>
                <c:pt idx="0">
                  <c:v>3.7238774045130612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AD-41FB-B6C5-0B12C2078B9A}"/>
            </c:ext>
          </c:extLst>
        </c:ser>
        <c:ser>
          <c:idx val="3"/>
          <c:order val="3"/>
          <c:tx>
            <c:strRef>
              <c:f>'MAPA 2'!$A$5</c:f>
              <c:strCache>
                <c:ptCount val="1"/>
                <c:pt idx="0">
                  <c:v>Control y prevención de delitos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948A5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5071227730461797E-3"/>
                  <c:y val="3.572036098828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54239614360095"/>
                      <c:h val="8.28284855646989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'MAPA 2'!$B$5</c:f>
              <c:numCache>
                <c:formatCode>0.0%</c:formatCode>
                <c:ptCount val="1"/>
                <c:pt idx="0">
                  <c:v>0.2920704444566507</c:v>
                </c:pt>
              </c:numCache>
            </c:numRef>
          </c:xVal>
          <c:yVal>
            <c:numRef>
              <c:f>'MAPA 2'!$C$5</c:f>
              <c:numCache>
                <c:formatCode>###0.0</c:formatCode>
                <c:ptCount val="1"/>
                <c:pt idx="0">
                  <c:v>4.071100128475309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6AD-41FB-B6C5-0B12C2078B9A}"/>
            </c:ext>
          </c:extLst>
        </c:ser>
        <c:ser>
          <c:idx val="4"/>
          <c:order val="4"/>
          <c:tx>
            <c:strRef>
              <c:f>'MAPA 2'!$A$6</c:f>
              <c:strCache>
                <c:ptCount val="1"/>
                <c:pt idx="0">
                  <c:v>Investigación de delitos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2B3139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7.0293013203903007E-2"/>
                  <c:y val="-4.000680430687424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2'!$B$6</c:f>
              <c:numCache>
                <c:formatCode>0.0%</c:formatCode>
                <c:ptCount val="1"/>
                <c:pt idx="0">
                  <c:v>0.30838900576184475</c:v>
                </c:pt>
              </c:numCache>
            </c:numRef>
          </c:xVal>
          <c:yVal>
            <c:numRef>
              <c:f>'MAPA 2'!$C$6</c:f>
              <c:numCache>
                <c:formatCode>###0.0</c:formatCode>
                <c:ptCount val="1"/>
                <c:pt idx="0">
                  <c:v>4.1877172260120519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6AD-41FB-B6C5-0B12C2078B9A}"/>
            </c:ext>
          </c:extLst>
        </c:ser>
        <c:ser>
          <c:idx val="5"/>
          <c:order val="5"/>
          <c:tx>
            <c:strRef>
              <c:f>'MAPA 2'!$A$7</c:f>
              <c:strCache>
                <c:ptCount val="1"/>
                <c:pt idx="0">
                  <c:v>Respuesta a llamados de emergencia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2281866628815427E-2"/>
                  <c:y val="-6.1732738978744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19676284283503"/>
                      <c:h val="9.97703281232732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2'!$B$7</c:f>
              <c:numCache>
                <c:formatCode>0.0%</c:formatCode>
                <c:ptCount val="1"/>
                <c:pt idx="0">
                  <c:v>0.37840003063353639</c:v>
                </c:pt>
              </c:numCache>
            </c:numRef>
          </c:xVal>
          <c:yVal>
            <c:numRef>
              <c:f>'MAPA 2'!$C$7</c:f>
              <c:numCache>
                <c:formatCode>###0.0</c:formatCode>
                <c:ptCount val="1"/>
                <c:pt idx="0">
                  <c:v>4.1096945385128487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6AD-41FB-B6C5-0B12C2078B9A}"/>
            </c:ext>
          </c:extLst>
        </c:ser>
        <c:ser>
          <c:idx val="6"/>
          <c:order val="6"/>
          <c:tx>
            <c:strRef>
              <c:f>'MAPA 2'!$A$8</c:f>
              <c:strCache>
                <c:ptCount val="1"/>
                <c:pt idx="0">
                  <c:v> Mantenimiento del orden público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4A452A"/>
              </a:soli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8.2005256818039968E-2"/>
                  <c:y val="9.5478700475496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45779108704789"/>
                      <c:h val="0.102788866548758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2'!$B$8</c:f>
              <c:numCache>
                <c:formatCode>0.0%</c:formatCode>
                <c:ptCount val="1"/>
                <c:pt idx="0">
                  <c:v>0.39175623756013445</c:v>
                </c:pt>
              </c:numCache>
            </c:numRef>
          </c:xVal>
          <c:yVal>
            <c:numRef>
              <c:f>'MAPA 2'!$C$8</c:f>
              <c:numCache>
                <c:formatCode>###0.0</c:formatCode>
                <c:ptCount val="1"/>
                <c:pt idx="0">
                  <c:v>3.838091614937019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6AD-41FB-B6C5-0B12C2078B9A}"/>
            </c:ext>
          </c:extLst>
        </c:ser>
        <c:ser>
          <c:idx val="7"/>
          <c:order val="7"/>
          <c:tx>
            <c:strRef>
              <c:f>'MAPA 2'!$A$9</c:f>
              <c:strCache>
                <c:ptCount val="1"/>
                <c:pt idx="0">
                  <c:v>Fiscalización del comercio ambulante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4028435861904418E-2"/>
                  <c:y val="1.1094837711790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8537121099565"/>
                      <c:h val="9.1694028836968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2'!$B$9</c:f>
              <c:numCache>
                <c:formatCode>0.0%</c:formatCode>
                <c:ptCount val="1"/>
                <c:pt idx="0">
                  <c:v>0.41166293290932437</c:v>
                </c:pt>
              </c:numCache>
            </c:numRef>
          </c:xVal>
          <c:yVal>
            <c:numRef>
              <c:f>'MAPA 2'!$C$9</c:f>
              <c:numCache>
                <c:formatCode>###0.0</c:formatCode>
                <c:ptCount val="1"/>
                <c:pt idx="0">
                  <c:v>3.888124330630184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6AD-41FB-B6C5-0B12C2078B9A}"/>
            </c:ext>
          </c:extLst>
        </c:ser>
        <c:ser>
          <c:idx val="8"/>
          <c:order val="8"/>
          <c:tx>
            <c:strRef>
              <c:f>'MAPA 2'!$A$10</c:f>
              <c:strCache>
                <c:ptCount val="1"/>
                <c:pt idx="0">
                  <c:v>Recepción de denuncias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0862680402805581E-2"/>
                  <c:y val="-6.1940207560826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20153473901761"/>
                      <c:h val="0.10283189180523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E87-1C45-BFAE-A31B5B81DD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2'!$B$10</c:f>
              <c:numCache>
                <c:formatCode>0.0%</c:formatCode>
                <c:ptCount val="1"/>
                <c:pt idx="0">
                  <c:v>0.45584058412987755</c:v>
                </c:pt>
              </c:numCache>
            </c:numRef>
          </c:xVal>
          <c:yVal>
            <c:numRef>
              <c:f>'MAPA 2'!$C$10</c:f>
              <c:numCache>
                <c:formatCode>###0.0</c:formatCode>
                <c:ptCount val="1"/>
                <c:pt idx="0">
                  <c:v>4.3266997126109326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6AD-41FB-B6C5-0B12C2078B9A}"/>
            </c:ext>
          </c:extLst>
        </c:ser>
        <c:ser>
          <c:idx val="9"/>
          <c:order val="9"/>
          <c:tx>
            <c:strRef>
              <c:f>'MAPA 2'!$A$11</c:f>
              <c:strCache>
                <c:ptCount val="1"/>
                <c:pt idx="0">
                  <c:v>Control del tránsito vehicular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xVal>
            <c:numRef>
              <c:f>'MAPA 2'!$B$12</c:f>
              <c:numCache>
                <c:formatCode>General</c:formatCode>
                <c:ptCount val="1"/>
              </c:numCache>
            </c:numRef>
          </c:xVal>
          <c:yVal>
            <c:numRef>
              <c:f>'MAPA 2'!$C$11</c:f>
              <c:numCache>
                <c:formatCode>###0.0</c:formatCode>
                <c:ptCount val="1"/>
                <c:pt idx="0">
                  <c:v>4.6521331218278847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6AD-41FB-B6C5-0B12C2078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451216"/>
        <c:axId val="540455376"/>
      </c:scatterChart>
      <c:valAx>
        <c:axId val="540451216"/>
        <c:scaling>
          <c:orientation val="minMax"/>
          <c:max val="0.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1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cap="none" dirty="0" err="1"/>
                  <a:t>Realiza</a:t>
                </a:r>
                <a:r>
                  <a:rPr lang="en-US" b="1" i="1" cap="none" dirty="0"/>
                  <a:t> </a:t>
                </a:r>
                <a:r>
                  <a:rPr lang="en-US" b="1" i="1" cap="none" dirty="0" err="1"/>
                  <a:t>Acciones</a:t>
                </a:r>
                <a:endParaRPr lang="en-US" b="1" i="1" cap="none" dirty="0"/>
              </a:p>
            </c:rich>
          </c:tx>
          <c:layout>
            <c:manualLayout>
              <c:xMode val="edge"/>
              <c:yMode val="edge"/>
              <c:x val="0.46614466688132833"/>
              <c:y val="0.92320291145130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1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A452A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40455376"/>
        <c:crosses val="autoZero"/>
        <c:crossBetween val="midCat"/>
      </c:valAx>
      <c:valAx>
        <c:axId val="540455376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1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i="1" cap="none" dirty="0" err="1"/>
                  <a:t>Evaluación</a:t>
                </a:r>
                <a:r>
                  <a:rPr lang="en-US" b="1" i="1" cap="none" dirty="0"/>
                  <a:t> de las </a:t>
                </a:r>
                <a:r>
                  <a:rPr lang="en-US" b="1" i="1" cap="none" dirty="0" err="1"/>
                  <a:t>Acciones</a:t>
                </a:r>
                <a:endParaRPr lang="en-US" b="1" i="1" cap="none" dirty="0"/>
              </a:p>
            </c:rich>
          </c:tx>
          <c:layout>
            <c:manualLayout>
              <c:xMode val="edge"/>
              <c:yMode val="edge"/>
              <c:x val="1.1523908359710395E-2"/>
              <c:y val="0.281097077478194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1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A452A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40451216"/>
        <c:crosses val="autoZero"/>
        <c:crossBetween val="midCat"/>
      </c:valAx>
      <c:spPr>
        <a:solidFill>
          <a:srgbClr val="F3FFF7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6-4B26-96D2-E6AA0EE4E5D3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5-4811-8F11-577E50BFDAFE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5-4811-8F11-577E50BFDA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0.51294501784612678</c:v>
                </c:pt>
                <c:pt idx="1">
                  <c:v>0.48179390181875564</c:v>
                </c:pt>
                <c:pt idx="2">
                  <c:v>5.2610803351177031E-3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A5-4811-8F11-577E50BFD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73896172155472E-2"/>
          <c:y val="2.3427777777777777E-2"/>
          <c:w val="0.9399500216134441"/>
          <c:h val="0.768565463633451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87-44C5-8F97-BC3333F12FB2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87-44C5-8F97-BC3333F12FB2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87-44C5-8F97-BC3333F12FB2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253-4B3D-AEE6-204A91A1D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Hoja1!$A$2:$A$23</c:f>
              <c:strCache>
                <c:ptCount val="22"/>
                <c:pt idx="0">
                  <c:v>1973</c:v>
                </c:pt>
                <c:pt idx="1">
                  <c:v>1981</c:v>
                </c:pt>
                <c:pt idx="2">
                  <c:v>1991</c:v>
                </c:pt>
                <c:pt idx="3">
                  <c:v>1993</c:v>
                </c:pt>
                <c:pt idx="4">
                  <c:v>2000</c:v>
                </c:pt>
                <c:pt idx="5">
                  <c:v>2001</c:v>
                </c:pt>
                <c:pt idx="6">
                  <c:v>2005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No recuerda</c:v>
                </c:pt>
              </c:strCache>
            </c:strRef>
          </c:cat>
          <c:val>
            <c:numRef>
              <c:f>Hoja1!$B$2:$B$23</c:f>
              <c:numCache>
                <c:formatCode>0.0%</c:formatCode>
                <c:ptCount val="22"/>
                <c:pt idx="0">
                  <c:v>1.9775371493165957E-3</c:v>
                </c:pt>
                <c:pt idx="1">
                  <c:v>2.0985633785484737E-3</c:v>
                </c:pt>
                <c:pt idx="2">
                  <c:v>2.0985633785484737E-3</c:v>
                </c:pt>
                <c:pt idx="3">
                  <c:v>1.9775371493165957E-3</c:v>
                </c:pt>
                <c:pt idx="4">
                  <c:v>1.0669108251236851E-2</c:v>
                </c:pt>
                <c:pt idx="5">
                  <c:v>1.9775371493165957E-3</c:v>
                </c:pt>
                <c:pt idx="6">
                  <c:v>4.4944443448233073E-3</c:v>
                </c:pt>
                <c:pt idx="7">
                  <c:v>2.516907195506712E-3</c:v>
                </c:pt>
                <c:pt idx="8">
                  <c:v>1.9775371493165957E-3</c:v>
                </c:pt>
                <c:pt idx="9">
                  <c:v>3.9525626315248452E-3</c:v>
                </c:pt>
                <c:pt idx="10">
                  <c:v>2.8432290603621166E-2</c:v>
                </c:pt>
                <c:pt idx="11">
                  <c:v>1.9775371493165957E-3</c:v>
                </c:pt>
                <c:pt idx="12">
                  <c:v>8.4761646069758407E-3</c:v>
                </c:pt>
                <c:pt idx="13">
                  <c:v>8.1227705773660539E-3</c:v>
                </c:pt>
                <c:pt idx="14">
                  <c:v>1.6904524417161986E-2</c:v>
                </c:pt>
                <c:pt idx="15">
                  <c:v>3.6680026428663894E-2</c:v>
                </c:pt>
                <c:pt idx="16">
                  <c:v>2.9808348283727762E-2</c:v>
                </c:pt>
                <c:pt idx="17">
                  <c:v>4.8883920868111691E-2</c:v>
                </c:pt>
                <c:pt idx="18">
                  <c:v>7.7452274645354327E-2</c:v>
                </c:pt>
                <c:pt idx="19">
                  <c:v>0.29420740506729959</c:v>
                </c:pt>
                <c:pt idx="20">
                  <c:v>0.26001235320348487</c:v>
                </c:pt>
                <c:pt idx="21">
                  <c:v>0.15530208637146115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87-44C5-8F97-BC3333F12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7539010068362"/>
          <c:y val="0.17579272256373774"/>
          <c:w val="0.77294786058457809"/>
          <c:h val="0.6646656873333298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73-E046-97B3-A7C18CA3ABE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3-E046-97B3-A7C18CA3ABE4}"/>
              </c:ext>
            </c:extLst>
          </c:dPt>
          <c:dPt>
            <c:idx val="2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3-E046-97B3-A7C18CA3ABE4}"/>
              </c:ext>
            </c:extLst>
          </c:dPt>
          <c:dPt>
            <c:idx val="3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73-E046-97B3-A7C18CA3ABE4}"/>
              </c:ext>
            </c:extLst>
          </c:dPt>
          <c:dPt>
            <c:idx val="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27-4B46-BB89-7731DF61E07F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27-4B46-BB89-7731DF61E07F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27-4B46-BB89-7731DF61E07F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A27-4B46-BB89-7731DF61E07F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73-E046-97B3-A7C18CA3ABE4}"/>
              </c:ext>
            </c:extLst>
          </c:dPt>
          <c:dLbls>
            <c:dLbl>
              <c:idx val="0"/>
              <c:layout>
                <c:manualLayout>
                  <c:x val="6.8035106829403308E-2"/>
                  <c:y val="-2.92520384294496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73-E046-97B3-A7C18CA3ABE4}"/>
                </c:ext>
              </c:extLst>
            </c:dLbl>
            <c:dLbl>
              <c:idx val="1"/>
              <c:layout>
                <c:manualLayout>
                  <c:x val="7.1814834986592246E-2"/>
                  <c:y val="5.20036238745769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3-E046-97B3-A7C18CA3ABE4}"/>
                </c:ext>
              </c:extLst>
            </c:dLbl>
            <c:dLbl>
              <c:idx val="2"/>
              <c:layout>
                <c:manualLayout>
                  <c:x val="0"/>
                  <c:y val="-0.136509512670764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3-E046-97B3-A7C18CA3ABE4}"/>
                </c:ext>
              </c:extLst>
            </c:dLbl>
            <c:dLbl>
              <c:idx val="3"/>
              <c:layout>
                <c:manualLayout>
                  <c:x val="-1.8898640785945362E-2"/>
                  <c:y val="0.113757927225637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3-E046-97B3-A7C18CA3ABE4}"/>
                </c:ext>
              </c:extLst>
            </c:dLbl>
            <c:dLbl>
              <c:idx val="4"/>
              <c:layout>
                <c:manualLayout>
                  <c:x val="7.1814834986592385E-2"/>
                  <c:y val="0.308771516755301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27-4B46-BB89-7731DF61E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Ns/Nr</c:v>
                </c:pt>
                <c:pt idx="1">
                  <c:v>Otra</c:v>
                </c:pt>
                <c:pt idx="2">
                  <c:v>Neutra</c:v>
                </c:pt>
                <c:pt idx="3">
                  <c:v>Negativa</c:v>
                </c:pt>
                <c:pt idx="4">
                  <c:v>Positiva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3.0000000000000001E-3</c:v>
                </c:pt>
                <c:pt idx="1">
                  <c:v>4.2000000000000003E-2</c:v>
                </c:pt>
                <c:pt idx="2">
                  <c:v>4.9000000000000002E-2</c:v>
                </c:pt>
                <c:pt idx="3">
                  <c:v>0.151</c:v>
                </c:pt>
                <c:pt idx="4">
                  <c:v>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73-E046-97B3-A7C18CA3A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4-5543-8F32-0FC1A1DEF4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4-5543-8F32-0FC1A1DEF4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84-5543-8F32-0FC1A1DEF4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84-5543-8F32-0FC1A1DEF4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84-5543-8F32-0FC1A1DEF4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84-5543-8F32-0FC1A1DEF4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84-5543-8F32-0FC1A1DEF4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84-5543-8F32-0FC1A1DEF4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584-5543-8F32-0FC1A1DEF4E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584-5543-8F32-0FC1A1DEF4E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584-5543-8F32-0FC1A1DEF4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584-5543-8F32-0FC1A1DEF4E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584-5543-8F32-0FC1A1DEF4E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584-5543-8F32-0FC1A1DEF4E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584-5543-8F32-0FC1A1DEF4E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584-5543-8F32-0FC1A1DEF4E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584-5543-8F32-0FC1A1DEF4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Tranquila</c:v>
                </c:pt>
                <c:pt idx="1">
                  <c:v>Agradable</c:v>
                </c:pt>
                <c:pt idx="2">
                  <c:v>Rápida</c:v>
                </c:pt>
                <c:pt idx="3">
                  <c:v>Resolvieron mi problema</c:v>
                </c:pt>
                <c:pt idx="4">
                  <c:v>Efectiva</c:v>
                </c:pt>
                <c:pt idx="5">
                  <c:v>Excelente</c:v>
                </c:pt>
                <c:pt idx="6">
                  <c:v>Buen trato</c:v>
                </c:pt>
                <c:pt idx="7">
                  <c:v>Buena</c:v>
                </c:pt>
              </c:strCache>
            </c:strRef>
          </c:cat>
          <c:val>
            <c:numRef>
              <c:f>Hoja1!$B$2:$B$9</c:f>
              <c:numCache>
                <c:formatCode>0.0%</c:formatCode>
                <c:ptCount val="8"/>
                <c:pt idx="0">
                  <c:v>2E-3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1.0999999999999999E-2</c:v>
                </c:pt>
                <c:pt idx="6">
                  <c:v>3.5000000000000003E-2</c:v>
                </c:pt>
                <c:pt idx="7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584-5543-8F32-0FC1A1DEF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A9-0848-B75F-702D87F85CDA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A9-0848-B75F-702D87F85CDA}"/>
              </c:ext>
            </c:extLst>
          </c:dPt>
          <c:dPt>
            <c:idx val="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A9-0848-B75F-702D87F85CDA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A9-0848-B75F-702D87F85CDA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A9-0848-B75F-702D87F85CDA}"/>
              </c:ext>
            </c:extLst>
          </c:dPt>
          <c:dPt>
            <c:idx val="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A9-0848-B75F-702D87F85CDA}"/>
              </c:ext>
            </c:extLst>
          </c:dPt>
          <c:dPt>
            <c:idx val="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A9-0848-B75F-702D87F85CDA}"/>
              </c:ext>
            </c:extLst>
          </c:dPt>
          <c:dPt>
            <c:idx val="7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A9-0848-B75F-702D87F85CDA}"/>
              </c:ext>
            </c:extLst>
          </c:dPt>
          <c:dPt>
            <c:idx val="8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A9-0848-B75F-702D87F85CDA}"/>
              </c:ext>
            </c:extLst>
          </c:dPt>
          <c:dPt>
            <c:idx val="9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A9-0848-B75F-702D87F85CDA}"/>
              </c:ext>
            </c:extLst>
          </c:dPt>
          <c:dPt>
            <c:idx val="1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A9-0848-B75F-702D87F85CDA}"/>
              </c:ext>
            </c:extLst>
          </c:dPt>
          <c:dPt>
            <c:idx val="1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A9-0848-B75F-702D87F85CDA}"/>
              </c:ext>
            </c:extLst>
          </c:dPt>
          <c:dPt>
            <c:idx val="1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A9-0848-B75F-702D87F85CDA}"/>
              </c:ext>
            </c:extLst>
          </c:dPt>
          <c:dPt>
            <c:idx val="1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DA9-0848-B75F-702D87F85CDA}"/>
              </c:ext>
            </c:extLst>
          </c:dPt>
          <c:dPt>
            <c:idx val="1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DA9-0848-B75F-702D87F85CDA}"/>
              </c:ext>
            </c:extLst>
          </c:dPt>
          <c:dPt>
            <c:idx val="1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DA9-0848-B75F-702D87F85CDA}"/>
              </c:ext>
            </c:extLst>
          </c:dPt>
          <c:dPt>
            <c:idx val="1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DA9-0848-B75F-702D87F85C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Indiferente</c:v>
                </c:pt>
                <c:pt idx="1">
                  <c:v>Normal</c:v>
                </c:pt>
                <c:pt idx="2">
                  <c:v>Regular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8.0000000000000002E-3</c:v>
                </c:pt>
                <c:pt idx="1">
                  <c:v>1.0999999999999999E-2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DA9-0848-B75F-702D87F85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E-6B4F-A5E9-8D758D7E28B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6B4F-A5E9-8D758D7E28B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9E-6B4F-A5E9-8D758D7E28BE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E-6B4F-A5E9-8D758D7E28BE}"/>
              </c:ext>
            </c:extLst>
          </c:dPt>
          <c:dPt>
            <c:idx val="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9E-6B4F-A5E9-8D758D7E28BE}"/>
              </c:ext>
            </c:extLst>
          </c:dPt>
          <c:dPt>
            <c:idx val="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9E-6B4F-A5E9-8D758D7E28BE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9E-6B4F-A5E9-8D758D7E28BE}"/>
              </c:ext>
            </c:extLst>
          </c:dPt>
          <c:dPt>
            <c:idx val="7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9E-6B4F-A5E9-8D758D7E28BE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9E-6B4F-A5E9-8D758D7E28BE}"/>
              </c:ext>
            </c:extLst>
          </c:dPt>
          <c:dPt>
            <c:idx val="9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9E-6B4F-A5E9-8D758D7E28BE}"/>
              </c:ext>
            </c:extLst>
          </c:dPt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9E-6B4F-A5E9-8D758D7E28BE}"/>
              </c:ext>
            </c:extLst>
          </c:dPt>
          <c:dPt>
            <c:idx val="1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9E-6B4F-A5E9-8D758D7E28BE}"/>
              </c:ext>
            </c:extLst>
          </c:dPt>
          <c:dPt>
            <c:idx val="1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9E-6B4F-A5E9-8D758D7E28BE}"/>
              </c:ext>
            </c:extLst>
          </c:dPt>
          <c:dPt>
            <c:idx val="1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69E-6B4F-A5E9-8D758D7E28BE}"/>
              </c:ext>
            </c:extLst>
          </c:dPt>
          <c:dPt>
            <c:idx val="1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69E-6B4F-A5E9-8D758D7E28BE}"/>
              </c:ext>
            </c:extLst>
          </c:dPt>
          <c:dPt>
            <c:idx val="1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9E-6B4F-A5E9-8D758D7E28BE}"/>
              </c:ext>
            </c:extLst>
          </c:dPt>
          <c:dPt>
            <c:idx val="1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69E-6B4F-A5E9-8D758D7E28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Mal trato</c:v>
                </c:pt>
                <c:pt idx="1">
                  <c:v>Lenta</c:v>
                </c:pt>
                <c:pt idx="2">
                  <c:v>Intranquila</c:v>
                </c:pt>
                <c:pt idx="3">
                  <c:v>No llegaron al llamado</c:v>
                </c:pt>
                <c:pt idx="4">
                  <c:v>Violenta</c:v>
                </c:pt>
                <c:pt idx="5">
                  <c:v>Desagradable</c:v>
                </c:pt>
                <c:pt idx="6">
                  <c:v>Deficiente</c:v>
                </c:pt>
                <c:pt idx="7">
                  <c:v>Pésimo</c:v>
                </c:pt>
                <c:pt idx="8">
                  <c:v>Mala</c:v>
                </c:pt>
              </c:strCache>
            </c:strRef>
          </c:cat>
          <c:val>
            <c:numRef>
              <c:f>Hoja1!$B$2:$B$10</c:f>
              <c:numCache>
                <c:formatCode>0.0%</c:formatCode>
                <c:ptCount val="9"/>
                <c:pt idx="0">
                  <c:v>2E-3</c:v>
                </c:pt>
                <c:pt idx="1">
                  <c:v>2E-3</c:v>
                </c:pt>
                <c:pt idx="2">
                  <c:v>2E-3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1.6E-2</c:v>
                </c:pt>
                <c:pt idx="7">
                  <c:v>2.9000000000000001E-2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69E-6B4F-A5E9-8D758D7E2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C36-4AFA-BDB3-C10A76BDE93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196-4B26-96D2-E6AA0EE4E5D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5-4811-8F11-577E50BFDAF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5-4811-8F11-577E50BFDA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0.78813583831890899</c:v>
                </c:pt>
                <c:pt idx="1">
                  <c:v>0.20302105403284662</c:v>
                </c:pt>
                <c:pt idx="2">
                  <c:v>8.8431076482443447E-3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A5-4811-8F11-577E50BFD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19345045490669E-2"/>
          <c:y val="2.3427777777777777E-2"/>
          <c:w val="0.9385045727401089"/>
          <c:h val="0.81941778678423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87-44C5-8F97-BC3333F12FB2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87-44C5-8F97-BC3333F12FB2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87-44C5-8F97-BC3333F12FB2}"/>
              </c:ext>
            </c:extLst>
          </c:dPt>
          <c:dPt>
            <c:idx val="21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253-4B3D-AEE6-204A91A1D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Hoja1!$A$2:$A$22</c:f>
              <c:strCache>
                <c:ptCount val="21"/>
                <c:pt idx="0">
                  <c:v>1970-1989</c:v>
                </c:pt>
                <c:pt idx="1">
                  <c:v>1990</c:v>
                </c:pt>
                <c:pt idx="2">
                  <c:v>1995</c:v>
                </c:pt>
                <c:pt idx="3">
                  <c:v>1999</c:v>
                </c:pt>
                <c:pt idx="4">
                  <c:v>2000</c:v>
                </c:pt>
                <c:pt idx="5">
                  <c:v>2002</c:v>
                </c:pt>
                <c:pt idx="6">
                  <c:v>2004</c:v>
                </c:pt>
                <c:pt idx="7">
                  <c:v>2006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Hoja1!$B$2:$B$22</c:f>
              <c:numCache>
                <c:formatCode>0.0%</c:formatCode>
                <c:ptCount val="21"/>
                <c:pt idx="0">
                  <c:v>4.2999999999999997E-2</c:v>
                </c:pt>
                <c:pt idx="1">
                  <c:v>8.5614614359656744E-3</c:v>
                </c:pt>
                <c:pt idx="2">
                  <c:v>6.7267510189842339E-3</c:v>
                </c:pt>
                <c:pt idx="3">
                  <c:v>1.7122922871931349E-2</c:v>
                </c:pt>
                <c:pt idx="4">
                  <c:v>2.0025256734819499E-2</c:v>
                </c:pt>
                <c:pt idx="5">
                  <c:v>1.5288212454949907E-2</c:v>
                </c:pt>
                <c:pt idx="6">
                  <c:v>7.1384314322147516E-3</c:v>
                </c:pt>
                <c:pt idx="7">
                  <c:v>8.5614614359656744E-3</c:v>
                </c:pt>
                <c:pt idx="8">
                  <c:v>6.7182073821244895E-3</c:v>
                </c:pt>
                <c:pt idx="9">
                  <c:v>1.4193840008539935E-2</c:v>
                </c:pt>
                <c:pt idx="10">
                  <c:v>3.9458000266346688E-2</c:v>
                </c:pt>
                <c:pt idx="11">
                  <c:v>1.2878281665745001E-2</c:v>
                </c:pt>
                <c:pt idx="12">
                  <c:v>2.7892976747959788E-2</c:v>
                </c:pt>
                <c:pt idx="13">
                  <c:v>4.7326853950267464E-2</c:v>
                </c:pt>
                <c:pt idx="14">
                  <c:v>2.9482052463489842E-2</c:v>
                </c:pt>
                <c:pt idx="15">
                  <c:v>4.476172128158E-2</c:v>
                </c:pt>
                <c:pt idx="16">
                  <c:v>3.4948385324284972E-2</c:v>
                </c:pt>
                <c:pt idx="17">
                  <c:v>0.11073995356513056</c:v>
                </c:pt>
                <c:pt idx="18">
                  <c:v>0.16901236327263996</c:v>
                </c:pt>
                <c:pt idx="19">
                  <c:v>0.30023492242013555</c:v>
                </c:pt>
                <c:pt idx="20">
                  <c:v>2.9144851269289146E-2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87-44C5-8F97-BC3333F12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77F-48D3-97C3-99375BDB3B5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196-4B26-96D2-E6AA0EE4E5D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5-4811-8F11-577E50BFDAF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5-4811-8F11-577E50BFDA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0.75910470562980892</c:v>
                </c:pt>
                <c:pt idx="1">
                  <c:v>0.24089529437019108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A5-4811-8F11-577E50BFD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14813624527306"/>
          <c:y val="0.17111753266815696"/>
          <c:w val="0.46050080561798529"/>
          <c:h val="0.8152605701786739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91-438B-B322-BCD82358B596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1-438B-B322-BCD82358B596}"/>
              </c:ext>
            </c:extLst>
          </c:dPt>
          <c:dPt>
            <c:idx val="2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91-438B-B322-BCD82358B596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409-4922-9AA0-FF3510412B87}"/>
              </c:ext>
            </c:extLst>
          </c:dPt>
          <c:dLbls>
            <c:dLbl>
              <c:idx val="0"/>
              <c:layout>
                <c:manualLayout>
                  <c:x val="6.6786884362870863E-2"/>
                  <c:y val="-2.80612064901201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91-438B-B322-BCD82358B596}"/>
                </c:ext>
              </c:extLst>
            </c:dLbl>
            <c:dLbl>
              <c:idx val="1"/>
              <c:layout>
                <c:manualLayout>
                  <c:x val="2.5647408042943104E-2"/>
                  <c:y val="8.23044053235491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1-438B-B322-BCD82358B596}"/>
                </c:ext>
              </c:extLst>
            </c:dLbl>
            <c:dLbl>
              <c:idx val="2"/>
              <c:layout>
                <c:manualLayout>
                  <c:x val="-7.8524353745341655E-2"/>
                  <c:y val="-7.87478177574939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1-438B-B322-BCD82358B596}"/>
                </c:ext>
              </c:extLst>
            </c:dLbl>
            <c:dLbl>
              <c:idx val="3"/>
              <c:layout>
                <c:manualLayout>
                  <c:x val="-2.8583224667598793E-2"/>
                  <c:y val="-1.73905885346341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09-4922-9AA0-FF3510412B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Ha mejorado</c:v>
                </c:pt>
                <c:pt idx="1">
                  <c:v>Se ha mantenido igual</c:v>
                </c:pt>
                <c:pt idx="2">
                  <c:v>Ha empeorado</c:v>
                </c:pt>
                <c:pt idx="3">
                  <c:v>NS/NR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4.3999999999999997E-2</c:v>
                </c:pt>
                <c:pt idx="1">
                  <c:v>0.192</c:v>
                </c:pt>
                <c:pt idx="2">
                  <c:v>0.754</c:v>
                </c:pt>
                <c:pt idx="3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8016052583771"/>
          <c:y val="2.3427777777777777E-2"/>
          <c:w val="0.67066274710574569"/>
          <c:h val="0.892973793949659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9-4061-B52A-70FA6D7404AC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9-4061-B52A-70FA6D7404AC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9-4061-B52A-70FA6D7404A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F9-4061-B52A-70FA6D7404A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F9-4061-B52A-70FA6D740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El resultado de la denuncia</c:v>
                </c:pt>
                <c:pt idx="1">
                  <c:v>La rapidez del procedimiento</c:v>
                </c:pt>
                <c:pt idx="2">
                  <c:v>La atención por parte de Carabineros</c:v>
                </c:pt>
                <c:pt idx="3">
                  <c:v>El trato por parte de Carabineros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2.7988204085637127</c:v>
                </c:pt>
                <c:pt idx="1">
                  <c:v>3.5737457054026764</c:v>
                </c:pt>
                <c:pt idx="2">
                  <c:v>4.1239593859430306</c:v>
                </c:pt>
                <c:pt idx="3">
                  <c:v>4.3737557677590679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F9-4061-B52A-70FA6D740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9767040962614"/>
          <c:y val="8.994823636406879E-2"/>
          <c:w val="0.82717359197003537"/>
          <c:h val="0.830515168514931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Siempre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9-4061-B52A-70FA6D7404AC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9-4061-B52A-70FA6D7404AC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9-4061-B52A-70FA6D740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Con groserías</c:v>
                </c:pt>
                <c:pt idx="1">
                  <c:v>Con violencia</c:v>
                </c:pt>
                <c:pt idx="2">
                  <c:v>Con agresividad</c:v>
                </c:pt>
                <c:pt idx="3">
                  <c:v>Con indiferencia</c:v>
                </c:pt>
                <c:pt idx="4">
                  <c:v>Con amabilidad </c:v>
                </c:pt>
                <c:pt idx="5">
                  <c:v>Con respeto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5.0576914280402709E-2</c:v>
                </c:pt>
                <c:pt idx="1">
                  <c:v>7.3142565841932378E-2</c:v>
                </c:pt>
                <c:pt idx="2">
                  <c:v>8.1334804231673205E-2</c:v>
                </c:pt>
                <c:pt idx="3">
                  <c:v>0.18524572674710277</c:v>
                </c:pt>
                <c:pt idx="4">
                  <c:v>0.49952033677509594</c:v>
                </c:pt>
                <c:pt idx="5">
                  <c:v>0.54907234581958353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F9-4061-B52A-70FA6D7404A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Con groserías</c:v>
                </c:pt>
                <c:pt idx="1">
                  <c:v>Con violencia</c:v>
                </c:pt>
                <c:pt idx="2">
                  <c:v>Con agresividad</c:v>
                </c:pt>
                <c:pt idx="3">
                  <c:v>Con indiferencia</c:v>
                </c:pt>
                <c:pt idx="4">
                  <c:v>Con amabilidad </c:v>
                </c:pt>
                <c:pt idx="5">
                  <c:v>Con respeto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0.13616404972417848</c:v>
                </c:pt>
                <c:pt idx="1">
                  <c:v>0.14780258355136566</c:v>
                </c:pt>
                <c:pt idx="2">
                  <c:v>0.18632173365814672</c:v>
                </c:pt>
                <c:pt idx="3">
                  <c:v>0.30019726397903823</c:v>
                </c:pt>
                <c:pt idx="4">
                  <c:v>0.3151956868454267</c:v>
                </c:pt>
                <c:pt idx="5">
                  <c:v>0.29307910392202247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6-4351-92E5-97796457728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Con groserías</c:v>
                </c:pt>
                <c:pt idx="1">
                  <c:v>Con violencia</c:v>
                </c:pt>
                <c:pt idx="2">
                  <c:v>Con agresividad</c:v>
                </c:pt>
                <c:pt idx="3">
                  <c:v>Con indiferencia</c:v>
                </c:pt>
                <c:pt idx="4">
                  <c:v>Con amabilidad </c:v>
                </c:pt>
                <c:pt idx="5">
                  <c:v>Con respeto</c:v>
                </c:pt>
              </c:strCache>
            </c:strRef>
          </c:cat>
          <c:val>
            <c:numRef>
              <c:f>Hoja1!$D$2:$D$7</c:f>
              <c:numCache>
                <c:formatCode>0.0%</c:formatCode>
                <c:ptCount val="6"/>
                <c:pt idx="0">
                  <c:v>0.74437191067272512</c:v>
                </c:pt>
                <c:pt idx="1">
                  <c:v>0.71111800079697141</c:v>
                </c:pt>
                <c:pt idx="2">
                  <c:v>0.66973018216129343</c:v>
                </c:pt>
                <c:pt idx="3">
                  <c:v>0.43614782215874132</c:v>
                </c:pt>
                <c:pt idx="4">
                  <c:v>0.12201594362335993</c:v>
                </c:pt>
                <c:pt idx="5">
                  <c:v>9.7993316776058964E-2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6-4351-92E5-97796457728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Con groserías</c:v>
                </c:pt>
                <c:pt idx="1">
                  <c:v>Con violencia</c:v>
                </c:pt>
                <c:pt idx="2">
                  <c:v>Con agresividad</c:v>
                </c:pt>
                <c:pt idx="3">
                  <c:v>Con indiferencia</c:v>
                </c:pt>
                <c:pt idx="4">
                  <c:v>Con amabilidad </c:v>
                </c:pt>
                <c:pt idx="5">
                  <c:v>Con respeto</c:v>
                </c:pt>
              </c:strCache>
            </c:strRef>
          </c:cat>
          <c:val>
            <c:numRef>
              <c:f>Hoja1!$E$2:$E$7</c:f>
              <c:numCache>
                <c:formatCode>0.0%</c:formatCode>
                <c:ptCount val="6"/>
                <c:pt idx="0">
                  <c:v>6.8887125322693699E-2</c:v>
                </c:pt>
                <c:pt idx="1">
                  <c:v>6.7936849809730637E-2</c:v>
                </c:pt>
                <c:pt idx="2">
                  <c:v>6.2613279948886644E-2</c:v>
                </c:pt>
                <c:pt idx="3">
                  <c:v>7.8409187115117657E-2</c:v>
                </c:pt>
                <c:pt idx="4">
                  <c:v>6.3268032756117393E-2</c:v>
                </c:pt>
                <c:pt idx="5">
                  <c:v>5.9855233482335041E-2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36-4351-92E5-9779645772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3802614017301208"/>
          <c:y val="1.6626856038265334E-2"/>
          <c:w val="0.52911463494505595"/>
          <c:h val="5.6694524287538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8016052583771"/>
          <c:y val="2.3427777777777777E-2"/>
          <c:w val="0.67066274710574569"/>
          <c:h val="0.9060194600746892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9-4061-B52A-70FA6D7404AC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9-4061-B52A-70FA6D7404AC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9-4061-B52A-70FA6D7404A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757-46EC-AC0C-4C337752845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757-46EC-AC0C-4C337752845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F9-4061-B52A-70FA6D7404A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F9-4061-B52A-70FA6D7404A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757-46EC-AC0C-4C337752845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757-46EC-AC0C-4C33775284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 en la calle, ve personas vendiendo/ consumiendo drogas</c:v>
                </c:pt>
                <c:pt idx="1">
                  <c:v>Si dentro de una tienda, ve a una persona robando</c:v>
                </c:pt>
                <c:pt idx="2">
                  <c:v>Si en la calle, ve personas agrediendo a otra persona</c:v>
                </c:pt>
                <c:pt idx="3">
                  <c:v>Si caminando por la calle, le roban su celular</c:v>
                </c:pt>
                <c:pt idx="4">
                  <c:v>Si dentro de su hogar que esta deshabitado, entran a robar</c:v>
                </c:pt>
                <c:pt idx="5">
                  <c:v>Si dentro de un hogar que está habitado, entran a robar</c:v>
                </c:pt>
              </c:strCache>
            </c:strRef>
          </c:cat>
          <c:val>
            <c:numRef>
              <c:f>Hoja1!$B$2:$B$7</c:f>
              <c:numCache>
                <c:formatCode>###0.0</c:formatCode>
                <c:ptCount val="6"/>
                <c:pt idx="0">
                  <c:v>3.2046252483245068</c:v>
                </c:pt>
                <c:pt idx="1">
                  <c:v>3.6144164188657539</c:v>
                </c:pt>
                <c:pt idx="2">
                  <c:v>4.2069203345385358</c:v>
                </c:pt>
                <c:pt idx="3">
                  <c:v>4.4411487759853454</c:v>
                </c:pt>
                <c:pt idx="4">
                  <c:v>5.9988500191184642</c:v>
                </c:pt>
                <c:pt idx="5">
                  <c:v>6.0429022826499645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F9-4061-B52A-70FA6D740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8016052583771"/>
          <c:y val="2.3427777777777777E-2"/>
          <c:w val="0.68671857383324375"/>
          <c:h val="0.882614438115185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9-4061-B52A-70FA6D7404AC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9-4061-B52A-70FA6D7404AC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9-4061-B52A-70FA6D740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La orden sea injusta</c:v>
                </c:pt>
                <c:pt idx="1">
                  <c:v>No le guste cómo lo trata la policía</c:v>
                </c:pt>
                <c:pt idx="2">
                  <c:v>No esté de acuerdo con la orden</c:v>
                </c:pt>
                <c:pt idx="3">
                  <c:v>Piense que esas decisiones están equivocadas</c:v>
                </c:pt>
                <c:pt idx="4">
                  <c:v>No entienda por qué recibió esa</c:v>
                </c:pt>
              </c:strCache>
            </c:strRef>
          </c:cat>
          <c:val>
            <c:numRef>
              <c:f>Hoja1!$B$2:$B$6</c:f>
              <c:numCache>
                <c:formatCode>###0.0</c:formatCode>
                <c:ptCount val="5"/>
                <c:pt idx="0">
                  <c:v>3.2680496864449671</c:v>
                </c:pt>
                <c:pt idx="1">
                  <c:v>3.4103590711257055</c:v>
                </c:pt>
                <c:pt idx="2">
                  <c:v>3.5808928709955299</c:v>
                </c:pt>
                <c:pt idx="3">
                  <c:v>3.6386780098913953</c:v>
                </c:pt>
                <c:pt idx="4">
                  <c:v>3.6517295629751683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F9-4061-B52A-70FA6D740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1979466917868"/>
          <c:y val="4.5877272727272725E-2"/>
          <c:w val="0.73345778323045308"/>
          <c:h val="0.8684722222222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Aplica la ley a todos por igual</c:v>
                </c:pt>
                <c:pt idx="1">
                  <c:v>Respeta los DDHH</c:v>
                </c:pt>
                <c:pt idx="2">
                  <c:v>No discrimina</c:v>
                </c:pt>
                <c:pt idx="3">
                  <c:v>Entrega explicaciones claras de su actuar</c:v>
                </c:pt>
                <c:pt idx="4">
                  <c:v>Permite que las personas expresen sus opiniones</c:v>
                </c:pt>
                <c:pt idx="5">
                  <c:v>Toma en cuenta las necesidades de las personas</c:v>
                </c:pt>
                <c:pt idx="6">
                  <c:v>Ayuda a las personas con sus problemas</c:v>
                </c:pt>
              </c:strCache>
            </c:strRef>
          </c:cat>
          <c:val>
            <c:numRef>
              <c:f>Hoja1!$B$2:$B$8</c:f>
              <c:numCache>
                <c:formatCode>###0.0</c:formatCode>
                <c:ptCount val="7"/>
                <c:pt idx="0">
                  <c:v>2.5099999999999998</c:v>
                </c:pt>
                <c:pt idx="1">
                  <c:v>2.5299999999999998</c:v>
                </c:pt>
                <c:pt idx="2">
                  <c:v>2.63</c:v>
                </c:pt>
                <c:pt idx="3">
                  <c:v>2.8</c:v>
                </c:pt>
                <c:pt idx="4">
                  <c:v>2.96</c:v>
                </c:pt>
                <c:pt idx="5">
                  <c:v>3.15</c:v>
                </c:pt>
                <c:pt idx="6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ABF-4923-A3E7-EF6ED2D4CB2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F-4923-A3E7-EF6ED2D4CB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BF-4923-A3E7-EF6ED2D4CB21}"/>
              </c:ext>
            </c:extLst>
          </c:dPt>
          <c:dPt>
            <c:idx val="3"/>
            <c:invertIfNegative val="0"/>
            <c:bubble3D val="0"/>
            <c:spPr>
              <a:solidFill>
                <a:srgbClr val="1289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F-4923-A3E7-EF6ED2D4CB2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BF-4923-A3E7-EF6ED2D4CB21}"/>
              </c:ext>
            </c:extLst>
          </c:dPt>
          <c:dPt>
            <c:idx val="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F-4923-A3E7-EF6ED2D4CB2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BF-4923-A3E7-EF6ED2D4CB21}"/>
              </c:ext>
            </c:extLst>
          </c:dPt>
          <c:dPt>
            <c:idx val="7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FE1-4DCF-8FEA-2252EDCDFCF4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Ns/Nr</c:v>
                </c:pt>
                <c:pt idx="1">
                  <c:v>Otro</c:v>
                </c:pt>
                <c:pt idx="2">
                  <c:v>Obediencia</c:v>
                </c:pt>
                <c:pt idx="3">
                  <c:v>Neutro</c:v>
                </c:pt>
                <c:pt idx="4">
                  <c:v>Legitimo</c:v>
                </c:pt>
                <c:pt idx="5">
                  <c:v>Identidad</c:v>
                </c:pt>
                <c:pt idx="6">
                  <c:v>Veracidad</c:v>
                </c:pt>
                <c:pt idx="7">
                  <c:v>Leyes</c:v>
                </c:pt>
              </c:strCache>
            </c:strRef>
          </c:cat>
          <c:val>
            <c:numRef>
              <c:f>Hoja1!$B$2:$B$9</c:f>
              <c:numCache>
                <c:formatCode>0.0%</c:formatCode>
                <c:ptCount val="8"/>
                <c:pt idx="0">
                  <c:v>0.29399999999999998</c:v>
                </c:pt>
                <c:pt idx="1">
                  <c:v>8.7999999999999995E-2</c:v>
                </c:pt>
                <c:pt idx="2">
                  <c:v>3.0000000000000001E-3</c:v>
                </c:pt>
                <c:pt idx="3">
                  <c:v>1.4E-2</c:v>
                </c:pt>
                <c:pt idx="4">
                  <c:v>5.8000000000000003E-2</c:v>
                </c:pt>
                <c:pt idx="5">
                  <c:v>7.5999999999999998E-2</c:v>
                </c:pt>
                <c:pt idx="6">
                  <c:v>0.13800000000000001</c:v>
                </c:pt>
                <c:pt idx="7">
                  <c:v>0.32900000000000001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5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6-4F1C-BD62-5E13BE23F99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6-4F1C-BD62-5E13BE23F99D}"/>
              </c:ext>
            </c:extLst>
          </c:dPt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6-4F1C-BD62-5E13BE23F99D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6-4F1C-BD62-5E13BE23F99D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BA6-4F1C-BD62-5E13BE23F99D}"/>
              </c:ext>
            </c:extLst>
          </c:dPt>
          <c:dPt>
            <c:idx val="5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A6-4F1C-BD62-5E13BE23F99D}"/>
              </c:ext>
            </c:extLst>
          </c:dPt>
          <c:dPt>
            <c:idx val="6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BA6-4F1C-BD62-5E13BE23F99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BA6-4F1C-BD62-5E13BE23F9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Propio</c:v>
                </c:pt>
                <c:pt idx="1">
                  <c:v>Verdadero.</c:v>
                </c:pt>
                <c:pt idx="2">
                  <c:v>Relativo al derecho y a las leyes (Marco Legal)</c:v>
                </c:pt>
                <c:pt idx="3">
                  <c:v>Legal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0.06</c:v>
                </c:pt>
                <c:pt idx="1">
                  <c:v>7.8E-2</c:v>
                </c:pt>
                <c:pt idx="2">
                  <c:v>0.12</c:v>
                </c:pt>
                <c:pt idx="3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BA6-4F1C-BD62-5E13BE23F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75009873920145E-2"/>
          <c:y val="3.4101369455919614E-2"/>
          <c:w val="0.93108073885217457"/>
          <c:h val="0.837251324380728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NUNCA actúa de acuerdo a la ley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Actúa SIEMPRE de acuerdo a la ley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0.19800000000000001</c:v>
                </c:pt>
                <c:pt idx="1">
                  <c:v>0.11799999999999999</c:v>
                </c:pt>
                <c:pt idx="2">
                  <c:v>0.154</c:v>
                </c:pt>
                <c:pt idx="3">
                  <c:v>0.20599999999999999</c:v>
                </c:pt>
                <c:pt idx="4">
                  <c:v>0.188</c:v>
                </c:pt>
                <c:pt idx="5">
                  <c:v>9.5000000000000001E-2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BB4-4CDC-8AD8-EAF0D6963833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4-4CDC-8AD8-EAF0D69638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B4-4CDC-8AD8-EAF0D69638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5-4811-8F11-577E50BFDAF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992-41F3-91B0-716CE28FEA92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5-4811-8F11-577E50BFDA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Muy importante</c:v>
                </c:pt>
                <c:pt idx="1">
                  <c:v>Bastante importante</c:v>
                </c:pt>
                <c:pt idx="2">
                  <c:v>Algo importante</c:v>
                </c:pt>
                <c:pt idx="3">
                  <c:v>Poco importante</c:v>
                </c:pt>
                <c:pt idx="4">
                  <c:v>Nada importante</c:v>
                </c:pt>
                <c:pt idx="5">
                  <c:v>Ns/Nr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0.67900000000000005</c:v>
                </c:pt>
                <c:pt idx="1">
                  <c:v>0.186</c:v>
                </c:pt>
                <c:pt idx="2">
                  <c:v>0.10199999999999999</c:v>
                </c:pt>
                <c:pt idx="3">
                  <c:v>0.02</c:v>
                </c:pt>
                <c:pt idx="4">
                  <c:v>8.0000000000000002E-3</c:v>
                </c:pt>
                <c:pt idx="5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A5-4811-8F11-577E50BFD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24624807980522"/>
          <c:y val="4.5877272727272725E-2"/>
          <c:w val="0.80340950273917378"/>
          <c:h val="0.8684722222222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EA-497A-B710-9FAB45952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Asegura el respeto de los DDHH</c:v>
                </c:pt>
                <c:pt idx="1">
                  <c:v>Actúa bajo el protocolo</c:v>
                </c:pt>
                <c:pt idx="2">
                  <c:v>Vela por la seguridad de la ciudadanía</c:v>
                </c:pt>
                <c:pt idx="3">
                  <c:v>Abusa de su fuerza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2.64</c:v>
                </c:pt>
                <c:pt idx="1">
                  <c:v>3.07</c:v>
                </c:pt>
                <c:pt idx="2">
                  <c:v>3.33</c:v>
                </c:pt>
                <c:pt idx="3">
                  <c:v>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91-438B-B322-BCD82358B596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1-438B-B322-BCD82358B596}"/>
              </c:ext>
            </c:extLst>
          </c:dPt>
          <c:dPt>
            <c:idx val="2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91-438B-B322-BCD82358B596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1F1-4E0C-99AC-25870012684B}"/>
              </c:ext>
            </c:extLst>
          </c:dPt>
          <c:dLbls>
            <c:dLbl>
              <c:idx val="0"/>
              <c:layout>
                <c:manualLayout>
                  <c:x val="5.5243374749347401E-2"/>
                  <c:y val="-6.880415064532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91-438B-B322-BCD82358B596}"/>
                </c:ext>
              </c:extLst>
            </c:dLbl>
            <c:dLbl>
              <c:idx val="1"/>
              <c:layout>
                <c:manualLayout>
                  <c:x val="0.14655003809736455"/>
                  <c:y val="-5.84489408554445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1-438B-B322-BCD82358B596}"/>
                </c:ext>
              </c:extLst>
            </c:dLbl>
            <c:dLbl>
              <c:idx val="2"/>
              <c:layout>
                <c:manualLayout>
                  <c:x val="-4.1268016942193883E-2"/>
                  <c:y val="3.80875809662509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1-438B-B322-BCD82358B596}"/>
                </c:ext>
              </c:extLst>
            </c:dLbl>
            <c:dLbl>
              <c:idx val="3"/>
              <c:layout>
                <c:manualLayout>
                  <c:x val="3.440658703127888E-3"/>
                  <c:y val="-1.39680800510223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F1-4E0C-99AC-258700126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Mejorará</c:v>
                </c:pt>
                <c:pt idx="1">
                  <c:v>Se estancará</c:v>
                </c:pt>
                <c:pt idx="2">
                  <c:v>Empeorará</c:v>
                </c:pt>
                <c:pt idx="3">
                  <c:v>NS/NR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0.31900000000000001</c:v>
                </c:pt>
                <c:pt idx="1">
                  <c:v>0.30199999999999999</c:v>
                </c:pt>
                <c:pt idx="2">
                  <c:v>0.3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99239770796565"/>
          <c:y val="4.5877272727272725E-2"/>
          <c:w val="0.81166333730467977"/>
          <c:h val="0.8684722222222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B9-4CDD-82BD-F82D9C6B3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Asegura el respeto de los DDHH</c:v>
                </c:pt>
                <c:pt idx="1">
                  <c:v>Actúa bajo el protocolo</c:v>
                </c:pt>
                <c:pt idx="2">
                  <c:v>Vela por la seguridad de la ciudadanía</c:v>
                </c:pt>
                <c:pt idx="3">
                  <c:v>Abusa de su fuerza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3.1</c:v>
                </c:pt>
                <c:pt idx="1">
                  <c:v>3.61</c:v>
                </c:pt>
                <c:pt idx="2">
                  <c:v>3.65</c:v>
                </c:pt>
                <c:pt idx="3">
                  <c:v>4.8499999999999996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AE9-46F6-B791-EC4D6713AE9D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E9-46F6-B791-EC4D6713AE9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5-4811-8F11-577E50BFDAF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5-4811-8F11-577E50BFDA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Mejor</c:v>
                </c:pt>
                <c:pt idx="1">
                  <c:v>Igual</c:v>
                </c:pt>
                <c:pt idx="2">
                  <c:v>Peor</c:v>
                </c:pt>
                <c:pt idx="3">
                  <c:v>NS/NR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0.71613664551396528</c:v>
                </c:pt>
                <c:pt idx="1">
                  <c:v>0.16739955408569979</c:v>
                </c:pt>
                <c:pt idx="2">
                  <c:v>0.10671680029834311</c:v>
                </c:pt>
                <c:pt idx="3">
                  <c:v>9.7470001019917298E-3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A5-4811-8F11-577E50BFD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F39-5A40-8FA6-0ED1D441D616}"/>
              </c:ext>
            </c:extLst>
          </c:dPt>
          <c:dPt>
            <c:idx val="1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BB-4C30-BA39-F5BD10712F8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91-438B-B322-BCD82358B5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0.30443994226680865</c:v>
                </c:pt>
                <c:pt idx="1">
                  <c:v>0.62180826921680088</c:v>
                </c:pt>
                <c:pt idx="2">
                  <c:v>7.3751788516390443E-2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31505188351577"/>
          <c:y val="9.062035436557949E-3"/>
          <c:w val="0.72144918224450771"/>
          <c:h val="0.9322128534584004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C-469F-9A60-1BC76A6AC3B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37C-469F-9A60-1BC76A6AC3B8}"/>
              </c:ext>
            </c:extLst>
          </c:dPt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91-438B-B322-BCD82358B596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37C-469F-9A60-1BC76A6AC3B8}"/>
              </c:ext>
            </c:extLst>
          </c:dPt>
          <c:dPt>
            <c:idx val="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37C-469F-9A60-1BC76A6AC3B8}"/>
              </c:ext>
            </c:extLst>
          </c:dPt>
          <c:dPt>
            <c:idx val="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37C-469F-9A60-1BC76A6AC3B8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37C-469F-9A60-1BC76A6AC3B8}"/>
              </c:ext>
            </c:extLst>
          </c:dPt>
          <c:dPt>
            <c:idx val="7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37C-469F-9A60-1BC76A6AC3B8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Pt>
            <c:idx val="9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37C-469F-9A60-1BC76A6AC3B8}"/>
              </c:ext>
            </c:extLst>
          </c:dPt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37C-469F-9A60-1BC76A6AC3B8}"/>
              </c:ext>
            </c:extLst>
          </c:dPt>
          <c:dPt>
            <c:idx val="1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37C-469F-9A60-1BC76A6AC3B8}"/>
              </c:ext>
            </c:extLst>
          </c:dPt>
          <c:dPt>
            <c:idx val="1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37C-469F-9A60-1BC76A6AC3B8}"/>
              </c:ext>
            </c:extLst>
          </c:dPt>
          <c:dPt>
            <c:idx val="1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37C-469F-9A60-1BC76A6AC3B8}"/>
              </c:ext>
            </c:extLst>
          </c:dPt>
          <c:dPt>
            <c:idx val="1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37C-469F-9A60-1BC76A6AC3B8}"/>
              </c:ext>
            </c:extLst>
          </c:dPt>
          <c:dPt>
            <c:idx val="1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7C-469F-9A60-1BC76A6AC3B8}"/>
              </c:ext>
            </c:extLst>
          </c:dPt>
          <c:dPt>
            <c:idx val="1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37C-469F-9A60-1BC76A6AC3B8}"/>
              </c:ext>
            </c:extLst>
          </c:dPt>
          <c:dPt>
            <c:idx val="17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C-469F-9A60-1BC76A6AC3B8}"/>
              </c:ext>
            </c:extLst>
          </c:dPt>
          <c:dPt>
            <c:idx val="18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37C-469F-9A60-1BC76A6AC3B8}"/>
              </c:ext>
            </c:extLst>
          </c:dPt>
          <c:dPt>
            <c:idx val="19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C-469F-9A60-1BC76A6AC3B8}"/>
              </c:ext>
            </c:extLst>
          </c:dPt>
          <c:dPt>
            <c:idx val="2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7C-469F-9A60-1BC76A6AC3B8}"/>
              </c:ext>
            </c:extLst>
          </c:dPt>
          <c:dPt>
            <c:idx val="2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C-469F-9A60-1BC76A6AC3B8}"/>
              </c:ext>
            </c:extLst>
          </c:dPt>
          <c:dPt>
            <c:idx val="2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7C-469F-9A60-1BC76A6AC3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Hoja1!$A$2:$A$44</c:f>
              <c:strCache>
                <c:ptCount val="43"/>
                <c:pt idx="0">
                  <c:v>Otra</c:v>
                </c:pt>
                <c:pt idx="1">
                  <c:v>No sabe / No responde</c:v>
                </c:pt>
                <c:pt idx="2">
                  <c:v>Hacen un buen trabajo</c:v>
                </c:pt>
                <c:pt idx="3">
                  <c:v>Actúan bajo el protocolo</c:v>
                </c:pt>
                <c:pt idx="4">
                  <c:v>Nos respetan</c:v>
                </c:pt>
                <c:pt idx="5">
                  <c:v>Son confiables</c:v>
                </c:pt>
                <c:pt idx="6">
                  <c:v>Son transparentes</c:v>
                </c:pt>
                <c:pt idx="7">
                  <c:v>Nos defienden</c:v>
                </c:pt>
                <c:pt idx="8">
                  <c:v>Actúan bajo la Ley</c:v>
                </c:pt>
                <c:pt idx="9">
                  <c:v>Son respetables</c:v>
                </c:pt>
                <c:pt idx="10">
                  <c:v>Nos representan</c:v>
                </c:pt>
                <c:pt idx="11">
                  <c:v>Actúan contra el crimen</c:v>
                </c:pt>
                <c:pt idx="12">
                  <c:v>Ayudan</c:v>
                </c:pt>
                <c:pt idx="13">
                  <c:v>Representan la autoridad</c:v>
                </c:pt>
                <c:pt idx="14">
                  <c:v>Están presentes</c:v>
                </c:pt>
                <c:pt idx="15">
                  <c:v>Cuidan el orden</c:v>
                </c:pt>
                <c:pt idx="16">
                  <c:v>Entregan protección</c:v>
                </c:pt>
                <c:pt idx="17">
                  <c:v>Son personas</c:v>
                </c:pt>
                <c:pt idx="18">
                  <c:v>Siempre han estado</c:v>
                </c:pt>
                <c:pt idx="19">
                  <c:v>Cumplen con su trabajo</c:v>
                </c:pt>
                <c:pt idx="20">
                  <c:v>No somos todos iguales</c:v>
                </c:pt>
                <c:pt idx="21">
                  <c:v>Son manejados por otros</c:v>
                </c:pt>
                <c:pt idx="22">
                  <c:v>Son parte del pueblo</c:v>
                </c:pt>
                <c:pt idx="23">
                  <c:v>Violan</c:v>
                </c:pt>
                <c:pt idx="24">
                  <c:v>Son peligrosos</c:v>
                </c:pt>
                <c:pt idx="25">
                  <c:v>No están presentes</c:v>
                </c:pt>
                <c:pt idx="26">
                  <c:v>No tienen valores</c:v>
                </c:pt>
                <c:pt idx="27">
                  <c:v>No protegen</c:v>
                </c:pt>
                <c:pt idx="28">
                  <c:v>Son delincuentes</c:v>
                </c:pt>
                <c:pt idx="29">
                  <c:v>No son confiables</c:v>
                </c:pt>
                <c:pt idx="30">
                  <c:v>Represivos</c:v>
                </c:pt>
                <c:pt idx="31">
                  <c:v>Discriminan</c:v>
                </c:pt>
                <c:pt idx="32">
                  <c:v>No ayudan</c:v>
                </c:pt>
                <c:pt idx="33">
                  <c:v>Violentos</c:v>
                </c:pt>
                <c:pt idx="34">
                  <c:v>No actúan bajo la ley</c:v>
                </c:pt>
                <c:pt idx="35">
                  <c:v>Perdieron el respeto</c:v>
                </c:pt>
                <c:pt idx="36">
                  <c:v>No nos respetan</c:v>
                </c:pt>
                <c:pt idx="37">
                  <c:v>Violan los DDHH</c:v>
                </c:pt>
                <c:pt idx="38">
                  <c:v>Hacen un mal trabajo</c:v>
                </c:pt>
                <c:pt idx="39">
                  <c:v>Son corruptos</c:v>
                </c:pt>
                <c:pt idx="40">
                  <c:v>No nos representan</c:v>
                </c:pt>
                <c:pt idx="41">
                  <c:v>Su trabajo se ha desprestigiado</c:v>
                </c:pt>
                <c:pt idx="42">
                  <c:v>Abusan de su poder</c:v>
                </c:pt>
              </c:strCache>
            </c:strRef>
          </c:cat>
          <c:val>
            <c:numRef>
              <c:f>Hoja1!$B$2:$B$44</c:f>
              <c:numCache>
                <c:formatCode>0.0%</c:formatCode>
                <c:ptCount val="43"/>
                <c:pt idx="0">
                  <c:v>0.10653564172170128</c:v>
                </c:pt>
                <c:pt idx="1">
                  <c:v>5.3017995603783959E-2</c:v>
                </c:pt>
                <c:pt idx="2">
                  <c:v>1.0673955034998408E-3</c:v>
                </c:pt>
                <c:pt idx="3">
                  <c:v>9.3194256865932682E-4</c:v>
                </c:pt>
                <c:pt idx="4">
                  <c:v>1.0176737056617785E-3</c:v>
                </c:pt>
                <c:pt idx="5">
                  <c:v>1.0799558282642496E-3</c:v>
                </c:pt>
                <c:pt idx="6">
                  <c:v>1.2952425562995286E-3</c:v>
                </c:pt>
                <c:pt idx="7">
                  <c:v>1.9993380721591678E-3</c:v>
                </c:pt>
                <c:pt idx="8">
                  <c:v>3.2448588306206337E-3</c:v>
                </c:pt>
                <c:pt idx="9">
                  <c:v>4.4728279184898063E-3</c:v>
                </c:pt>
                <c:pt idx="10">
                  <c:v>4.5099893915634603E-3</c:v>
                </c:pt>
                <c:pt idx="11">
                  <c:v>1.2524647214862962E-2</c:v>
                </c:pt>
                <c:pt idx="12">
                  <c:v>1.7086764658252832E-2</c:v>
                </c:pt>
                <c:pt idx="13">
                  <c:v>2.0919637195175384E-2</c:v>
                </c:pt>
                <c:pt idx="14">
                  <c:v>2.2465262361963879E-2</c:v>
                </c:pt>
                <c:pt idx="15">
                  <c:v>4.2750616716977961E-2</c:v>
                </c:pt>
                <c:pt idx="16">
                  <c:v>6.2002663386817231E-2</c:v>
                </c:pt>
                <c:pt idx="17">
                  <c:v>5.9184899883826065E-3</c:v>
                </c:pt>
                <c:pt idx="18">
                  <c:v>8.8556679730087875E-3</c:v>
                </c:pt>
                <c:pt idx="19">
                  <c:v>1.0580401375578809E-2</c:v>
                </c:pt>
                <c:pt idx="20">
                  <c:v>1.4805252937567997E-2</c:v>
                </c:pt>
                <c:pt idx="21">
                  <c:v>1.5160938061700092E-2</c:v>
                </c:pt>
                <c:pt idx="22">
                  <c:v>3.5736884991737647E-2</c:v>
                </c:pt>
                <c:pt idx="23">
                  <c:v>2.3751983845637782E-3</c:v>
                </c:pt>
                <c:pt idx="24">
                  <c:v>4.395400379283391E-3</c:v>
                </c:pt>
                <c:pt idx="25">
                  <c:v>5.5276630972252386E-3</c:v>
                </c:pt>
                <c:pt idx="26">
                  <c:v>8.0161195223086342E-3</c:v>
                </c:pt>
                <c:pt idx="27">
                  <c:v>1.1296537714983287E-2</c:v>
                </c:pt>
                <c:pt idx="28">
                  <c:v>1.3128175742216072E-2</c:v>
                </c:pt>
                <c:pt idx="29">
                  <c:v>1.5750103901911276E-2</c:v>
                </c:pt>
                <c:pt idx="30">
                  <c:v>1.7611055876470848E-2</c:v>
                </c:pt>
                <c:pt idx="31">
                  <c:v>1.8799247301158315E-2</c:v>
                </c:pt>
                <c:pt idx="32">
                  <c:v>1.9722366770802031E-2</c:v>
                </c:pt>
                <c:pt idx="33">
                  <c:v>2.2130641411750113E-2</c:v>
                </c:pt>
                <c:pt idx="34">
                  <c:v>2.5245944651337917E-2</c:v>
                </c:pt>
                <c:pt idx="35">
                  <c:v>3.0774127249782731E-2</c:v>
                </c:pt>
                <c:pt idx="36">
                  <c:v>3.244307008040697E-2</c:v>
                </c:pt>
                <c:pt idx="37">
                  <c:v>3.4057236258215863E-2</c:v>
                </c:pt>
                <c:pt idx="38">
                  <c:v>3.3849898962118291E-2</c:v>
                </c:pt>
                <c:pt idx="39">
                  <c:v>4.8500289362542554E-2</c:v>
                </c:pt>
                <c:pt idx="40">
                  <c:v>5.0932964900441982E-2</c:v>
                </c:pt>
                <c:pt idx="41">
                  <c:v>5.3524704053141157E-2</c:v>
                </c:pt>
                <c:pt idx="42">
                  <c:v>0.1039391658166106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3055389386406"/>
          <c:y val="0.11490467005146449"/>
          <c:w val="0.72003166638393112"/>
          <c:h val="0.6191625164430749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73-E046-97B3-A7C18CA3ABE4}"/>
              </c:ext>
            </c:extLst>
          </c:dPt>
          <c:dPt>
            <c:idx val="1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3-E046-97B3-A7C18CA3ABE4}"/>
              </c:ext>
            </c:extLst>
          </c:dPt>
          <c:dPt>
            <c:idx val="2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3-E046-97B3-A7C18CA3ABE4}"/>
              </c:ext>
            </c:extLst>
          </c:dPt>
          <c:dPt>
            <c:idx val="3"/>
            <c:bubble3D val="0"/>
            <c:spPr>
              <a:solidFill>
                <a:srgbClr val="948A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73-E046-97B3-A7C18CA3ABE4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27-4B46-BB89-7731DF61E07F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27-4B46-BB89-7731DF61E07F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27-4B46-BB89-7731DF61E07F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A27-4B46-BB89-7731DF61E07F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73-E046-97B3-A7C18CA3ABE4}"/>
              </c:ext>
            </c:extLst>
          </c:dPt>
          <c:dLbls>
            <c:dLbl>
              <c:idx val="0"/>
              <c:layout>
                <c:manualLayout>
                  <c:x val="-0.10531751204602353"/>
                  <c:y val="-7.80054358118656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73-E046-97B3-A7C18CA3ABE4}"/>
                </c:ext>
              </c:extLst>
            </c:dLbl>
            <c:dLbl>
              <c:idx val="1"/>
              <c:layout>
                <c:manualLayout>
                  <c:x val="4.0192795897655675E-2"/>
                  <c:y val="-7.80054358118656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3-E046-97B3-A7C18CA3ABE4}"/>
                </c:ext>
              </c:extLst>
            </c:dLbl>
            <c:dLbl>
              <c:idx val="2"/>
              <c:layout>
                <c:manualLayout>
                  <c:x val="8.3154019458159464E-2"/>
                  <c:y val="-9.750679476483203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3-E046-97B3-A7C18CA3ABE4}"/>
                </c:ext>
              </c:extLst>
            </c:dLbl>
            <c:dLbl>
              <c:idx val="3"/>
              <c:layout>
                <c:manualLayout>
                  <c:x val="0"/>
                  <c:y val="8.7756115288348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3-E046-97B3-A7C18CA3ABE4}"/>
                </c:ext>
              </c:extLst>
            </c:dLbl>
            <c:dLbl>
              <c:idx val="4"/>
              <c:layout>
                <c:manualLayout>
                  <c:x val="3.7797281571890725E-3"/>
                  <c:y val="0.139759739162925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27-4B46-BB89-7731DF61E07F}"/>
                </c:ext>
              </c:extLst>
            </c:dLbl>
            <c:dLbl>
              <c:idx val="5"/>
              <c:layout>
                <c:manualLayout>
                  <c:x val="-7.9374291300970526E-2"/>
                  <c:y val="-1.63995425142644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27-4B46-BB89-7731DF61E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Ns/Nr</c:v>
                </c:pt>
                <c:pt idx="1">
                  <c:v>Patria</c:v>
                </c:pt>
                <c:pt idx="2">
                  <c:v>Valores cívicos</c:v>
                </c:pt>
                <c:pt idx="3">
                  <c:v>Otro</c:v>
                </c:pt>
                <c:pt idx="4">
                  <c:v>Ninguno</c:v>
                </c:pt>
                <c:pt idx="5">
                  <c:v>Orden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0.27600000000000002</c:v>
                </c:pt>
                <c:pt idx="1">
                  <c:v>6.3E-2</c:v>
                </c:pt>
                <c:pt idx="2">
                  <c:v>6.6000000000000003E-2</c:v>
                </c:pt>
                <c:pt idx="3">
                  <c:v>5.2999999999999999E-2</c:v>
                </c:pt>
                <c:pt idx="4">
                  <c:v>0.377</c:v>
                </c:pt>
                <c:pt idx="5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73-E046-97B3-A7C18CA3A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4-5543-8F32-0FC1A1DEF4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4-5543-8F32-0FC1A1DEF4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84-5543-8F32-0FC1A1DEF4E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84-5543-8F32-0FC1A1DEF4E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84-5543-8F32-0FC1A1DEF4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84-5543-8F32-0FC1A1DEF4E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84-5543-8F32-0FC1A1DEF4E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84-5543-8F32-0FC1A1DEF4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584-5543-8F32-0FC1A1DEF4E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584-5543-8F32-0FC1A1DEF4E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584-5543-8F32-0FC1A1DEF4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584-5543-8F32-0FC1A1DEF4E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584-5543-8F32-0FC1A1DEF4E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584-5543-8F32-0FC1A1DEF4E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584-5543-8F32-0FC1A1DEF4E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584-5543-8F32-0FC1A1DEF4E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584-5543-8F32-0FC1A1DEF4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Autoridad</c:v>
                </c:pt>
                <c:pt idx="1">
                  <c:v>Disciplina</c:v>
                </c:pt>
                <c:pt idx="2">
                  <c:v>Protección</c:v>
                </c:pt>
                <c:pt idx="3">
                  <c:v>Seguridad</c:v>
                </c:pt>
                <c:pt idx="4">
                  <c:v>Orden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3.0000000000000001E-3</c:v>
                </c:pt>
                <c:pt idx="1">
                  <c:v>7.0000000000000001E-3</c:v>
                </c:pt>
                <c:pt idx="2">
                  <c:v>3.2000000000000001E-2</c:v>
                </c:pt>
                <c:pt idx="3">
                  <c:v>4.8000000000000001E-2</c:v>
                </c:pt>
                <c:pt idx="4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584-5543-8F32-0FC1A1DEF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89698735283534"/>
          <c:y val="0"/>
          <c:w val="0.62722198837767285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A9-0848-B75F-702D87F85CDA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A9-0848-B75F-702D87F85CDA}"/>
              </c:ext>
            </c:extLst>
          </c:dPt>
          <c:dPt>
            <c:idx val="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A9-0848-B75F-702D87F85CDA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A9-0848-B75F-702D87F85CDA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DA9-0848-B75F-702D87F85CDA}"/>
              </c:ext>
            </c:extLst>
          </c:dPt>
          <c:dPt>
            <c:idx val="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DA9-0848-B75F-702D87F85CDA}"/>
              </c:ext>
            </c:extLst>
          </c:dPt>
          <c:dPt>
            <c:idx val="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DA9-0848-B75F-702D87F85CDA}"/>
              </c:ext>
            </c:extLst>
          </c:dPt>
          <c:dPt>
            <c:idx val="7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DA9-0848-B75F-702D87F85CDA}"/>
              </c:ext>
            </c:extLst>
          </c:dPt>
          <c:dPt>
            <c:idx val="8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DA9-0848-B75F-702D87F85CDA}"/>
              </c:ext>
            </c:extLst>
          </c:dPt>
          <c:dPt>
            <c:idx val="9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DA9-0848-B75F-702D87F85CDA}"/>
              </c:ext>
            </c:extLst>
          </c:dPt>
          <c:dPt>
            <c:idx val="1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DA9-0848-B75F-702D87F85CDA}"/>
              </c:ext>
            </c:extLst>
          </c:dPt>
          <c:dPt>
            <c:idx val="1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DA9-0848-B75F-702D87F85CDA}"/>
              </c:ext>
            </c:extLst>
          </c:dPt>
          <c:dPt>
            <c:idx val="1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DA9-0848-B75F-702D87F85CDA}"/>
              </c:ext>
            </c:extLst>
          </c:dPt>
          <c:dPt>
            <c:idx val="1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DA9-0848-B75F-702D87F85CDA}"/>
              </c:ext>
            </c:extLst>
          </c:dPt>
          <c:dPt>
            <c:idx val="1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DA9-0848-B75F-702D87F85CDA}"/>
              </c:ext>
            </c:extLst>
          </c:dPt>
          <c:dPt>
            <c:idx val="1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DA9-0848-B75F-702D87F85CDA}"/>
              </c:ext>
            </c:extLst>
          </c:dPt>
          <c:dPt>
            <c:idx val="1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DA9-0848-B75F-702D87F85C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Responsables</c:v>
                </c:pt>
                <c:pt idx="1">
                  <c:v>Buena reputación</c:v>
                </c:pt>
                <c:pt idx="2">
                  <c:v>Serviciales</c:v>
                </c:pt>
                <c:pt idx="3">
                  <c:v>Sacrificio</c:v>
                </c:pt>
                <c:pt idx="4">
                  <c:v>Confianza</c:v>
                </c:pt>
                <c:pt idx="5">
                  <c:v>Honestidad</c:v>
                </c:pt>
                <c:pt idx="6">
                  <c:v>Generosidad</c:v>
                </c:pt>
                <c:pt idx="7">
                  <c:v>Respetables</c:v>
                </c:pt>
              </c:strCache>
            </c:strRef>
          </c:cat>
          <c:val>
            <c:numRef>
              <c:f>Hoja1!$B$2:$B$9</c:f>
              <c:numCache>
                <c:formatCode>0.0%</c:formatCode>
                <c:ptCount val="8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DA9-0848-B75F-702D87F85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420546495875"/>
          <c:y val="3.0907155432368594E-2"/>
          <c:w val="0.67627229909819908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E-6B4F-A5E9-8D758D7E28BE}"/>
              </c:ext>
            </c:extLst>
          </c:dPt>
          <c:dPt>
            <c:idx val="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6B4F-A5E9-8D758D7E28BE}"/>
              </c:ext>
            </c:extLst>
          </c:dPt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9E-6B4F-A5E9-8D758D7E28BE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E-6B4F-A5E9-8D758D7E28BE}"/>
              </c:ext>
            </c:extLst>
          </c:dPt>
          <c:dPt>
            <c:idx val="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9E-6B4F-A5E9-8D758D7E28BE}"/>
              </c:ext>
            </c:extLst>
          </c:dPt>
          <c:dPt>
            <c:idx val="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9E-6B4F-A5E9-8D758D7E28BE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9E-6B4F-A5E9-8D758D7E28BE}"/>
              </c:ext>
            </c:extLst>
          </c:dPt>
          <c:dPt>
            <c:idx val="7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9E-6B4F-A5E9-8D758D7E28BE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9E-6B4F-A5E9-8D758D7E28BE}"/>
              </c:ext>
            </c:extLst>
          </c:dPt>
          <c:dPt>
            <c:idx val="9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9E-6B4F-A5E9-8D758D7E28BE}"/>
              </c:ext>
            </c:extLst>
          </c:dPt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9E-6B4F-A5E9-8D758D7E28BE}"/>
              </c:ext>
            </c:extLst>
          </c:dPt>
          <c:dPt>
            <c:idx val="1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9E-6B4F-A5E9-8D758D7E28BE}"/>
              </c:ext>
            </c:extLst>
          </c:dPt>
          <c:dPt>
            <c:idx val="1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9E-6B4F-A5E9-8D758D7E28BE}"/>
              </c:ext>
            </c:extLst>
          </c:dPt>
          <c:dPt>
            <c:idx val="1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69E-6B4F-A5E9-8D758D7E28BE}"/>
              </c:ext>
            </c:extLst>
          </c:dPt>
          <c:dPt>
            <c:idx val="1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69E-6B4F-A5E9-8D758D7E28BE}"/>
              </c:ext>
            </c:extLst>
          </c:dPt>
          <c:dPt>
            <c:idx val="1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9E-6B4F-A5E9-8D758D7E28BE}"/>
              </c:ext>
            </c:extLst>
          </c:dPt>
          <c:dPt>
            <c:idx val="1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69E-6B4F-A5E9-8D758D7E28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Defensa</c:v>
                </c:pt>
                <c:pt idx="1">
                  <c:v>Vocación</c:v>
                </c:pt>
                <c:pt idx="2">
                  <c:v>Compromiso</c:v>
                </c:pt>
                <c:pt idx="3">
                  <c:v>Lealtad</c:v>
                </c:pt>
                <c:pt idx="4">
                  <c:v>Valentía</c:v>
                </c:pt>
                <c:pt idx="5">
                  <c:v>Esfuerzo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1E-3</c:v>
                </c:pt>
                <c:pt idx="1">
                  <c:v>2E-3</c:v>
                </c:pt>
                <c:pt idx="2">
                  <c:v>8.0000000000000002E-3</c:v>
                </c:pt>
                <c:pt idx="3">
                  <c:v>1.2999999999999999E-2</c:v>
                </c:pt>
                <c:pt idx="4">
                  <c:v>1.6E-2</c:v>
                </c:pt>
                <c:pt idx="5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69E-6B4F-A5E9-8D758D7E2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45-44D4-9254-F66F018A1425}"/>
              </c:ext>
            </c:extLst>
          </c:dPt>
          <c:dPt>
            <c:idx val="1"/>
            <c:invertIfNegative val="0"/>
            <c:bubble3D val="0"/>
            <c:spPr>
              <a:solidFill>
                <a:srgbClr val="4040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45-44D4-9254-F66F018A142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45-44D4-9254-F66F018A1425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45-44D4-9254-F66F018A1425}"/>
              </c:ext>
            </c:extLst>
          </c:dPt>
          <c:dPt>
            <c:idx val="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45-44D4-9254-F66F018A1425}"/>
              </c:ext>
            </c:extLst>
          </c:dPt>
          <c:dPt>
            <c:idx val="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45-44D4-9254-F66F018A1425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E45-44D4-9254-F66F018A1425}"/>
              </c:ext>
            </c:extLst>
          </c:dPt>
          <c:dPt>
            <c:idx val="7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E45-44D4-9254-F66F018A1425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E45-44D4-9254-F66F018A1425}"/>
              </c:ext>
            </c:extLst>
          </c:dPt>
          <c:dPt>
            <c:idx val="9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E45-44D4-9254-F66F018A1425}"/>
              </c:ext>
            </c:extLst>
          </c:dPt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E45-44D4-9254-F66F018A1425}"/>
              </c:ext>
            </c:extLst>
          </c:dPt>
          <c:dPt>
            <c:idx val="1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E45-44D4-9254-F66F018A1425}"/>
              </c:ext>
            </c:extLst>
          </c:dPt>
          <c:dPt>
            <c:idx val="1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E45-44D4-9254-F66F018A1425}"/>
              </c:ext>
            </c:extLst>
          </c:dPt>
          <c:dPt>
            <c:idx val="1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E45-44D4-9254-F66F018A1425}"/>
              </c:ext>
            </c:extLst>
          </c:dPt>
          <c:dPt>
            <c:idx val="1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E45-44D4-9254-F66F018A1425}"/>
              </c:ext>
            </c:extLst>
          </c:dPt>
          <c:dPt>
            <c:idx val="1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E45-44D4-9254-F66F018A1425}"/>
              </c:ext>
            </c:extLst>
          </c:dPt>
          <c:dPt>
            <c:idx val="1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3E45-44D4-9254-F66F018A1425}"/>
              </c:ext>
            </c:extLst>
          </c:dPt>
          <c:dPt>
            <c:idx val="17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3E45-44D4-9254-F66F018A1425}"/>
              </c:ext>
            </c:extLst>
          </c:dPt>
          <c:dPt>
            <c:idx val="18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3E45-44D4-9254-F66F018A1425}"/>
              </c:ext>
            </c:extLst>
          </c:dPt>
          <c:dPt>
            <c:idx val="19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E45-44D4-9254-F66F018A1425}"/>
              </c:ext>
            </c:extLst>
          </c:dPt>
          <c:dPt>
            <c:idx val="20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3E45-44D4-9254-F66F018A14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Hoja1!$A$2:$A$29</c:f>
              <c:strCache>
                <c:ptCount val="28"/>
                <c:pt idx="0">
                  <c:v> No sabe/ No responde</c:v>
                </c:pt>
                <c:pt idx="1">
                  <c:v>Ninguno</c:v>
                </c:pt>
                <c:pt idx="2">
                  <c:v>Otro</c:v>
                </c:pt>
                <c:pt idx="3">
                  <c:v>Autoritarismo</c:v>
                </c:pt>
                <c:pt idx="4">
                  <c:v>Abusadores</c:v>
                </c:pt>
                <c:pt idx="5">
                  <c:v>Corrupción</c:v>
                </c:pt>
                <c:pt idx="6">
                  <c:v>Autoridad</c:v>
                </c:pt>
                <c:pt idx="7">
                  <c:v>Disciplina</c:v>
                </c:pt>
                <c:pt idx="8">
                  <c:v>Violentos</c:v>
                </c:pt>
                <c:pt idx="9">
                  <c:v>Protección</c:v>
                </c:pt>
                <c:pt idx="10">
                  <c:v>Seguridad</c:v>
                </c:pt>
                <c:pt idx="11">
                  <c:v>Orden</c:v>
                </c:pt>
                <c:pt idx="12">
                  <c:v>Defensa</c:v>
                </c:pt>
                <c:pt idx="13">
                  <c:v>Patria</c:v>
                </c:pt>
                <c:pt idx="14">
                  <c:v>Vocación</c:v>
                </c:pt>
                <c:pt idx="15">
                  <c:v>Compromiso</c:v>
                </c:pt>
                <c:pt idx="16">
                  <c:v>Lealtad</c:v>
                </c:pt>
                <c:pt idx="17">
                  <c:v>Valentía</c:v>
                </c:pt>
                <c:pt idx="18">
                  <c:v>Esfuerzo</c:v>
                </c:pt>
                <c:pt idx="19">
                  <c:v>Prestigio</c:v>
                </c:pt>
                <c:pt idx="20">
                  <c:v>Sacrificio</c:v>
                </c:pt>
                <c:pt idx="21">
                  <c:v>Generosidad</c:v>
                </c:pt>
                <c:pt idx="22">
                  <c:v>Responsables</c:v>
                </c:pt>
                <c:pt idx="23">
                  <c:v>Buena reputación</c:v>
                </c:pt>
                <c:pt idx="24">
                  <c:v>Confianza</c:v>
                </c:pt>
                <c:pt idx="25">
                  <c:v>Honestidad</c:v>
                </c:pt>
                <c:pt idx="26">
                  <c:v>Serviciales</c:v>
                </c:pt>
                <c:pt idx="27">
                  <c:v>Respetables</c:v>
                </c:pt>
              </c:strCache>
            </c:strRef>
          </c:cat>
          <c:val>
            <c:numRef>
              <c:f>Hoja1!$B$2:$B$29</c:f>
              <c:numCache>
                <c:formatCode>0.0%</c:formatCode>
                <c:ptCount val="28"/>
                <c:pt idx="0">
                  <c:v>0.27587875333584622</c:v>
                </c:pt>
                <c:pt idx="1">
                  <c:v>0.32506688994907462</c:v>
                </c:pt>
                <c:pt idx="2">
                  <c:v>6.2091225399571771E-2</c:v>
                </c:pt>
                <c:pt idx="3">
                  <c:v>2.8554078547840217E-3</c:v>
                </c:pt>
                <c:pt idx="4">
                  <c:v>3.8354769753913133E-3</c:v>
                </c:pt>
                <c:pt idx="5">
                  <c:v>4.8519325371379875E-3</c:v>
                </c:pt>
                <c:pt idx="6">
                  <c:v>6.0105079451314158E-3</c:v>
                </c:pt>
                <c:pt idx="7">
                  <c:v>6.693069337295408E-3</c:v>
                </c:pt>
                <c:pt idx="8">
                  <c:v>6.595177206896099E-3</c:v>
                </c:pt>
                <c:pt idx="9">
                  <c:v>4.1623694307838965E-2</c:v>
                </c:pt>
                <c:pt idx="10">
                  <c:v>5.6143949983366699E-2</c:v>
                </c:pt>
                <c:pt idx="11">
                  <c:v>6.9615289054774016E-2</c:v>
                </c:pt>
                <c:pt idx="12">
                  <c:v>1.7199508519801831E-3</c:v>
                </c:pt>
                <c:pt idx="13">
                  <c:v>1.7714895100951196E-3</c:v>
                </c:pt>
                <c:pt idx="14">
                  <c:v>8.2101865812346363E-3</c:v>
                </c:pt>
                <c:pt idx="15">
                  <c:v>9.0564223895175083E-3</c:v>
                </c:pt>
                <c:pt idx="16">
                  <c:v>1.3441568573093737E-2</c:v>
                </c:pt>
                <c:pt idx="17">
                  <c:v>2.0315210051069593E-2</c:v>
                </c:pt>
                <c:pt idx="18">
                  <c:v>2.5118108782921016E-2</c:v>
                </c:pt>
                <c:pt idx="19">
                  <c:v>1.7608755278533143E-3</c:v>
                </c:pt>
                <c:pt idx="20">
                  <c:v>3.4914403620753026E-3</c:v>
                </c:pt>
                <c:pt idx="21">
                  <c:v>4.3503235345053572E-3</c:v>
                </c:pt>
                <c:pt idx="22">
                  <c:v>4.3640956236015169E-3</c:v>
                </c:pt>
                <c:pt idx="23">
                  <c:v>4.6279896184391774E-3</c:v>
                </c:pt>
                <c:pt idx="24">
                  <c:v>6.6468345188367911E-3</c:v>
                </c:pt>
                <c:pt idx="25">
                  <c:v>7.4329510686682978E-3</c:v>
                </c:pt>
                <c:pt idx="26">
                  <c:v>1.2050647050573968E-2</c:v>
                </c:pt>
                <c:pt idx="27">
                  <c:v>5.713058501466118E-2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3E45-44D4-9254-F66F018A1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5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BA2-4488-982E-AA8D4C11B3EF}"/>
              </c:ext>
            </c:extLst>
          </c:dPt>
          <c:dPt>
            <c:idx val="1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7C3-402B-9AA3-FE6B49CB7BB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891-438B-B322-BCD82358B59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NS/NR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0.25986866274838177</c:v>
                </c:pt>
                <c:pt idx="1">
                  <c:v>0.57690972861593726</c:v>
                </c:pt>
                <c:pt idx="2">
                  <c:v>0.16322160863568105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ABF-4923-A3E7-EF6ED2D4CB2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BF-4923-A3E7-EF6ED2D4CB21}"/>
              </c:ext>
            </c:extLst>
          </c:dPt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BF-4923-A3E7-EF6ED2D4CB21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BF-4923-A3E7-EF6ED2D4CB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BF-4923-A3E7-EF6ED2D4CB2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BF-4923-A3E7-EF6ED2D4CB2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BF-4923-A3E7-EF6ED2D4CB2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Otro</c:v>
                </c:pt>
                <c:pt idx="1">
                  <c:v>Ns/Nr</c:v>
                </c:pt>
                <c:pt idx="2">
                  <c:v>Institucionalidad</c:v>
                </c:pt>
                <c:pt idx="3">
                  <c:v>Económicas</c:v>
                </c:pt>
                <c:pt idx="4">
                  <c:v>Orden y seguridad</c:v>
                </c:pt>
                <c:pt idx="5">
                  <c:v>Demandas sociales / Desigualdad</c:v>
                </c:pt>
                <c:pt idx="6">
                  <c:v>Político</c:v>
                </c:pt>
                <c:pt idx="7">
                  <c:v>Prestaciones sociales básicas</c:v>
                </c:pt>
              </c:strCache>
            </c:strRef>
          </c:cat>
          <c:val>
            <c:numRef>
              <c:f>Hoja1!$B$2:$B$9</c:f>
              <c:numCache>
                <c:formatCode>0.0%</c:formatCode>
                <c:ptCount val="8"/>
                <c:pt idx="0">
                  <c:v>4.2999999999999997E-2</c:v>
                </c:pt>
                <c:pt idx="1">
                  <c:v>6.0000000000000001E-3</c:v>
                </c:pt>
                <c:pt idx="2">
                  <c:v>3.4000000000000002E-2</c:v>
                </c:pt>
                <c:pt idx="3">
                  <c:v>0.109</c:v>
                </c:pt>
                <c:pt idx="4">
                  <c:v>0.12</c:v>
                </c:pt>
                <c:pt idx="5">
                  <c:v>0.22700000000000001</c:v>
                </c:pt>
                <c:pt idx="6">
                  <c:v>0.22700000000000001</c:v>
                </c:pt>
                <c:pt idx="7">
                  <c:v>0.23400000000000001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2516287129255"/>
          <c:y val="0.23104657293047584"/>
          <c:w val="0.68746553618621042"/>
          <c:h val="0.6094118369665916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73-E046-97B3-A7C18CA3ABE4}"/>
              </c:ext>
            </c:extLst>
          </c:dPt>
          <c:dPt>
            <c:idx val="1"/>
            <c:bubble3D val="0"/>
            <c:spPr>
              <a:solidFill>
                <a:srgbClr val="948A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3-E046-97B3-A7C18CA3ABE4}"/>
              </c:ext>
            </c:extLst>
          </c:dPt>
          <c:dPt>
            <c:idx val="2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3-E046-97B3-A7C18CA3ABE4}"/>
              </c:ext>
            </c:extLst>
          </c:dPt>
          <c:dPt>
            <c:idx val="3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73-E046-97B3-A7C18CA3ABE4}"/>
              </c:ext>
            </c:extLst>
          </c:dPt>
          <c:dPt>
            <c:idx val="4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27-4B46-BB89-7731DF61E07F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27-4B46-BB89-7731DF61E07F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27-4B46-BB89-7731DF61E07F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A27-4B46-BB89-7731DF61E07F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73-E046-97B3-A7C18CA3ABE4}"/>
              </c:ext>
            </c:extLst>
          </c:dPt>
          <c:dLbls>
            <c:dLbl>
              <c:idx val="0"/>
              <c:layout>
                <c:manualLayout>
                  <c:x val="3.7797281571890655E-2"/>
                  <c:y val="-6.17543033510602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73-E046-97B3-A7C18CA3ABE4}"/>
                </c:ext>
              </c:extLst>
            </c:dLbl>
            <c:dLbl>
              <c:idx val="1"/>
              <c:layout>
                <c:manualLayout>
                  <c:x val="3.023782525751258E-2"/>
                  <c:y val="-6.50045298432215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3-E046-97B3-A7C18CA3ABE4}"/>
                </c:ext>
              </c:extLst>
            </c:dLbl>
            <c:dLbl>
              <c:idx val="2"/>
              <c:layout>
                <c:manualLayout>
                  <c:x val="1.3159406314824431E-2"/>
                  <c:y val="-2.9793398668925995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3-E046-97B3-A7C18CA3ABE4}"/>
                </c:ext>
              </c:extLst>
            </c:dLbl>
            <c:dLbl>
              <c:idx val="3"/>
              <c:layout>
                <c:manualLayout>
                  <c:x val="0"/>
                  <c:y val="8.7756115288348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3-E046-97B3-A7C18CA3ABE4}"/>
                </c:ext>
              </c:extLst>
            </c:dLbl>
            <c:dLbl>
              <c:idx val="4"/>
              <c:layout>
                <c:manualLayout>
                  <c:x val="-2.199910040424069E-2"/>
                  <c:y val="-1.95013589529664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27-4B46-BB89-7731DF61E07F}"/>
                </c:ext>
              </c:extLst>
            </c:dLbl>
            <c:dLbl>
              <c:idx val="5"/>
              <c:layout>
                <c:manualLayout>
                  <c:x val="3.779728157189069E-2"/>
                  <c:y val="-0.111196646380476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27-4B46-BB89-7731DF61E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Ninguno</c:v>
                </c:pt>
                <c:pt idx="1">
                  <c:v>Otro</c:v>
                </c:pt>
                <c:pt idx="2">
                  <c:v>Patria</c:v>
                </c:pt>
                <c:pt idx="3">
                  <c:v>Orden</c:v>
                </c:pt>
                <c:pt idx="4">
                  <c:v>Valores Cívicos</c:v>
                </c:pt>
                <c:pt idx="5">
                  <c:v>Ns/Nr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3.0000000000000001E-3</c:v>
                </c:pt>
                <c:pt idx="1">
                  <c:v>9.0999999999999998E-2</c:v>
                </c:pt>
                <c:pt idx="2">
                  <c:v>0.123</c:v>
                </c:pt>
                <c:pt idx="3">
                  <c:v>0.34799999999999998</c:v>
                </c:pt>
                <c:pt idx="4">
                  <c:v>0.30099999999999999</c:v>
                </c:pt>
                <c:pt idx="5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73-E046-97B3-A7C18CA3A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E-6B4F-A5E9-8D758D7E28BE}"/>
              </c:ext>
            </c:extLst>
          </c:dPt>
          <c:dPt>
            <c:idx val="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6B4F-A5E9-8D758D7E28BE}"/>
              </c:ext>
            </c:extLst>
          </c:dPt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9E-6B4F-A5E9-8D758D7E28BE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E-6B4F-A5E9-8D758D7E28BE}"/>
              </c:ext>
            </c:extLst>
          </c:dPt>
          <c:dPt>
            <c:idx val="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9E-6B4F-A5E9-8D758D7E28BE}"/>
              </c:ext>
            </c:extLst>
          </c:dPt>
          <c:dPt>
            <c:idx val="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9E-6B4F-A5E9-8D758D7E28BE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9E-6B4F-A5E9-8D758D7E28BE}"/>
              </c:ext>
            </c:extLst>
          </c:dPt>
          <c:dPt>
            <c:idx val="7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9E-6B4F-A5E9-8D758D7E28BE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9E-6B4F-A5E9-8D758D7E28BE}"/>
              </c:ext>
            </c:extLst>
          </c:dPt>
          <c:dPt>
            <c:idx val="9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9E-6B4F-A5E9-8D758D7E28BE}"/>
              </c:ext>
            </c:extLst>
          </c:dPt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9E-6B4F-A5E9-8D758D7E28BE}"/>
              </c:ext>
            </c:extLst>
          </c:dPt>
          <c:dPt>
            <c:idx val="1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9E-6B4F-A5E9-8D758D7E28BE}"/>
              </c:ext>
            </c:extLst>
          </c:dPt>
          <c:dPt>
            <c:idx val="1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9E-6B4F-A5E9-8D758D7E28BE}"/>
              </c:ext>
            </c:extLst>
          </c:dPt>
          <c:dPt>
            <c:idx val="1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69E-6B4F-A5E9-8D758D7E28BE}"/>
              </c:ext>
            </c:extLst>
          </c:dPt>
          <c:dPt>
            <c:idx val="1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69E-6B4F-A5E9-8D758D7E28BE}"/>
              </c:ext>
            </c:extLst>
          </c:dPt>
          <c:dPt>
            <c:idx val="1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9E-6B4F-A5E9-8D758D7E28BE}"/>
              </c:ext>
            </c:extLst>
          </c:dPt>
          <c:dPt>
            <c:idx val="1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69E-6B4F-A5E9-8D758D7E28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Actúan conforme a las necesidades de la gente</c:v>
                </c:pt>
                <c:pt idx="1">
                  <c:v>Estan para proteger al país</c:v>
                </c:pt>
                <c:pt idx="2">
                  <c:v>Son cerrados</c:v>
                </c:pt>
                <c:pt idx="3">
                  <c:v>Siempre estan para ayudar</c:v>
                </c:pt>
                <c:pt idx="4">
                  <c:v>No actúan conforme a las necesidades de la gente</c:v>
                </c:pt>
                <c:pt idx="5">
                  <c:v>Actuan por interes propio/ven sólo su realidad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2E-3</c:v>
                </c:pt>
                <c:pt idx="1">
                  <c:v>5.0000000000000001E-3</c:v>
                </c:pt>
                <c:pt idx="2">
                  <c:v>1.4999999999999999E-2</c:v>
                </c:pt>
                <c:pt idx="3">
                  <c:v>2.1000000000000001E-2</c:v>
                </c:pt>
                <c:pt idx="4">
                  <c:v>3.1E-2</c:v>
                </c:pt>
                <c:pt idx="5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69E-6B4F-A5E9-8D758D7E2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15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05786272612666"/>
          <c:y val="1.1748447550900857E-2"/>
          <c:w val="0.467754486149955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B2-4D6F-9E99-8D070C4C89FB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B2-4D6F-9E99-8D070C4C89FB}"/>
              </c:ext>
            </c:extLst>
          </c:dPt>
          <c:dPt>
            <c:idx val="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B2-4D6F-9E99-8D070C4C89FB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B2-4D6F-9E99-8D070C4C89FB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B2-4D6F-9E99-8D070C4C89FB}"/>
              </c:ext>
            </c:extLst>
          </c:dPt>
          <c:dPt>
            <c:idx val="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B2-4D6F-9E99-8D070C4C89FB}"/>
              </c:ext>
            </c:extLst>
          </c:dPt>
          <c:dPt>
            <c:idx val="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B2-4D6F-9E99-8D070C4C89FB}"/>
              </c:ext>
            </c:extLst>
          </c:dPt>
          <c:dPt>
            <c:idx val="7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B2-4D6F-9E99-8D070C4C89FB}"/>
              </c:ext>
            </c:extLst>
          </c:dPt>
          <c:dPt>
            <c:idx val="8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DB2-4D6F-9E99-8D070C4C89FB}"/>
              </c:ext>
            </c:extLst>
          </c:dPt>
          <c:dPt>
            <c:idx val="9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DB2-4D6F-9E99-8D070C4C89FB}"/>
              </c:ext>
            </c:extLst>
          </c:dPt>
          <c:dPt>
            <c:idx val="1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DB2-4D6F-9E99-8D070C4C89FB}"/>
              </c:ext>
            </c:extLst>
          </c:dPt>
          <c:dPt>
            <c:idx val="1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DB2-4D6F-9E99-8D070C4C89FB}"/>
              </c:ext>
            </c:extLst>
          </c:dPt>
          <c:dPt>
            <c:idx val="1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DB2-4D6F-9E99-8D070C4C89FB}"/>
              </c:ext>
            </c:extLst>
          </c:dPt>
          <c:dPt>
            <c:idx val="1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DB2-4D6F-9E99-8D070C4C89FB}"/>
              </c:ext>
            </c:extLst>
          </c:dPt>
          <c:dPt>
            <c:idx val="1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DB2-4D6F-9E99-8D070C4C89FB}"/>
              </c:ext>
            </c:extLst>
          </c:dPt>
          <c:dPt>
            <c:idx val="1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DB2-4D6F-9E99-8D070C4C89FB}"/>
              </c:ext>
            </c:extLst>
          </c:dPt>
          <c:dPt>
            <c:idx val="1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DB2-4D6F-9E99-8D070C4C89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Hoja1!$A$2:$A$17</c:f>
              <c:strCache>
                <c:ptCount val="16"/>
                <c:pt idx="0">
                  <c:v>Tienen valores similares</c:v>
                </c:pt>
                <c:pt idx="1">
                  <c:v>Piensan similar</c:v>
                </c:pt>
                <c:pt idx="2">
                  <c:v>Hay respeto</c:v>
                </c:pt>
                <c:pt idx="3">
                  <c:v>actúan de buena forma</c:v>
                </c:pt>
                <c:pt idx="4">
                  <c:v>Están perdiendo sus valores</c:v>
                </c:pt>
                <c:pt idx="5">
                  <c:v>Todas las personas piensan diferente</c:v>
                </c:pt>
                <c:pt idx="6">
                  <c:v>No somos iguales</c:v>
                </c:pt>
                <c:pt idx="7">
                  <c:v>No tienen criterios razonables/No razonan</c:v>
                </c:pt>
                <c:pt idx="8">
                  <c:v>Actúan de mala manera</c:v>
                </c:pt>
                <c:pt idx="9">
                  <c:v>Creen tener siempre la razón</c:v>
                </c:pt>
                <c:pt idx="10">
                  <c:v>Formados en el tema</c:v>
                </c:pt>
                <c:pt idx="11">
                  <c:v>No respetan a las personas</c:v>
                </c:pt>
                <c:pt idx="12">
                  <c:v>Son personas como uno</c:v>
                </c:pt>
                <c:pt idx="13">
                  <c:v>Todos sabemos lo que está bien y lo que está mal</c:v>
                </c:pt>
                <c:pt idx="14">
                  <c:v>Institucionalización de sus valores</c:v>
                </c:pt>
                <c:pt idx="15">
                  <c:v>No pensamos igual</c:v>
                </c:pt>
              </c:strCache>
            </c:strRef>
          </c:cat>
          <c:val>
            <c:numRef>
              <c:f>Hoja1!$B$2:$B$17</c:f>
              <c:numCache>
                <c:formatCode>0.0%</c:formatCode>
                <c:ptCount val="16"/>
                <c:pt idx="0">
                  <c:v>2E-3</c:v>
                </c:pt>
                <c:pt idx="1">
                  <c:v>3.0000000000000001E-3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0.01</c:v>
                </c:pt>
                <c:pt idx="6">
                  <c:v>1.2E-2</c:v>
                </c:pt>
                <c:pt idx="7">
                  <c:v>1.7999999999999999E-2</c:v>
                </c:pt>
                <c:pt idx="8">
                  <c:v>1.7999999999999999E-2</c:v>
                </c:pt>
                <c:pt idx="9">
                  <c:v>2.3E-2</c:v>
                </c:pt>
                <c:pt idx="10">
                  <c:v>2.5000000000000001E-2</c:v>
                </c:pt>
                <c:pt idx="11">
                  <c:v>2.7E-2</c:v>
                </c:pt>
                <c:pt idx="12">
                  <c:v>3.2000000000000001E-2</c:v>
                </c:pt>
                <c:pt idx="13">
                  <c:v>3.3000000000000002E-2</c:v>
                </c:pt>
                <c:pt idx="14">
                  <c:v>3.6999999999999998E-2</c:v>
                </c:pt>
                <c:pt idx="15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DB2-4D6F-9E99-8D070C4C8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1500000000000000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93-422B-AB24-1E4851CFC9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93-422B-AB24-1E4851CFC9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93-422B-AB24-1E4851CFC9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93-422B-AB24-1E4851CFC9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93-422B-AB24-1E4851CFC95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93-422B-AB24-1E4851CFC9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93-422B-AB24-1E4851CFC95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493-422B-AB24-1E4851CFC95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493-422B-AB24-1E4851CFC95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493-422B-AB24-1E4851CFC95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493-422B-AB24-1E4851CFC95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493-422B-AB24-1E4851CFC95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493-422B-AB24-1E4851CFC95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493-422B-AB24-1E4851CFC95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493-422B-AB24-1E4851CFC95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493-422B-AB24-1E4851CFC95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493-422B-AB24-1E4851CFC9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Son impulsivos</c:v>
                </c:pt>
                <c:pt idx="1">
                  <c:v>Son autoritarios</c:v>
                </c:pt>
                <c:pt idx="2">
                  <c:v>Luchan contra el crimen</c:v>
                </c:pt>
                <c:pt idx="3">
                  <c:v>Reprimen a las personas</c:v>
                </c:pt>
                <c:pt idx="4">
                  <c:v>velan por los intereses de los poderosos</c:v>
                </c:pt>
                <c:pt idx="5">
                  <c:v>Buscan orden, seguridad y disciplina</c:v>
                </c:pt>
                <c:pt idx="6">
                  <c:v>Son corruptos</c:v>
                </c:pt>
                <c:pt idx="7">
                  <c:v>Actúan fuera de la ley</c:v>
                </c:pt>
                <c:pt idx="8">
                  <c:v>Son violentos</c:v>
                </c:pt>
                <c:pt idx="9">
                  <c:v>Actuan bajo leyes</c:v>
                </c:pt>
                <c:pt idx="10">
                  <c:v>Abusan</c:v>
                </c:pt>
                <c:pt idx="11">
                  <c:v>Actuan bajo ordenes</c:v>
                </c:pt>
              </c:strCache>
            </c:strRef>
          </c:cat>
          <c:val>
            <c:numRef>
              <c:f>Hoja1!$B$2:$B$13</c:f>
              <c:numCache>
                <c:formatCode>0.0%</c:formatCode>
                <c:ptCount val="12"/>
                <c:pt idx="0">
                  <c:v>2E-3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1.4E-2</c:v>
                </c:pt>
                <c:pt idx="5">
                  <c:v>1.4999999999999999E-2</c:v>
                </c:pt>
                <c:pt idx="6">
                  <c:v>1.4999999999999999E-2</c:v>
                </c:pt>
                <c:pt idx="7">
                  <c:v>1.9E-2</c:v>
                </c:pt>
                <c:pt idx="8">
                  <c:v>2.7E-2</c:v>
                </c:pt>
                <c:pt idx="9">
                  <c:v>5.5E-2</c:v>
                </c:pt>
                <c:pt idx="10">
                  <c:v>8.2000000000000003E-2</c:v>
                </c:pt>
                <c:pt idx="11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493-422B-AB24-1E4851CFC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15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97568390787467"/>
          <c:y val="8.8906349758430495E-2"/>
          <c:w val="0.58779155671201577"/>
          <c:h val="0.831557037765664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Transparencia respecto a sus gastos</c:v>
                </c:pt>
                <c:pt idx="1">
                  <c:v>Transparencia en sus estadísiticas</c:v>
                </c:pt>
                <c:pt idx="2">
                  <c:v>Trato igualitario a ciudadanos</c:v>
                </c:pt>
                <c:pt idx="3">
                  <c:v>Transparencia en sus códigos de disciplina interna</c:v>
                </c:pt>
                <c:pt idx="4">
                  <c:v>Transparencia respecto a sus protocolos de actuar</c:v>
                </c:pt>
                <c:pt idx="5">
                  <c:v>Transparencia en su organización</c:v>
                </c:pt>
                <c:pt idx="6">
                  <c:v>Entrega confianza a la ciudadanía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0.1054259458305241</c:v>
                </c:pt>
                <c:pt idx="1">
                  <c:v>0.14701770410370743</c:v>
                </c:pt>
                <c:pt idx="2">
                  <c:v>0.17128133883590241</c:v>
                </c:pt>
                <c:pt idx="3">
                  <c:v>0.17601350325766557</c:v>
                </c:pt>
                <c:pt idx="4">
                  <c:v>0.18593573566393012</c:v>
                </c:pt>
                <c:pt idx="5">
                  <c:v>0.19531829676849799</c:v>
                </c:pt>
                <c:pt idx="6">
                  <c:v>0.2064094646579957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Transparencia respecto a sus gastos</c:v>
                </c:pt>
                <c:pt idx="1">
                  <c:v>Transparencia en sus estadísiticas</c:v>
                </c:pt>
                <c:pt idx="2">
                  <c:v>Trato igualitario a ciudadanos</c:v>
                </c:pt>
                <c:pt idx="3">
                  <c:v>Transparencia en sus códigos de disciplina interna</c:v>
                </c:pt>
                <c:pt idx="4">
                  <c:v>Transparencia respecto a sus protocolos de actuar</c:v>
                </c:pt>
                <c:pt idx="5">
                  <c:v>Transparencia en su organización</c:v>
                </c:pt>
                <c:pt idx="6">
                  <c:v>Entrega confianza a la ciudadanía</c:v>
                </c:pt>
              </c:strCache>
            </c:strRef>
          </c:cat>
          <c:val>
            <c:numRef>
              <c:f>Hoja1!$C$2:$C$8</c:f>
              <c:numCache>
                <c:formatCode>0.0%</c:formatCode>
                <c:ptCount val="7"/>
                <c:pt idx="0">
                  <c:v>0.78679543907826244</c:v>
                </c:pt>
                <c:pt idx="1">
                  <c:v>0.69600101615521004</c:v>
                </c:pt>
                <c:pt idx="2">
                  <c:v>0.75799586845210021</c:v>
                </c:pt>
                <c:pt idx="3">
                  <c:v>0.67605657001401487</c:v>
                </c:pt>
                <c:pt idx="4">
                  <c:v>0.7126250011636206</c:v>
                </c:pt>
                <c:pt idx="5">
                  <c:v>0.68534875044644228</c:v>
                </c:pt>
                <c:pt idx="6">
                  <c:v>0.71197403854799579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9-408F-AC3E-22C8B22A172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Transparencia respecto a sus gastos</c:v>
                </c:pt>
                <c:pt idx="1">
                  <c:v>Transparencia en sus estadísiticas</c:v>
                </c:pt>
                <c:pt idx="2">
                  <c:v>Trato igualitario a ciudadanos</c:v>
                </c:pt>
                <c:pt idx="3">
                  <c:v>Transparencia en sus códigos de disciplina interna</c:v>
                </c:pt>
                <c:pt idx="4">
                  <c:v>Transparencia respecto a sus protocolos de actuar</c:v>
                </c:pt>
                <c:pt idx="5">
                  <c:v>Transparencia en su organización</c:v>
                </c:pt>
                <c:pt idx="6">
                  <c:v>Entrega confianza a la ciudadanía</c:v>
                </c:pt>
              </c:strCache>
            </c:strRef>
          </c:cat>
          <c:val>
            <c:numRef>
              <c:f>Hoja1!$D$2:$D$8</c:f>
              <c:numCache>
                <c:formatCode>0.0%</c:formatCode>
                <c:ptCount val="7"/>
                <c:pt idx="0">
                  <c:v>0.10777861509121353</c:v>
                </c:pt>
                <c:pt idx="1">
                  <c:v>0.15698127974108256</c:v>
                </c:pt>
                <c:pt idx="2">
                  <c:v>7.0722792711997259E-2</c:v>
                </c:pt>
                <c:pt idx="3">
                  <c:v>0.14792992672831951</c:v>
                </c:pt>
                <c:pt idx="4">
                  <c:v>0.10143926317244928</c:v>
                </c:pt>
                <c:pt idx="5">
                  <c:v>0.11933295278505973</c:v>
                </c:pt>
                <c:pt idx="6">
                  <c:v>8.1616496794008425E-2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9-408F-AC3E-22C8B22A17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59028159847979755"/>
          <c:y val="2.565664094667491E-2"/>
          <c:w val="0.22806621587483156"/>
          <c:h val="7.0821464646464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7709845765314"/>
          <c:y val="3.1594074589916504E-2"/>
          <c:w val="0.73917868028825062"/>
          <c:h val="0.882755462344027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Transparencia respecto a sus gastos</c:v>
                </c:pt>
                <c:pt idx="1">
                  <c:v>Transparencia en su organización</c:v>
                </c:pt>
                <c:pt idx="2">
                  <c:v>Transparencia en sus estadísiticas</c:v>
                </c:pt>
                <c:pt idx="3">
                  <c:v>Transparencia respecto a sus protocolos de actuar</c:v>
                </c:pt>
                <c:pt idx="4">
                  <c:v>Trato igualitario a ciudadanos</c:v>
                </c:pt>
                <c:pt idx="5">
                  <c:v>Transparencia en sus códigos de disciplina interna</c:v>
                </c:pt>
                <c:pt idx="6">
                  <c:v>Entrega confianza a la ciudadanía</c:v>
                </c:pt>
              </c:strCache>
            </c:strRef>
          </c:cat>
          <c:val>
            <c:numRef>
              <c:f>Hoja1!$B$2:$B$8</c:f>
              <c:numCache>
                <c:formatCode>###0.0</c:formatCode>
                <c:ptCount val="7"/>
                <c:pt idx="0">
                  <c:v>4.5801044606361021</c:v>
                </c:pt>
                <c:pt idx="1">
                  <c:v>4.7318618784161615</c:v>
                </c:pt>
                <c:pt idx="2">
                  <c:v>4.7626796634089255</c:v>
                </c:pt>
                <c:pt idx="3">
                  <c:v>4.7686329442789939</c:v>
                </c:pt>
                <c:pt idx="4">
                  <c:v>4.7917099245679839</c:v>
                </c:pt>
                <c:pt idx="5">
                  <c:v>4.8835793464920583</c:v>
                </c:pt>
                <c:pt idx="6">
                  <c:v>4.9187492042694325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35029306381512E-2"/>
          <c:y val="3.282717155251879E-2"/>
          <c:w val="0.87385568468694319"/>
          <c:h val="0.831354558884543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'MAPA 3'!$B$2</c:f>
              <c:strCache>
                <c:ptCount val="1"/>
                <c:pt idx="0">
                  <c:v>Transparencia respecto a sus gastos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1663239077858312"/>
                  <c:y val="6.61399771895196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57629398545613"/>
                      <c:h val="7.9836464132516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CFD-CE4A-89E7-E74FE68C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3'!$C$2</c:f>
              <c:numCache>
                <c:formatCode>0.0%</c:formatCode>
                <c:ptCount val="1"/>
                <c:pt idx="0">
                  <c:v>0.1054259458305241</c:v>
                </c:pt>
              </c:numCache>
            </c:numRef>
          </c:xVal>
          <c:yVal>
            <c:numRef>
              <c:f>'MAPA 3'!$D$2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36-4BC8-BCD2-4AE796993DE1}"/>
            </c:ext>
          </c:extLst>
        </c:ser>
        <c:ser>
          <c:idx val="1"/>
          <c:order val="1"/>
          <c:tx>
            <c:strRef>
              <c:f>'MAPA 3'!$B$3</c:f>
              <c:strCache>
                <c:ptCount val="1"/>
                <c:pt idx="0">
                  <c:v>Transparencia en sus estadísiticas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2777561282749234"/>
                  <c:y val="-3.30699885947598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FD-CE4A-89E7-E74FE68C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3'!$C$3</c:f>
              <c:numCache>
                <c:formatCode>0.0%</c:formatCode>
                <c:ptCount val="1"/>
                <c:pt idx="0">
                  <c:v>0.14701770410370743</c:v>
                </c:pt>
              </c:numCache>
            </c:numRef>
          </c:xVal>
          <c:yVal>
            <c:numRef>
              <c:f>'MAPA 3'!$D$3</c:f>
              <c:numCache>
                <c:formatCode>General</c:formatCode>
                <c:ptCount val="1"/>
                <c:pt idx="0">
                  <c:v>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36-4BC8-BCD2-4AE796993DE1}"/>
            </c:ext>
          </c:extLst>
        </c:ser>
        <c:ser>
          <c:idx val="2"/>
          <c:order val="2"/>
          <c:tx>
            <c:strRef>
              <c:f>'MAPA 3'!$B$4</c:f>
              <c:strCache>
                <c:ptCount val="1"/>
                <c:pt idx="0">
                  <c:v>Trato igualitario a ciudadanos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4411900516589246"/>
                  <c:y val="7.165164195531298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FD-CE4A-89E7-E74FE68C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3'!$C$4</c:f>
              <c:numCache>
                <c:formatCode>0.0%</c:formatCode>
                <c:ptCount val="1"/>
                <c:pt idx="0">
                  <c:v>0.17128133883590241</c:v>
                </c:pt>
              </c:numCache>
            </c:numRef>
          </c:xVal>
          <c:yVal>
            <c:numRef>
              <c:f>'MAPA 3'!$D$4</c:f>
              <c:numCache>
                <c:formatCode>General</c:formatCode>
                <c:ptCount val="1"/>
                <c:pt idx="0">
                  <c:v>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36-4BC8-BCD2-4AE796993DE1}"/>
            </c:ext>
          </c:extLst>
        </c:ser>
        <c:ser>
          <c:idx val="3"/>
          <c:order val="3"/>
          <c:tx>
            <c:strRef>
              <c:f>'MAPA 3'!$B$5</c:f>
              <c:strCache>
                <c:ptCount val="1"/>
                <c:pt idx="0">
                  <c:v>Transparencia en sus códigos de disciplina interna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1147398205665558"/>
                  <c:y val="-0.148814948676419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64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73302831237481"/>
                      <c:h val="0.134953111790449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FD-CE4A-89E7-E74FE68C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3'!$C$5</c:f>
              <c:numCache>
                <c:formatCode>0.0%</c:formatCode>
                <c:ptCount val="1"/>
                <c:pt idx="0">
                  <c:v>0.17601350325766557</c:v>
                </c:pt>
              </c:numCache>
            </c:numRef>
          </c:xVal>
          <c:yVal>
            <c:numRef>
              <c:f>'MAPA 3'!$D$5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36-4BC8-BCD2-4AE796993DE1}"/>
            </c:ext>
          </c:extLst>
        </c:ser>
        <c:ser>
          <c:idx val="4"/>
          <c:order val="4"/>
          <c:tx>
            <c:strRef>
              <c:f>'MAPA 3'!$B$6</c:f>
              <c:strCache>
                <c:ptCount val="1"/>
                <c:pt idx="0">
                  <c:v>Transparencia respecto a sus protocolos de actuar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175451750699153E-2"/>
                  <c:y val="-7.991913910400294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22314044424528"/>
                      <c:h val="7.9836464132516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CFD-CE4A-89E7-E74FE68C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3'!$C$6</c:f>
              <c:numCache>
                <c:formatCode>0.0%</c:formatCode>
                <c:ptCount val="1"/>
                <c:pt idx="0">
                  <c:v>0.18593573566393012</c:v>
                </c:pt>
              </c:numCache>
            </c:numRef>
          </c:xVal>
          <c:yVal>
            <c:numRef>
              <c:f>'MAPA 3'!$D$6</c:f>
              <c:numCache>
                <c:formatCode>General</c:formatCode>
                <c:ptCount val="1"/>
                <c:pt idx="0">
                  <c:v>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36-4BC8-BCD2-4AE796993DE1}"/>
            </c:ext>
          </c:extLst>
        </c:ser>
        <c:ser>
          <c:idx val="5"/>
          <c:order val="5"/>
          <c:tx>
            <c:strRef>
              <c:f>'MAPA 3'!$B$7</c:f>
              <c:strCache>
                <c:ptCount val="1"/>
                <c:pt idx="0">
                  <c:v>Transparencia en su organización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0984386626904593E-2"/>
                  <c:y val="6.338414480662302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66501825487279"/>
                      <c:h val="7.9836464132516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FD-CE4A-89E7-E74FE68C8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3'!$C$7</c:f>
              <c:numCache>
                <c:formatCode>0.0%</c:formatCode>
                <c:ptCount val="1"/>
                <c:pt idx="0">
                  <c:v>0.19531829676849799</c:v>
                </c:pt>
              </c:numCache>
            </c:numRef>
          </c:xVal>
          <c:yVal>
            <c:numRef>
              <c:f>'MAPA 3'!$D$7</c:f>
              <c:numCache>
                <c:formatCode>General</c:formatCode>
                <c:ptCount val="1"/>
                <c:pt idx="0">
                  <c:v>4.7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436-4BC8-BCD2-4AE796993DE1}"/>
            </c:ext>
          </c:extLst>
        </c:ser>
        <c:ser>
          <c:idx val="6"/>
          <c:order val="6"/>
          <c:tx>
            <c:strRef>
              <c:f>'MAPA 3'!$B$8</c:f>
              <c:strCache>
                <c:ptCount val="1"/>
                <c:pt idx="0">
                  <c:v>Entrega confianza a la ciudadanía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'MAPA 3'!$C$8</c:f>
              <c:numCache>
                <c:formatCode>0.0%</c:formatCode>
                <c:ptCount val="1"/>
                <c:pt idx="0">
                  <c:v>0.2064094646579957</c:v>
                </c:pt>
              </c:numCache>
            </c:numRef>
          </c:xVal>
          <c:yVal>
            <c:numRef>
              <c:f>'MAPA 3'!$D$8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436-4BC8-BCD2-4AE796993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451216"/>
        <c:axId val="540455376"/>
      </c:scatterChart>
      <c:valAx>
        <c:axId val="540451216"/>
        <c:scaling>
          <c:orientation val="minMax"/>
          <c:max val="0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cap="none" dirty="0" err="1"/>
                  <a:t>Cumple</a:t>
                </a:r>
                <a:r>
                  <a:rPr lang="en-US" sz="1200" b="1" cap="none" dirty="0"/>
                  <a:t> con </a:t>
                </a:r>
                <a:r>
                  <a:rPr lang="en-US" sz="1200" b="1" cap="none" dirty="0" err="1"/>
                  <a:t>tareas</a:t>
                </a:r>
                <a:endParaRPr lang="en-US" sz="1200" b="1" cap="none" dirty="0"/>
              </a:p>
            </c:rich>
          </c:tx>
          <c:layout>
            <c:manualLayout>
              <c:xMode val="edge"/>
              <c:yMode val="edge"/>
              <c:x val="0.4753277364916364"/>
              <c:y val="0.929499731794580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A452A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40455376"/>
        <c:crosses val="autoZero"/>
        <c:crossBetween val="midCat"/>
      </c:valAx>
      <c:valAx>
        <c:axId val="540455376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cap="none" dirty="0" err="1"/>
                  <a:t>Evaluación</a:t>
                </a:r>
                <a:r>
                  <a:rPr lang="en-US" sz="1200" b="1" cap="none" dirty="0"/>
                  <a:t> de las </a:t>
                </a:r>
                <a:r>
                  <a:rPr lang="en-US" sz="1200" b="1" cap="none" dirty="0" err="1"/>
                  <a:t>tareas</a:t>
                </a:r>
                <a:endParaRPr lang="en-US" sz="1200" b="1" cap="none" dirty="0"/>
              </a:p>
            </c:rich>
          </c:tx>
          <c:layout>
            <c:manualLayout>
              <c:xMode val="edge"/>
              <c:yMode val="edge"/>
              <c:x val="1.1658559509543804E-2"/>
              <c:y val="0.26390501882645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A452A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40451216"/>
        <c:crosses val="autoZero"/>
        <c:crossBetween val="midCat"/>
      </c:valAx>
      <c:spPr>
        <a:solidFill>
          <a:srgbClr val="F3FFF7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8526204021581"/>
          <c:y val="4.5877272727272725E-2"/>
          <c:w val="0.74817046016472477"/>
          <c:h val="0.86847222222222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Altos mandos de carabineros</c:v>
                </c:pt>
                <c:pt idx="1">
                  <c:v>Director General de carabineros</c:v>
                </c:pt>
                <c:pt idx="2">
                  <c:v>Fuerzas especiales de carabineros</c:v>
                </c:pt>
                <c:pt idx="3">
                  <c:v>Carabineros encargados del plan cuadrante de su comuna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1.9805630289867655</c:v>
                </c:pt>
                <c:pt idx="1">
                  <c:v>2.1458673412047551</c:v>
                </c:pt>
                <c:pt idx="2">
                  <c:v>2.7015205952564809</c:v>
                </c:pt>
                <c:pt idx="3">
                  <c:v>2.9166230206000976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0022144282862"/>
          <c:y val="4.5877272727272725E-2"/>
          <c:w val="0.74965354175599197"/>
          <c:h val="0.868472222222222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Prestigio</c:v>
                </c:pt>
                <c:pt idx="1">
                  <c:v>Respeto</c:v>
                </c:pt>
                <c:pt idx="2">
                  <c:v>Integridad (valórica)</c:v>
                </c:pt>
                <c:pt idx="3">
                  <c:v>Cercanía</c:v>
                </c:pt>
              </c:strCache>
            </c:strRef>
          </c:cat>
          <c:val>
            <c:numRef>
              <c:f>Hoja1!$B$2:$B$5</c:f>
              <c:numCache>
                <c:formatCode>###0.0</c:formatCode>
                <c:ptCount val="4"/>
                <c:pt idx="0">
                  <c:v>2.5869305805760505</c:v>
                </c:pt>
                <c:pt idx="1">
                  <c:v>2.6159443970564071</c:v>
                </c:pt>
                <c:pt idx="2">
                  <c:v>2.6371886831607574</c:v>
                </c:pt>
                <c:pt idx="3">
                  <c:v>2.6748956516509605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60605877165238E-2"/>
          <c:y val="6.9921240838954027E-2"/>
          <c:w val="0.88005123954674669"/>
          <c:h val="0.84801415832295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Carabineros encargados del plan cuadrante de su comuna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Prestigio </c:v>
                </c:pt>
                <c:pt idx="1">
                  <c:v>Respeto</c:v>
                </c:pt>
                <c:pt idx="2">
                  <c:v>Integridad</c:v>
                </c:pt>
                <c:pt idx="3">
                  <c:v>Cercania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9.3503233208591538E-2</c:v>
                </c:pt>
                <c:pt idx="1">
                  <c:v>0.119879868757999</c:v>
                </c:pt>
                <c:pt idx="2">
                  <c:v>0.11149770089647834</c:v>
                </c:pt>
                <c:pt idx="3">
                  <c:v>0.21229580682991264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1-4FB1-98C0-7B8B8EF37F0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Carabineros encargados del control de tránsito</c:v>
                </c:pt>
              </c:strCache>
            </c:strRef>
          </c:tx>
          <c:spPr>
            <a:solidFill>
              <a:srgbClr val="948A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Prestigio </c:v>
                </c:pt>
                <c:pt idx="1">
                  <c:v>Respeto</c:v>
                </c:pt>
                <c:pt idx="2">
                  <c:v>Integridad</c:v>
                </c:pt>
                <c:pt idx="3">
                  <c:v>Cercania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8.2771200077861443E-2</c:v>
                </c:pt>
                <c:pt idx="1">
                  <c:v>0.13768684582169868</c:v>
                </c:pt>
                <c:pt idx="2">
                  <c:v>8.9132287478345146E-2</c:v>
                </c:pt>
                <c:pt idx="3">
                  <c:v>9.0656510867719642E-2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1-4FB1-98C0-7B8B8EF37F0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Fuerzas especiales de Carabineros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Hoja1!$A$2:$A$5</c:f>
              <c:strCache>
                <c:ptCount val="4"/>
                <c:pt idx="0">
                  <c:v>Prestigio </c:v>
                </c:pt>
                <c:pt idx="1">
                  <c:v>Respeto</c:v>
                </c:pt>
                <c:pt idx="2">
                  <c:v>Integridad</c:v>
                </c:pt>
                <c:pt idx="3">
                  <c:v>Cercania</c:v>
                </c:pt>
              </c:strCache>
            </c:strRef>
          </c:cat>
          <c:val>
            <c:numRef>
              <c:f>Hoja1!$D$2:$D$5</c:f>
              <c:numCache>
                <c:formatCode>0.0%</c:formatCode>
                <c:ptCount val="4"/>
                <c:pt idx="0">
                  <c:v>3.5244747910815256E-2</c:v>
                </c:pt>
                <c:pt idx="1">
                  <c:v>3.0263025913701481E-2</c:v>
                </c:pt>
                <c:pt idx="2">
                  <c:v>2.2497943859904168E-2</c:v>
                </c:pt>
                <c:pt idx="3">
                  <c:v>1.3878902970055625E-2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11-4FB1-98C0-7B8B8EF37F0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Altos mandos de Carabineros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Hoja1!$A$2:$A$5</c:f>
              <c:strCache>
                <c:ptCount val="4"/>
                <c:pt idx="0">
                  <c:v>Prestigio </c:v>
                </c:pt>
                <c:pt idx="1">
                  <c:v>Respeto</c:v>
                </c:pt>
                <c:pt idx="2">
                  <c:v>Integridad</c:v>
                </c:pt>
                <c:pt idx="3">
                  <c:v>Cercania</c:v>
                </c:pt>
              </c:strCache>
            </c:strRef>
          </c:cat>
          <c:val>
            <c:numRef>
              <c:f>Hoja1!$E$2:$E$5</c:f>
              <c:numCache>
                <c:formatCode>0.0%</c:formatCode>
                <c:ptCount val="4"/>
                <c:pt idx="0">
                  <c:v>1.969033345359348E-2</c:v>
                </c:pt>
                <c:pt idx="1">
                  <c:v>2.2800193005257964E-2</c:v>
                </c:pt>
                <c:pt idx="2">
                  <c:v>1.3956131249731486E-2</c:v>
                </c:pt>
                <c:pt idx="3">
                  <c:v>5.4146630884393679E-3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11-4FB1-98C0-7B8B8EF37F08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Director General de Carabineros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Hoja1!$A$2:$A$5</c:f>
              <c:strCache>
                <c:ptCount val="4"/>
                <c:pt idx="0">
                  <c:v>Prestigio </c:v>
                </c:pt>
                <c:pt idx="1">
                  <c:v>Respeto</c:v>
                </c:pt>
                <c:pt idx="2">
                  <c:v>Integridad</c:v>
                </c:pt>
                <c:pt idx="3">
                  <c:v>Cercania</c:v>
                </c:pt>
              </c:strCache>
            </c:strRef>
          </c:cat>
          <c:val>
            <c:numRef>
              <c:f>Hoja1!$F$2:$F$5</c:f>
              <c:numCache>
                <c:formatCode>0.0%</c:formatCode>
                <c:ptCount val="4"/>
                <c:pt idx="0">
                  <c:v>3.3456976934092435E-2</c:v>
                </c:pt>
                <c:pt idx="1">
                  <c:v>2.2507137943278435E-2</c:v>
                </c:pt>
                <c:pt idx="2">
                  <c:v>1.7354016753253005E-2</c:v>
                </c:pt>
                <c:pt idx="3">
                  <c:v>9.8745803573340018E-3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D-48F3-AECD-8E3C55F0F67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Ninguno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Prestigio </c:v>
                </c:pt>
                <c:pt idx="1">
                  <c:v>Respeto</c:v>
                </c:pt>
                <c:pt idx="2">
                  <c:v>Integridad</c:v>
                </c:pt>
                <c:pt idx="3">
                  <c:v>Cercania</c:v>
                </c:pt>
              </c:strCache>
            </c:strRef>
          </c:cat>
          <c:val>
            <c:numRef>
              <c:f>Hoja1!$G$2:$G$5</c:f>
              <c:numCache>
                <c:formatCode>0.0%</c:formatCode>
                <c:ptCount val="4"/>
                <c:pt idx="0">
                  <c:v>0.61263928101547926</c:v>
                </c:pt>
                <c:pt idx="1">
                  <c:v>0.55477701518288147</c:v>
                </c:pt>
                <c:pt idx="2">
                  <c:v>0.59886481187836371</c:v>
                </c:pt>
                <c:pt idx="3">
                  <c:v>0.54979140796659787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D-48F3-AECD-8E3C55F0F67B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Prestigio </c:v>
                </c:pt>
                <c:pt idx="1">
                  <c:v>Respeto</c:v>
                </c:pt>
                <c:pt idx="2">
                  <c:v>Integridad</c:v>
                </c:pt>
                <c:pt idx="3">
                  <c:v>Cercania</c:v>
                </c:pt>
              </c:strCache>
            </c:strRef>
          </c:cat>
          <c:val>
            <c:numRef>
              <c:f>Hoja1!$H$2:$H$5</c:f>
              <c:numCache>
                <c:formatCode>0.0%</c:formatCode>
                <c:ptCount val="4"/>
                <c:pt idx="0">
                  <c:v>0.12269422739956659</c:v>
                </c:pt>
                <c:pt idx="1">
                  <c:v>0.11208591337518299</c:v>
                </c:pt>
                <c:pt idx="2">
                  <c:v>0.14669710788392407</c:v>
                </c:pt>
                <c:pt idx="3">
                  <c:v>0.11808812791994093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0D-48F3-AECD-8E3C55F0F6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58223087"/>
        <c:axId val="363743679"/>
      </c:barChart>
      <c:catAx>
        <c:axId val="358223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4040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63743679"/>
        <c:crosses val="autoZero"/>
        <c:auto val="1"/>
        <c:lblAlgn val="ctr"/>
        <c:lblOffset val="100"/>
        <c:noMultiLvlLbl val="0"/>
      </c:catAx>
      <c:valAx>
        <c:axId val="363743679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5822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917689584871755E-3"/>
          <c:y val="1.7155327078017788E-2"/>
          <c:w val="0.99610002284592192"/>
          <c:h val="4.1329029042257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213439990354336"/>
          <c:y val="0.14641948290969156"/>
          <c:w val="0.44032914123465322"/>
          <c:h val="0.471535717130555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4E-49FB-8B80-CE4CC7FB8F10}"/>
              </c:ext>
            </c:extLst>
          </c:dPt>
          <c:dPt>
            <c:idx val="1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4E-49FB-8B80-CE4CC7FB8F10}"/>
              </c:ext>
            </c:extLst>
          </c:dPt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4E-49FB-8B80-CE4CC7FB8F10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4E-49FB-8B80-CE4CC7FB8F10}"/>
              </c:ext>
            </c:extLst>
          </c:dPt>
          <c:dPt>
            <c:idx val="4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F4E-49FB-8B80-CE4CC7FB8F10}"/>
              </c:ext>
            </c:extLst>
          </c:dPt>
          <c:dPt>
            <c:idx val="5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F4E-49FB-8B80-CE4CC7FB8F10}"/>
              </c:ext>
            </c:extLst>
          </c:dPt>
          <c:dPt>
            <c:idx val="6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F4E-49FB-8B80-CE4CC7FB8F10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F4E-49FB-8B80-CE4CC7FB8F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Bajas pensiones/AFP</c:v>
                </c:pt>
                <c:pt idx="1">
                  <c:v>Calidad de la salud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8.1000000000000003E-2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4E-49FB-8B80-CE4CC7FB8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7539010068362"/>
          <c:y val="0.17579272256373774"/>
          <c:w val="0.77294786058457809"/>
          <c:h val="0.6646656873333298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73-E046-97B3-A7C18CA3ABE4}"/>
              </c:ext>
            </c:extLst>
          </c:dPt>
          <c:dPt>
            <c:idx val="1"/>
            <c:bubble3D val="0"/>
            <c:spPr>
              <a:solidFill>
                <a:srgbClr val="948A5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73-E046-97B3-A7C18CA3ABE4}"/>
              </c:ext>
            </c:extLst>
          </c:dPt>
          <c:dPt>
            <c:idx val="2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73-E046-97B3-A7C18CA3ABE4}"/>
              </c:ext>
            </c:extLst>
          </c:dPt>
          <c:dPt>
            <c:idx val="3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73-E046-97B3-A7C18CA3ABE4}"/>
              </c:ext>
            </c:extLst>
          </c:dPt>
          <c:dPt>
            <c:idx val="4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27-4B46-BB89-7731DF61E07F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A27-4B46-BB89-7731DF61E07F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A27-4B46-BB89-7731DF61E07F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A27-4B46-BB89-7731DF61E07F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73-E046-97B3-A7C18CA3ABE4}"/>
              </c:ext>
            </c:extLst>
          </c:dPt>
          <c:dLbls>
            <c:dLbl>
              <c:idx val="0"/>
              <c:layout>
                <c:manualLayout>
                  <c:x val="-8.2773794167669376E-2"/>
                  <c:y val="-5.52538503667381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73-E046-97B3-A7C18CA3ABE4}"/>
                </c:ext>
              </c:extLst>
            </c:dLbl>
            <c:dLbl>
              <c:idx val="1"/>
              <c:layout>
                <c:manualLayout>
                  <c:x val="-1.5264739177056067E-2"/>
                  <c:y val="-5.85040768588992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3-E046-97B3-A7C18CA3ABE4}"/>
                </c:ext>
              </c:extLst>
            </c:dLbl>
            <c:dLbl>
              <c:idx val="2"/>
              <c:layout>
                <c:manualLayout>
                  <c:x val="-1.8898640785945362E-2"/>
                  <c:y val="-6.8254756335382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73-E046-97B3-A7C18CA3ABE4}"/>
                </c:ext>
              </c:extLst>
            </c:dLbl>
            <c:dLbl>
              <c:idx val="3"/>
              <c:layout>
                <c:manualLayout>
                  <c:x val="2.8564813656045747E-2"/>
                  <c:y val="3.5752491413771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3-E046-97B3-A7C18CA3ABE4}"/>
                </c:ext>
              </c:extLst>
            </c:dLbl>
            <c:dLbl>
              <c:idx val="4"/>
              <c:layout>
                <c:manualLayout>
                  <c:x val="-4.1205824250902329E-2"/>
                  <c:y val="0.165761551100214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27-4B46-BB89-7731DF61E07F}"/>
                </c:ext>
              </c:extLst>
            </c:dLbl>
            <c:dLbl>
              <c:idx val="5"/>
              <c:layout>
                <c:manualLayout>
                  <c:x val="9.6572732219617305E-2"/>
                  <c:y val="-0.377026273090683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27-4B46-BB89-7731DF61E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Ns/Nr</c:v>
                </c:pt>
                <c:pt idx="1">
                  <c:v>Otro</c:v>
                </c:pt>
                <c:pt idx="2">
                  <c:v>Derechos sociales</c:v>
                </c:pt>
                <c:pt idx="3">
                  <c:v>Político e Institucional</c:v>
                </c:pt>
                <c:pt idx="4">
                  <c:v>Economía</c:v>
                </c:pt>
                <c:pt idx="5">
                  <c:v>Injusticias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2.1999999999999999E-2</c:v>
                </c:pt>
                <c:pt idx="1">
                  <c:v>7.4999999999999997E-2</c:v>
                </c:pt>
                <c:pt idx="2">
                  <c:v>4.3999999999999997E-2</c:v>
                </c:pt>
                <c:pt idx="3">
                  <c:v>7.9000000000000001E-2</c:v>
                </c:pt>
                <c:pt idx="4">
                  <c:v>0.21199999999999999</c:v>
                </c:pt>
                <c:pt idx="5">
                  <c:v>0.56799999999999995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73-E046-97B3-A7C18CA3A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9E-6B4F-A5E9-8D758D7E28BE}"/>
              </c:ext>
            </c:extLst>
          </c:dPt>
          <c:dPt>
            <c:idx val="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9E-6B4F-A5E9-8D758D7E28BE}"/>
              </c:ext>
            </c:extLst>
          </c:dPt>
          <c:dPt>
            <c:idx val="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9E-6B4F-A5E9-8D758D7E28BE}"/>
              </c:ext>
            </c:extLst>
          </c:dPt>
          <c:dPt>
            <c:idx val="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9E-6B4F-A5E9-8D758D7E28BE}"/>
              </c:ext>
            </c:extLst>
          </c:dPt>
          <c:dPt>
            <c:idx val="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9E-6B4F-A5E9-8D758D7E28BE}"/>
              </c:ext>
            </c:extLst>
          </c:dPt>
          <c:dPt>
            <c:idx val="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9E-6B4F-A5E9-8D758D7E28BE}"/>
              </c:ext>
            </c:extLst>
          </c:dPt>
          <c:dPt>
            <c:idx val="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9E-6B4F-A5E9-8D758D7E28BE}"/>
              </c:ext>
            </c:extLst>
          </c:dPt>
          <c:dPt>
            <c:idx val="7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9E-6B4F-A5E9-8D758D7E28BE}"/>
              </c:ext>
            </c:extLst>
          </c:dPt>
          <c:dPt>
            <c:idx val="8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9E-6B4F-A5E9-8D758D7E28BE}"/>
              </c:ext>
            </c:extLst>
          </c:dPt>
          <c:dPt>
            <c:idx val="9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9E-6B4F-A5E9-8D758D7E28BE}"/>
              </c:ext>
            </c:extLst>
          </c:dPt>
          <c:dPt>
            <c:idx val="10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9E-6B4F-A5E9-8D758D7E28BE}"/>
              </c:ext>
            </c:extLst>
          </c:dPt>
          <c:dPt>
            <c:idx val="11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9E-6B4F-A5E9-8D758D7E28BE}"/>
              </c:ext>
            </c:extLst>
          </c:dPt>
          <c:dPt>
            <c:idx val="12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9E-6B4F-A5E9-8D758D7E28BE}"/>
              </c:ext>
            </c:extLst>
          </c:dPt>
          <c:dPt>
            <c:idx val="13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69E-6B4F-A5E9-8D758D7E28BE}"/>
              </c:ext>
            </c:extLst>
          </c:dPt>
          <c:dPt>
            <c:idx val="14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69E-6B4F-A5E9-8D758D7E28BE}"/>
              </c:ext>
            </c:extLst>
          </c:dPt>
          <c:dPt>
            <c:idx val="15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9E-6B4F-A5E9-8D758D7E28BE}"/>
              </c:ext>
            </c:extLst>
          </c:dPt>
          <c:dPt>
            <c:idx val="16"/>
            <c:invertIfNegative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69E-6B4F-A5E9-8D758D7E28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Político e Institucional</c:v>
                </c:pt>
                <c:pt idx="1">
                  <c:v>Mentiras del Presidente</c:v>
                </c:pt>
                <c:pt idx="2">
                  <c:v>Corrupción</c:v>
                </c:pt>
                <c:pt idx="3">
                  <c:v>Neoliberalismo</c:v>
                </c:pt>
                <c:pt idx="4">
                  <c:v>Políticos corruptos</c:v>
                </c:pt>
                <c:pt idx="5">
                  <c:v>Mal manejo de los gobernantes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3.0000000000000001E-3</c:v>
                </c:pt>
                <c:pt idx="1">
                  <c:v>6.0000000000000001E-3</c:v>
                </c:pt>
                <c:pt idx="2">
                  <c:v>6.0000000000000001E-3</c:v>
                </c:pt>
                <c:pt idx="3">
                  <c:v>0.01</c:v>
                </c:pt>
                <c:pt idx="4">
                  <c:v>1.0999999999999999E-2</c:v>
                </c:pt>
                <c:pt idx="5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69E-6B4F-A5E9-8D758D7E2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60398537201868"/>
          <c:y val="1.1748447550900857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B2-4D6F-9E99-8D070C4C89FB}"/>
              </c:ext>
            </c:extLst>
          </c:dPt>
          <c:dPt>
            <c:idx val="1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B2-4D6F-9E99-8D070C4C89FB}"/>
              </c:ext>
            </c:extLst>
          </c:dPt>
          <c:dPt>
            <c:idx val="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B2-4D6F-9E99-8D070C4C89FB}"/>
              </c:ext>
            </c:extLst>
          </c:dPt>
          <c:dPt>
            <c:idx val="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B2-4D6F-9E99-8D070C4C89FB}"/>
              </c:ext>
            </c:extLst>
          </c:dPt>
          <c:dPt>
            <c:idx val="4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B2-4D6F-9E99-8D070C4C89FB}"/>
              </c:ext>
            </c:extLst>
          </c:dPt>
          <c:dPt>
            <c:idx val="5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B2-4D6F-9E99-8D070C4C89FB}"/>
              </c:ext>
            </c:extLst>
          </c:dPt>
          <c:dPt>
            <c:idx val="6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B2-4D6F-9E99-8D070C4C89FB}"/>
              </c:ext>
            </c:extLst>
          </c:dPt>
          <c:dPt>
            <c:idx val="7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DB2-4D6F-9E99-8D070C4C89FB}"/>
              </c:ext>
            </c:extLst>
          </c:dPt>
          <c:dPt>
            <c:idx val="8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DB2-4D6F-9E99-8D070C4C89FB}"/>
              </c:ext>
            </c:extLst>
          </c:dPt>
          <c:dPt>
            <c:idx val="9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DB2-4D6F-9E99-8D070C4C89FB}"/>
              </c:ext>
            </c:extLst>
          </c:dPt>
          <c:dPt>
            <c:idx val="10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DB2-4D6F-9E99-8D070C4C89FB}"/>
              </c:ext>
            </c:extLst>
          </c:dPt>
          <c:dPt>
            <c:idx val="11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DB2-4D6F-9E99-8D070C4C89FB}"/>
              </c:ext>
            </c:extLst>
          </c:dPt>
          <c:dPt>
            <c:idx val="12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DB2-4D6F-9E99-8D070C4C89FB}"/>
              </c:ext>
            </c:extLst>
          </c:dPt>
          <c:dPt>
            <c:idx val="13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DB2-4D6F-9E99-8D070C4C89FB}"/>
              </c:ext>
            </c:extLst>
          </c:dPt>
          <c:dPt>
            <c:idx val="14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DB2-4D6F-9E99-8D070C4C89FB}"/>
              </c:ext>
            </c:extLst>
          </c:dPt>
          <c:dPt>
            <c:idx val="15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DB2-4D6F-9E99-8D070C4C89FB}"/>
              </c:ext>
            </c:extLst>
          </c:dPt>
          <c:dPt>
            <c:idx val="16"/>
            <c:invertIfNegative val="0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DB2-4D6F-9E99-8D070C4C89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Pobreza</c:v>
                </c:pt>
                <c:pt idx="1">
                  <c:v>Falta de oportunidades</c:v>
                </c:pt>
                <c:pt idx="2">
                  <c:v>Disconformidad</c:v>
                </c:pt>
                <c:pt idx="3">
                  <c:v>Demandas sociales</c:v>
                </c:pt>
                <c:pt idx="4">
                  <c:v>Problemas sociales</c:v>
                </c:pt>
                <c:pt idx="5">
                  <c:v>Descontento social</c:v>
                </c:pt>
                <c:pt idx="6">
                  <c:v>Injusticias</c:v>
                </c:pt>
              </c:strCache>
            </c:strRef>
          </c:cat>
          <c:val>
            <c:numRef>
              <c:f>Hoja1!$B$2:$B$8</c:f>
              <c:numCache>
                <c:formatCode>0.0%</c:formatCode>
                <c:ptCount val="7"/>
                <c:pt idx="0">
                  <c:v>4.0000000000000001E-3</c:v>
                </c:pt>
                <c:pt idx="1">
                  <c:v>4.0000000000000001E-3</c:v>
                </c:pt>
                <c:pt idx="2">
                  <c:v>1.0999999999999999E-2</c:v>
                </c:pt>
                <c:pt idx="3">
                  <c:v>1.2E-2</c:v>
                </c:pt>
                <c:pt idx="4">
                  <c:v>2.3E-2</c:v>
                </c:pt>
                <c:pt idx="5">
                  <c:v>6.2E-2</c:v>
                </c:pt>
                <c:pt idx="6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DB2-4D6F-9E99-8D070C4C8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A45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93-422B-AB24-1E4851CFC95C}"/>
              </c:ext>
            </c:extLst>
          </c:dPt>
          <c:dPt>
            <c:idx val="1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93-422B-AB24-1E4851CFC95C}"/>
              </c:ext>
            </c:extLst>
          </c:dPt>
          <c:dPt>
            <c:idx val="2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93-422B-AB24-1E4851CFC95C}"/>
              </c:ext>
            </c:extLst>
          </c:dPt>
          <c:dPt>
            <c:idx val="3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93-422B-AB24-1E4851CFC95C}"/>
              </c:ext>
            </c:extLst>
          </c:dPt>
          <c:dPt>
            <c:idx val="4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93-422B-AB24-1E4851CFC95C}"/>
              </c:ext>
            </c:extLst>
          </c:dPt>
          <c:dPt>
            <c:idx val="5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93-422B-AB24-1E4851CFC95C}"/>
              </c:ext>
            </c:extLst>
          </c:dPt>
          <c:dPt>
            <c:idx val="6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493-422B-AB24-1E4851CFC95C}"/>
              </c:ext>
            </c:extLst>
          </c:dPt>
          <c:dPt>
            <c:idx val="7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493-422B-AB24-1E4851CFC95C}"/>
              </c:ext>
            </c:extLst>
          </c:dPt>
          <c:dPt>
            <c:idx val="8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493-422B-AB24-1E4851CFC95C}"/>
              </c:ext>
            </c:extLst>
          </c:dPt>
          <c:dPt>
            <c:idx val="9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493-422B-AB24-1E4851CFC95C}"/>
              </c:ext>
            </c:extLst>
          </c:dPt>
          <c:dPt>
            <c:idx val="10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493-422B-AB24-1E4851CFC95C}"/>
              </c:ext>
            </c:extLst>
          </c:dPt>
          <c:dPt>
            <c:idx val="11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493-422B-AB24-1E4851CFC95C}"/>
              </c:ext>
            </c:extLst>
          </c:dPt>
          <c:dPt>
            <c:idx val="12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493-422B-AB24-1E4851CFC95C}"/>
              </c:ext>
            </c:extLst>
          </c:dPt>
          <c:dPt>
            <c:idx val="13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493-422B-AB24-1E4851CFC95C}"/>
              </c:ext>
            </c:extLst>
          </c:dPt>
          <c:dPt>
            <c:idx val="14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493-422B-AB24-1E4851CFC95C}"/>
              </c:ext>
            </c:extLst>
          </c:dPt>
          <c:dPt>
            <c:idx val="15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493-422B-AB24-1E4851CFC95C}"/>
              </c:ext>
            </c:extLst>
          </c:dPt>
          <c:dPt>
            <c:idx val="16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493-422B-AB24-1E4851CFC9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Salud</c:v>
                </c:pt>
                <c:pt idx="1">
                  <c:v>Educación</c:v>
                </c:pt>
                <c:pt idx="2">
                  <c:v>Derechos sociales</c:v>
                </c:pt>
                <c:pt idx="3">
                  <c:v>Bajas pensiones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7.0000000000000001E-3</c:v>
                </c:pt>
                <c:pt idx="1">
                  <c:v>0.01</c:v>
                </c:pt>
                <c:pt idx="2">
                  <c:v>1.2E-2</c:v>
                </c:pt>
                <c:pt idx="3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493-422B-AB24-1E4851CFC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5819677635311"/>
          <c:y val="3.0907155432368594E-2"/>
          <c:w val="0.78530429202710883"/>
          <c:h val="0.9119190686806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63-41D1-AD29-CA6641794BD6}"/>
              </c:ext>
            </c:extLst>
          </c:dPt>
          <c:dPt>
            <c:idx val="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63-41D1-AD29-CA6641794BD6}"/>
              </c:ext>
            </c:extLst>
          </c:dPt>
          <c:dPt>
            <c:idx val="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63-41D1-AD29-CA6641794BD6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63-41D1-AD29-CA6641794BD6}"/>
              </c:ext>
            </c:extLst>
          </c:dPt>
          <c:dPt>
            <c:idx val="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63-41D1-AD29-CA6641794BD6}"/>
              </c:ext>
            </c:extLst>
          </c:dPt>
          <c:dPt>
            <c:idx val="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63-41D1-AD29-CA6641794BD6}"/>
              </c:ext>
            </c:extLst>
          </c:dPt>
          <c:dPt>
            <c:idx val="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63-41D1-AD29-CA6641794BD6}"/>
              </c:ext>
            </c:extLst>
          </c:dPt>
          <c:dPt>
            <c:idx val="7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63-41D1-AD29-CA6641794BD6}"/>
              </c:ext>
            </c:extLst>
          </c:dPt>
          <c:dPt>
            <c:idx val="8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F63-41D1-AD29-CA6641794BD6}"/>
              </c:ext>
            </c:extLst>
          </c:dPt>
          <c:dPt>
            <c:idx val="9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F63-41D1-AD29-CA6641794BD6}"/>
              </c:ext>
            </c:extLst>
          </c:dPt>
          <c:dPt>
            <c:idx val="10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F63-41D1-AD29-CA6641794BD6}"/>
              </c:ext>
            </c:extLst>
          </c:dPt>
          <c:dPt>
            <c:idx val="11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F63-41D1-AD29-CA6641794BD6}"/>
              </c:ext>
            </c:extLst>
          </c:dPt>
          <c:dPt>
            <c:idx val="12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F63-41D1-AD29-CA6641794BD6}"/>
              </c:ext>
            </c:extLst>
          </c:dPt>
          <c:dPt>
            <c:idx val="1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F63-41D1-AD29-CA6641794BD6}"/>
              </c:ext>
            </c:extLst>
          </c:dPt>
          <c:dPt>
            <c:idx val="14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F63-41D1-AD29-CA6641794BD6}"/>
              </c:ext>
            </c:extLst>
          </c:dPt>
          <c:dPt>
            <c:idx val="15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F63-41D1-AD29-CA6641794BD6}"/>
              </c:ext>
            </c:extLst>
          </c:dPt>
          <c:dPt>
            <c:idx val="16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2F63-41D1-AD29-CA6641794B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Economía</c:v>
                </c:pt>
                <c:pt idx="1">
                  <c:v>Situación económica</c:v>
                </c:pt>
                <c:pt idx="2">
                  <c:v>Desigualdad económica</c:v>
                </c:pt>
                <c:pt idx="3">
                  <c:v>Bajos sueldos</c:v>
                </c:pt>
                <c:pt idx="4">
                  <c:v>Alto costo de la vida</c:v>
                </c:pt>
                <c:pt idx="5">
                  <c:v>Alza pasaje metro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2E-3</c:v>
                </c:pt>
                <c:pt idx="1">
                  <c:v>8.9999999999999993E-3</c:v>
                </c:pt>
                <c:pt idx="2">
                  <c:v>0.01</c:v>
                </c:pt>
                <c:pt idx="3">
                  <c:v>1.2E-2</c:v>
                </c:pt>
                <c:pt idx="4">
                  <c:v>1.9E-2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F63-41D1-AD29-CA6641794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2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L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29648858215757"/>
          <c:y val="9.7568259521686504E-2"/>
          <c:w val="0.44246113613005855"/>
          <c:h val="0.8133429195694049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1E-AD4A-91BF-F4E6505C8A4D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AD8-4A58-802C-12C3405E9FAE}"/>
              </c:ext>
            </c:extLst>
          </c:dPt>
          <c:dPt>
            <c:idx val="2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8-4A58-802C-12C3405E9FA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A5-4811-8F11-577E50BFDAFE}"/>
              </c:ext>
            </c:extLst>
          </c:dPt>
          <c:dPt>
            <c:idx val="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E-AD4A-91BF-F4E6505C8A4D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F1E-AD4A-91BF-F4E6505C8A4D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1E-AD4A-91BF-F4E6505C8A4D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F1E-AD4A-91BF-F4E6505C8A4D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A5-4811-8F11-577E50BFDAFE}"/>
              </c:ext>
            </c:extLst>
          </c:dPt>
          <c:dLbls>
            <c:dLbl>
              <c:idx val="0"/>
              <c:layout>
                <c:manualLayout>
                  <c:x val="9.1476414086241343E-3"/>
                  <c:y val="-6.70384969779930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1E-AD4A-91BF-F4E6505C8A4D}"/>
                </c:ext>
              </c:extLst>
            </c:dLbl>
            <c:dLbl>
              <c:idx val="1"/>
              <c:layout>
                <c:manualLayout>
                  <c:x val="6.2922723194165781E-2"/>
                  <c:y val="-2.79108670030002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8-4A58-802C-12C3405E9FAE}"/>
                </c:ext>
              </c:extLst>
            </c:dLbl>
            <c:dLbl>
              <c:idx val="2"/>
              <c:layout>
                <c:manualLayout>
                  <c:x val="-4.0244017071495018E-2"/>
                  <c:y val="-1.07450142855661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8-4A58-802C-12C3405E9FAE}"/>
                </c:ext>
              </c:extLst>
            </c:dLbl>
            <c:dLbl>
              <c:idx val="3"/>
              <c:layout>
                <c:manualLayout>
                  <c:x val="3.7650471331679616E-3"/>
                  <c:y val="8.45084968609711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5-4811-8F11-577E50BFD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Ha favorecido al país</c:v>
                </c:pt>
                <c:pt idx="1">
                  <c:v>No ha favorecido ni perjudicado al país</c:v>
                </c:pt>
                <c:pt idx="2">
                  <c:v>Ha perjudicado al país</c:v>
                </c:pt>
                <c:pt idx="3">
                  <c:v>NS/NR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0.33400000000000002</c:v>
                </c:pt>
                <c:pt idx="1">
                  <c:v>0.17499999999999999</c:v>
                </c:pt>
                <c:pt idx="2">
                  <c:v>0.435</c:v>
                </c:pt>
                <c:pt idx="3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A5-4811-8F11-577E50BFDAF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</c:spPr>
          <c:dPt>
            <c:idx val="0"/>
            <c:bubble3D val="0"/>
            <c:spPr>
              <a:solidFill>
                <a:srgbClr val="3697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DF-4D5E-BF15-D3C8BF54F35F}"/>
              </c:ext>
            </c:extLst>
          </c:dPt>
          <c:dPt>
            <c:idx val="1"/>
            <c:bubble3D val="0"/>
            <c:spPr>
              <a:solidFill>
                <a:srgbClr val="C3D69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DF-4D5E-BF15-D3C8BF54F35F}"/>
              </c:ext>
            </c:extLst>
          </c:dPt>
          <c:dPt>
            <c:idx val="2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DA-754E-8CB3-0C24FB0A35A9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879-4328-A0CC-36D194001362}"/>
              </c:ext>
            </c:extLst>
          </c:dPt>
          <c:dPt>
            <c:idx val="4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CDA-754E-8CB3-0C24FB0A35A9}"/>
              </c:ext>
            </c:extLst>
          </c:dPt>
          <c:dPt>
            <c:idx val="5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CDA-754E-8CB3-0C24FB0A35A9}"/>
              </c:ext>
            </c:extLst>
          </c:dPt>
          <c:dPt>
            <c:idx val="6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CDA-754E-8CB3-0C24FB0A35A9}"/>
              </c:ext>
            </c:extLst>
          </c:dPt>
          <c:dPt>
            <c:idx val="7"/>
            <c:bubble3D val="0"/>
            <c:spPr>
              <a:solidFill>
                <a:srgbClr val="D4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CDA-754E-8CB3-0C24FB0A35A9}"/>
              </c:ext>
            </c:extLst>
          </c:dPt>
          <c:dPt>
            <c:idx val="8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8B-4E8E-BBD1-619C78F34609}"/>
              </c:ext>
            </c:extLst>
          </c:dPt>
          <c:dLbls>
            <c:dLbl>
              <c:idx val="0"/>
              <c:layout>
                <c:manualLayout>
                  <c:x val="4.338804834735524E-2"/>
                  <c:y val="-0.1588761234291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DF-4D5E-BF15-D3C8BF54F35F}"/>
                </c:ext>
              </c:extLst>
            </c:dLbl>
            <c:dLbl>
              <c:idx val="1"/>
              <c:layout>
                <c:manualLayout>
                  <c:x val="-2.6672852531781865E-2"/>
                  <c:y val="-2.03442826049188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DF-4D5E-BF15-D3C8BF54F35F}"/>
                </c:ext>
              </c:extLst>
            </c:dLbl>
            <c:dLbl>
              <c:idx val="2"/>
              <c:layout>
                <c:manualLayout>
                  <c:x val="-2.3271419778053113E-2"/>
                  <c:y val="4.84368706309191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DA-754E-8CB3-0C24FB0A3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Cambios profundos en la sociedad chilena</c:v>
                </c:pt>
                <c:pt idx="1">
                  <c:v>Ningún avance o cambio</c:v>
                </c:pt>
                <c:pt idx="2">
                  <c:v>Una compleja crisis económica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0.52700000000000002</c:v>
                </c:pt>
                <c:pt idx="1">
                  <c:v>0.19400000000000001</c:v>
                </c:pt>
                <c:pt idx="2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57533591202324"/>
          <c:y val="2.7633394130088456E-2"/>
          <c:w val="0.61008038629291739"/>
          <c:h val="0.88671596487036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79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68F-4B85-AD61-589EC47425AD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E3C-4CB1-A257-C15DCEECC8D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3C-4CB1-A257-C15DCEECC8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E3C-4CB1-A257-C15DCEECC8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El presidente de la República, Sebastian Piñera</c:v>
                </c:pt>
                <c:pt idx="1">
                  <c:v>Ministro del Interior, Gonzalo Blumel</c:v>
                </c:pt>
                <c:pt idx="2">
                  <c:v>Intendente de Santiago, Felipe Guevara</c:v>
                </c:pt>
                <c:pt idx="3">
                  <c:v>Carabineros de Chile</c:v>
                </c:pt>
                <c:pt idx="4">
                  <c:v>Vecinos con "chalecos amarillos"</c:v>
                </c:pt>
                <c:pt idx="5">
                  <c:v>Alcalde de su comuna</c:v>
                </c:pt>
                <c:pt idx="6">
                  <c:v>Dirigentes vecinales</c:v>
                </c:pt>
                <c:pt idx="7">
                  <c:v>Jóvenes de la "primera línea"</c:v>
                </c:pt>
                <c:pt idx="8">
                  <c:v>Manifestantes/protestantes</c:v>
                </c:pt>
                <c:pt idx="9">
                  <c:v>Bomberos</c:v>
                </c:pt>
              </c:strCache>
            </c:strRef>
          </c:cat>
          <c:val>
            <c:numRef>
              <c:f>Hoja1!$B$2:$B$11</c:f>
              <c:numCache>
                <c:formatCode>###0.0</c:formatCode>
                <c:ptCount val="10"/>
                <c:pt idx="0">
                  <c:v>2</c:v>
                </c:pt>
                <c:pt idx="1">
                  <c:v>2.0699999999999998</c:v>
                </c:pt>
                <c:pt idx="2">
                  <c:v>2.08</c:v>
                </c:pt>
                <c:pt idx="3">
                  <c:v>2.78</c:v>
                </c:pt>
                <c:pt idx="4">
                  <c:v>2.84</c:v>
                </c:pt>
                <c:pt idx="5">
                  <c:v>3.32</c:v>
                </c:pt>
                <c:pt idx="6">
                  <c:v>3.46</c:v>
                </c:pt>
                <c:pt idx="7">
                  <c:v>4.21</c:v>
                </c:pt>
                <c:pt idx="8">
                  <c:v>4.5</c:v>
                </c:pt>
                <c:pt idx="9">
                  <c:v>6.56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34535590351818"/>
          <c:y val="8.212265770505052E-2"/>
          <c:w val="0.522096539610447"/>
          <c:h val="0.837392372837382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 favor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La quema del Metro de Santiago es una forma válida de manifestarse</c:v>
                </c:pt>
                <c:pt idx="1">
                  <c:v>El saqueo de supermercados es una forma válida de luchar contra la desigualdad</c:v>
                </c:pt>
                <c:pt idx="2">
                  <c:v>La destrucción de la vía pública es una manera de mostrar descontento hacia el Gobierno</c:v>
                </c:pt>
                <c:pt idx="3">
                  <c:v>El saqueo de farmacias es necesario porque el precio de los remedios es muy alto</c:v>
                </c:pt>
                <c:pt idx="4">
                  <c:v>Las barricadas son una forma valida de manifestarse</c:v>
                </c:pt>
                <c:pt idx="5">
                  <c:v>El estallido soial era necesario para generar un cambio</c:v>
                </c:pt>
              </c:strCache>
            </c:strRef>
          </c:cat>
          <c:val>
            <c:numRef>
              <c:f>Hoja1!$B$2:$B$7</c:f>
              <c:numCache>
                <c:formatCode>0.0%</c:formatCode>
                <c:ptCount val="6"/>
                <c:pt idx="0">
                  <c:v>9.9000000000000005E-2</c:v>
                </c:pt>
                <c:pt idx="1">
                  <c:v>0.13500000000000001</c:v>
                </c:pt>
                <c:pt idx="2">
                  <c:v>0.182</c:v>
                </c:pt>
                <c:pt idx="3">
                  <c:v>0.23799999999999999</c:v>
                </c:pt>
                <c:pt idx="4">
                  <c:v>0.42699999999999999</c:v>
                </c:pt>
                <c:pt idx="5">
                  <c:v>0.85399999999999998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contra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La quema del Metro de Santiago es una forma válida de manifestarse</c:v>
                </c:pt>
                <c:pt idx="1">
                  <c:v>El saqueo de supermercados es una forma válida de luchar contra la desigualdad</c:v>
                </c:pt>
                <c:pt idx="2">
                  <c:v>La destrucción de la vía pública es una manera de mostrar descontento hacia el Gobierno</c:v>
                </c:pt>
                <c:pt idx="3">
                  <c:v>El saqueo de farmacias es necesario porque el precio de los remedios es muy alto</c:v>
                </c:pt>
                <c:pt idx="4">
                  <c:v>Las barricadas son una forma valida de manifestarse</c:v>
                </c:pt>
                <c:pt idx="5">
                  <c:v>El estallido soial era necesario para generar un cambio</c:v>
                </c:pt>
              </c:strCache>
            </c:strRef>
          </c:cat>
          <c:val>
            <c:numRef>
              <c:f>Hoja1!$C$2:$C$7</c:f>
              <c:numCache>
                <c:formatCode>0.0%</c:formatCode>
                <c:ptCount val="6"/>
                <c:pt idx="0">
                  <c:v>0.86099999999999999</c:v>
                </c:pt>
                <c:pt idx="1">
                  <c:v>0.83099999999999996</c:v>
                </c:pt>
                <c:pt idx="2">
                  <c:v>0.78700000000000003</c:v>
                </c:pt>
                <c:pt idx="3">
                  <c:v>0.72699999999999998</c:v>
                </c:pt>
                <c:pt idx="4">
                  <c:v>0.54</c:v>
                </c:pt>
                <c:pt idx="5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E-47E5-87B6-8CAF09F907B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Hoja1!$A$2:$A$7</c:f>
              <c:strCache>
                <c:ptCount val="6"/>
                <c:pt idx="0">
                  <c:v>La quema del Metro de Santiago es una forma válida de manifestarse</c:v>
                </c:pt>
                <c:pt idx="1">
                  <c:v>El saqueo de supermercados es una forma válida de luchar contra la desigualdad</c:v>
                </c:pt>
                <c:pt idx="2">
                  <c:v>La destrucción de la vía pública es una manera de mostrar descontento hacia el Gobierno</c:v>
                </c:pt>
                <c:pt idx="3">
                  <c:v>El saqueo de farmacias es necesario porque el precio de los remedios es muy alto</c:v>
                </c:pt>
                <c:pt idx="4">
                  <c:v>Las barricadas son una forma valida de manifestarse</c:v>
                </c:pt>
                <c:pt idx="5">
                  <c:v>El estallido soial era necesario para generar un cambio</c:v>
                </c:pt>
              </c:strCache>
            </c:strRef>
          </c:cat>
          <c:val>
            <c:numRef>
              <c:f>Hoja1!$D$2:$D$7</c:f>
              <c:numCache>
                <c:formatCode>0.0%</c:formatCode>
                <c:ptCount val="6"/>
                <c:pt idx="0">
                  <c:v>3.9E-2</c:v>
                </c:pt>
                <c:pt idx="1">
                  <c:v>3.3000000000000002E-2</c:v>
                </c:pt>
                <c:pt idx="2">
                  <c:v>2.9000000000000001E-2</c:v>
                </c:pt>
                <c:pt idx="3">
                  <c:v>3.5999999999999997E-2</c:v>
                </c:pt>
                <c:pt idx="4">
                  <c:v>3.3000000000000002E-2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E-47E5-87B6-8CAF09F907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61552145247956747"/>
          <c:y val="1.4020925403156807E-2"/>
          <c:w val="0.22583356165551979"/>
          <c:h val="6.192457625341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04994287662626"/>
          <c:y val="8.7162241979092267E-2"/>
          <c:w val="0.48977525535886796"/>
          <c:h val="0.832352788563340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Aprueba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Realice una detención violenta y hiera a un ciudadano</c:v>
                </c:pt>
                <c:pt idx="1">
                  <c:v>Responda con un "lumazo" a un ciudadano que lo agredió verbalmente</c:v>
                </c:pt>
                <c:pt idx="2">
                  <c:v>Lance una bomba lacrimógena a un ciudadano manifestándose violentamente</c:v>
                </c:pt>
                <c:pt idx="3">
                  <c:v>Responda con un "lumazo" a un ciudadano que lo agredió físicamente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4.2999999999999997E-2</c:v>
                </c:pt>
                <c:pt idx="1">
                  <c:v>4.5999999999999999E-2</c:v>
                </c:pt>
                <c:pt idx="2">
                  <c:v>7.5999999999999998E-2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C-4647-914B-B29DDC5F13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aprueba, ni rechaza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Realice una detención violenta y hiera a un ciudadano</c:v>
                </c:pt>
                <c:pt idx="1">
                  <c:v>Responda con un "lumazo" a un ciudadano que lo agredió verbalmente</c:v>
                </c:pt>
                <c:pt idx="2">
                  <c:v>Lance una bomba lacrimógena a un ciudadano manifestándose violentamente</c:v>
                </c:pt>
                <c:pt idx="3">
                  <c:v>Responda con un "lumazo" a un ciudadano que lo agredió físicamente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3.5000000000000003E-2</c:v>
                </c:pt>
                <c:pt idx="1">
                  <c:v>4.9000000000000002E-2</c:v>
                </c:pt>
                <c:pt idx="2">
                  <c:v>6.2E-2</c:v>
                </c:pt>
                <c:pt idx="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E-47E5-87B6-8CAF09F907B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Rechaza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Realice una detención violenta y hiera a un ciudadano</c:v>
                </c:pt>
                <c:pt idx="1">
                  <c:v>Responda con un "lumazo" a un ciudadano que lo agredió verbalmente</c:v>
                </c:pt>
                <c:pt idx="2">
                  <c:v>Lance una bomba lacrimógena a un ciudadano manifestándose violentamente</c:v>
                </c:pt>
                <c:pt idx="3">
                  <c:v>Responda con un "lumazo" a un ciudadano que lo agredió físicamente</c:v>
                </c:pt>
              </c:strCache>
            </c:strRef>
          </c:cat>
          <c:val>
            <c:numRef>
              <c:f>Hoja1!$D$2:$D$5</c:f>
              <c:numCache>
                <c:formatCode>0.0%</c:formatCode>
                <c:ptCount val="4"/>
                <c:pt idx="0">
                  <c:v>0.89800000000000002</c:v>
                </c:pt>
                <c:pt idx="1">
                  <c:v>0.88600000000000001</c:v>
                </c:pt>
                <c:pt idx="2">
                  <c:v>0.83899999999999997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1E-47E5-87B6-8CAF09F907B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Realice una detención violenta y hiera a un ciudadano</c:v>
                </c:pt>
                <c:pt idx="1">
                  <c:v>Responda con un "lumazo" a un ciudadano que lo agredió verbalmente</c:v>
                </c:pt>
                <c:pt idx="2">
                  <c:v>Lance una bomba lacrimógena a un ciudadano manifestándose violentamente</c:v>
                </c:pt>
                <c:pt idx="3">
                  <c:v>Responda con un "lumazo" a un ciudadano que lo agredió físicamente</c:v>
                </c:pt>
              </c:strCache>
            </c:strRef>
          </c:cat>
          <c:val>
            <c:numRef>
              <c:f>Hoja1!$E$2:$E$5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1.7000000000000001E-2</c:v>
                </c:pt>
                <c:pt idx="2">
                  <c:v>0.02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5-4D1B-8EDF-A1CF5750D9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1390873212572477"/>
          <c:y val="2.8041850806313613E-2"/>
          <c:w val="0.57798665179891839"/>
          <c:h val="5.0707835930884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A45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74-F64A-BE5F-28E8BF2ADF40}"/>
              </c:ext>
            </c:extLst>
          </c:dPt>
          <c:dPt>
            <c:idx val="1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74-F64A-BE5F-28E8BF2ADF40}"/>
              </c:ext>
            </c:extLst>
          </c:dPt>
          <c:dPt>
            <c:idx val="2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74-F64A-BE5F-28E8BF2ADF40}"/>
              </c:ext>
            </c:extLst>
          </c:dPt>
          <c:dPt>
            <c:idx val="3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974-F64A-BE5F-28E8BF2ADF40}"/>
              </c:ext>
            </c:extLst>
          </c:dPt>
          <c:dPt>
            <c:idx val="4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974-F64A-BE5F-28E8BF2ADF40}"/>
              </c:ext>
            </c:extLst>
          </c:dPt>
          <c:dPt>
            <c:idx val="5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974-F64A-BE5F-28E8BF2ADF40}"/>
              </c:ext>
            </c:extLst>
          </c:dPt>
          <c:dPt>
            <c:idx val="6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974-F64A-BE5F-28E8BF2ADF40}"/>
              </c:ext>
            </c:extLst>
          </c:dPt>
          <c:dPt>
            <c:idx val="8"/>
            <c:invertIfNegative val="0"/>
            <c:bubble3D val="0"/>
            <c:spPr>
              <a:solidFill>
                <a:srgbClr val="4A45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974-F64A-BE5F-28E8BF2ADF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El presidente</c:v>
                </c:pt>
                <c:pt idx="1">
                  <c:v>Mala administración del gobierno </c:v>
                </c:pt>
              </c:strCache>
            </c:strRef>
          </c:cat>
          <c:val>
            <c:numRef>
              <c:f>Hoja1!$B$2:$B$3</c:f>
              <c:numCache>
                <c:formatCode>0.0%</c:formatCode>
                <c:ptCount val="2"/>
                <c:pt idx="0">
                  <c:v>3.5000000000000003E-2</c:v>
                </c:pt>
                <c:pt idx="1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974-F64A-BE5F-28E8BF2AD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5.000000000000001E-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00914434306635"/>
          <c:y val="9.8378982301617707E-2"/>
          <c:w val="0.473010284262951"/>
          <c:h val="0.821136048240815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Aprueba</c:v>
                </c:pt>
              </c:strCache>
            </c:strRef>
          </c:tx>
          <c:spPr>
            <a:solidFill>
              <a:srgbClr val="369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Agreda verbalmente a otro ciudadano porque piensan diferente</c:v>
                </c:pt>
                <c:pt idx="1">
                  <c:v> Lance un objeto a un Carabinero provocando una herida</c:v>
                </c:pt>
                <c:pt idx="2">
                  <c:v>Agreda verbalmente a un Carabinero por ser Carabinero</c:v>
                </c:pt>
                <c:pt idx="3">
                  <c:v>Agreda físicamente a un Carabinero como respuesta a una agresión policial</c:v>
                </c:pt>
                <c:pt idx="4">
                  <c:v>Agreda físicamete a otro ciudadano protegiendo su propiedad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3.4000000000000002E-2</c:v>
                </c:pt>
                <c:pt idx="1">
                  <c:v>6.3E-2</c:v>
                </c:pt>
                <c:pt idx="2">
                  <c:v>7.0000000000000007E-2</c:v>
                </c:pt>
                <c:pt idx="3">
                  <c:v>0.216</c:v>
                </c:pt>
                <c:pt idx="4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B-6E4F-A8AB-C73A8F53B7B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aprueba, ni rechaza</c:v>
                </c:pt>
              </c:strCache>
            </c:strRef>
          </c:tx>
          <c:spPr>
            <a:solidFill>
              <a:srgbClr val="C3D6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Agreda verbalmente a otro ciudadano porque piensan diferente</c:v>
                </c:pt>
                <c:pt idx="1">
                  <c:v> Lance un objeto a un Carabinero provocando una herida</c:v>
                </c:pt>
                <c:pt idx="2">
                  <c:v>Agreda verbalmente a un Carabinero por ser Carabinero</c:v>
                </c:pt>
                <c:pt idx="3">
                  <c:v>Agreda físicamente a un Carabinero como respuesta a una agresión policial</c:v>
                </c:pt>
                <c:pt idx="4">
                  <c:v>Agreda físicamete a otro ciudadano protegiendo su propiedad</c:v>
                </c:pt>
              </c:strCache>
            </c:strRef>
          </c:cat>
          <c:val>
            <c:numRef>
              <c:f>Hoja1!$C$2:$C$6</c:f>
              <c:numCache>
                <c:formatCode>0.0%</c:formatCode>
                <c:ptCount val="5"/>
                <c:pt idx="0">
                  <c:v>6.4000000000000001E-2</c:v>
                </c:pt>
                <c:pt idx="1">
                  <c:v>6.3E-2</c:v>
                </c:pt>
                <c:pt idx="2">
                  <c:v>7.3999999999999996E-2</c:v>
                </c:pt>
                <c:pt idx="3">
                  <c:v>7.6999999999999999E-2</c:v>
                </c:pt>
                <c:pt idx="4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B-6E4F-A8AB-C73A8F53B7B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Rechaza</c:v>
                </c:pt>
              </c:strCache>
            </c:strRef>
          </c:tx>
          <c:spPr>
            <a:solidFill>
              <a:srgbClr val="D4660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Agreda verbalmente a otro ciudadano porque piensan diferente</c:v>
                </c:pt>
                <c:pt idx="1">
                  <c:v> Lance un objeto a un Carabinero provocando una herida</c:v>
                </c:pt>
                <c:pt idx="2">
                  <c:v>Agreda verbalmente a un Carabinero por ser Carabinero</c:v>
                </c:pt>
                <c:pt idx="3">
                  <c:v>Agreda físicamente a un Carabinero como respuesta a una agresión policial</c:v>
                </c:pt>
                <c:pt idx="4">
                  <c:v>Agreda físicamete a otro ciudadano protegiendo su propiedad</c:v>
                </c:pt>
              </c:strCache>
            </c:strRef>
          </c:cat>
          <c:val>
            <c:numRef>
              <c:f>Hoja1!$D$2:$D$6</c:f>
              <c:numCache>
                <c:formatCode>0.0%</c:formatCode>
                <c:ptCount val="5"/>
                <c:pt idx="0">
                  <c:v>0.877</c:v>
                </c:pt>
                <c:pt idx="1">
                  <c:v>0.85599999999999998</c:v>
                </c:pt>
                <c:pt idx="2">
                  <c:v>0.82599999999999996</c:v>
                </c:pt>
                <c:pt idx="3">
                  <c:v>0.69099999999999995</c:v>
                </c:pt>
                <c:pt idx="4">
                  <c:v>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B-6E4F-A8AB-C73A8F53B7B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Ns/Nr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Agreda verbalmente a otro ciudadano porque piensan diferente</c:v>
                </c:pt>
                <c:pt idx="1">
                  <c:v> Lance un objeto a un Carabinero provocando una herida</c:v>
                </c:pt>
                <c:pt idx="2">
                  <c:v>Agreda verbalmente a un Carabinero por ser Carabinero</c:v>
                </c:pt>
                <c:pt idx="3">
                  <c:v>Agreda físicamente a un Carabinero como respuesta a una agresión policial</c:v>
                </c:pt>
                <c:pt idx="4">
                  <c:v>Agreda físicamete a otro ciudadano protegiendo su propiedad</c:v>
                </c:pt>
              </c:strCache>
            </c:strRef>
          </c:cat>
          <c:val>
            <c:numRef>
              <c:f>Hoja1!$E$2:$E$6</c:f>
              <c:numCache>
                <c:formatCode>0.0%</c:formatCode>
                <c:ptCount val="5"/>
                <c:pt idx="0">
                  <c:v>2.1999999999999999E-2</c:v>
                </c:pt>
                <c:pt idx="1">
                  <c:v>1.6E-2</c:v>
                </c:pt>
                <c:pt idx="2">
                  <c:v>2.5999999999999999E-2</c:v>
                </c:pt>
                <c:pt idx="3">
                  <c:v>1.4999999999999999E-2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B-6E4F-A8AB-C73A8F53B7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35398656"/>
        <c:axId val="1536627808"/>
      </c:barChart>
      <c:catAx>
        <c:axId val="143539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6627808"/>
        <c:crosses val="autoZero"/>
        <c:auto val="1"/>
        <c:lblAlgn val="ctr"/>
        <c:lblOffset val="100"/>
        <c:noMultiLvlLbl val="0"/>
      </c:catAx>
      <c:valAx>
        <c:axId val="15366278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35398656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4197850442592379"/>
          <c:y val="3.0846035886944973E-2"/>
          <c:w val="0.57575318093912575"/>
          <c:h val="5.0707835930884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Hoja1!$A$2:$C$44</cx:f>
        <cx:lvl ptCount="43">
          <cx:pt idx="0">Hacen un buen trabajo</cx:pt>
          <cx:pt idx="1">Actúan bajo el protocolo</cx:pt>
          <cx:pt idx="2">Nos respetan</cx:pt>
          <cx:pt idx="3">Son confiables</cx:pt>
          <cx:pt idx="4">Son transparentes</cx:pt>
          <cx:pt idx="5">Nos defienden</cx:pt>
          <cx:pt idx="6">Actúan bajo la Ley</cx:pt>
          <cx:pt idx="7">Son respetables</cx:pt>
          <cx:pt idx="8">Nos representan</cx:pt>
          <cx:pt idx="9">Actúan contra el crimen</cx:pt>
          <cx:pt idx="10">Ayudan</cx:pt>
          <cx:pt idx="11">Representan la autoridad</cx:pt>
          <cx:pt idx="12">Están presentes</cx:pt>
          <cx:pt idx="13">Cuidan el orden</cx:pt>
          <cx:pt idx="14">Entregan protección</cx:pt>
          <cx:pt idx="15">Son personas</cx:pt>
          <cx:pt idx="16">Siempre han estado</cx:pt>
          <cx:pt idx="17">Cumplen con su trabajo</cx:pt>
          <cx:pt idx="18">No somos todos iguales</cx:pt>
          <cx:pt idx="19">Son manejados por otros</cx:pt>
          <cx:pt idx="20">Son parte del pueblo</cx:pt>
          <cx:pt idx="21">Violan</cx:pt>
          <cx:pt idx="22">Son peligrosos</cx:pt>
          <cx:pt idx="23">No están presentes</cx:pt>
          <cx:pt idx="24">No tienen valores</cx:pt>
          <cx:pt idx="25">No protegen</cx:pt>
          <cx:pt idx="26">Son delincuentes</cx:pt>
          <cx:pt idx="27">No son confiables</cx:pt>
          <cx:pt idx="28">Represivos</cx:pt>
          <cx:pt idx="29">Discriminan</cx:pt>
          <cx:pt idx="30">No ayudan</cx:pt>
          <cx:pt idx="31">Violentos</cx:pt>
          <cx:pt idx="32">No actúan bajo la ley</cx:pt>
          <cx:pt idx="33">Perdieron el respeto</cx:pt>
          <cx:pt idx="34">No nos respetan</cx:pt>
          <cx:pt idx="35">Violan los DDHH</cx:pt>
          <cx:pt idx="36">Hacen un mal trabajo</cx:pt>
          <cx:pt idx="37">Son corruptos</cx:pt>
          <cx:pt idx="38">No nos representan</cx:pt>
          <cx:pt idx="39">Su trabajo se ha desprestigiado</cx:pt>
          <cx:pt idx="40">Abusan de su poder</cx:pt>
          <cx:pt idx="41">Otra</cx:pt>
          <cx:pt idx="42">No sabe / No responde</cx:pt>
        </cx:lvl>
        <cx:lvl ptCount="43">
          <cx:pt idx="0">Tallo 1</cx:pt>
          <cx:pt idx="1">Tallo 2</cx:pt>
          <cx:pt idx="2">Tallo 3</cx:pt>
          <cx:pt idx="3">Tallo 4</cx:pt>
          <cx:pt idx="4">Tallo 5</cx:pt>
          <cx:pt idx="5">Tallo 6</cx:pt>
          <cx:pt idx="6">Tallo 7</cx:pt>
          <cx:pt idx="7">Tallo 8</cx:pt>
          <cx:pt idx="8">Tallo 9</cx:pt>
          <cx:pt idx="9">Tallo 10</cx:pt>
          <cx:pt idx="10">Tallo 11</cx:pt>
          <cx:pt idx="11">Tallo 12</cx:pt>
          <cx:pt idx="12">Tallo 13</cx:pt>
          <cx:pt idx="13">Tallo 14</cx:pt>
          <cx:pt idx="14">Tallo 15</cx:pt>
          <cx:pt idx="15">Tallo 16</cx:pt>
          <cx:pt idx="16">Tallo 17</cx:pt>
          <cx:pt idx="17">Tallo 18</cx:pt>
          <cx:pt idx="18">Tallo 19</cx:pt>
          <cx:pt idx="19">Tallo 20</cx:pt>
          <cx:pt idx="20">Tallo 21</cx:pt>
          <cx:pt idx="21">Tallo 22</cx:pt>
          <cx:pt idx="22">Tallo 23</cx:pt>
          <cx:pt idx="23">Tallo 24</cx:pt>
          <cx:pt idx="24">Tallo 25</cx:pt>
          <cx:pt idx="25">Tallo 26</cx:pt>
          <cx:pt idx="26">Tallo 27</cx:pt>
          <cx:pt idx="27">Tallo 28</cx:pt>
          <cx:pt idx="28">Tallo 29</cx:pt>
          <cx:pt idx="29">Tallo 30</cx:pt>
          <cx:pt idx="30">Tallo 31</cx:pt>
          <cx:pt idx="31">Tallo 32</cx:pt>
          <cx:pt idx="32">Tallo 33</cx:pt>
          <cx:pt idx="33">Tallo 34</cx:pt>
          <cx:pt idx="34">Tallo 35</cx:pt>
          <cx:pt idx="35">Tallo 36</cx:pt>
          <cx:pt idx="36">Tallo 37</cx:pt>
          <cx:pt idx="37">Tallo 38</cx:pt>
          <cx:pt idx="38">Tallo 39</cx:pt>
          <cx:pt idx="39">Tallo 40</cx:pt>
          <cx:pt idx="40">Tallo 41</cx:pt>
          <cx:pt idx="41">Tallo 42</cx:pt>
          <cx:pt idx="42">Tallo 43</cx:pt>
        </cx:lvl>
        <cx:lvl ptCount="43">
          <cx:pt idx="0">Positivo</cx:pt>
          <cx:pt idx="1">Positivo</cx:pt>
          <cx:pt idx="2">Positivo</cx:pt>
          <cx:pt idx="3">Positivo</cx:pt>
          <cx:pt idx="4">Positivo</cx:pt>
          <cx:pt idx="5">Positivo</cx:pt>
          <cx:pt idx="6">Positivo</cx:pt>
          <cx:pt idx="7">Positivo</cx:pt>
          <cx:pt idx="8">Positivo</cx:pt>
          <cx:pt idx="9">Positivo</cx:pt>
          <cx:pt idx="10">Positivo</cx:pt>
          <cx:pt idx="11">Positivo</cx:pt>
          <cx:pt idx="12">Positivo</cx:pt>
          <cx:pt idx="13">Positivo</cx:pt>
          <cx:pt idx="14">Positivo</cx:pt>
          <cx:pt idx="15">Neutro</cx:pt>
          <cx:pt idx="16">Neutro</cx:pt>
          <cx:pt idx="17">Neutro</cx:pt>
          <cx:pt idx="18">Neutro</cx:pt>
          <cx:pt idx="19">Neutro</cx:pt>
          <cx:pt idx="20">Neutro</cx:pt>
          <cx:pt idx="21">Neutro</cx:pt>
          <cx:pt idx="22">Negativo</cx:pt>
          <cx:pt idx="23">Negativo</cx:pt>
          <cx:pt idx="24">Negativo</cx:pt>
          <cx:pt idx="25">Negativo</cx:pt>
          <cx:pt idx="26">Negativo</cx:pt>
          <cx:pt idx="27">Negativo</cx:pt>
          <cx:pt idx="28">Negativo</cx:pt>
          <cx:pt idx="29">Negativo</cx:pt>
          <cx:pt idx="30">Negativo</cx:pt>
          <cx:pt idx="31">Negativo</cx:pt>
          <cx:pt idx="32">Negativo</cx:pt>
          <cx:pt idx="33">Negativo</cx:pt>
          <cx:pt idx="34">Negativo</cx:pt>
          <cx:pt idx="35">Negativo</cx:pt>
          <cx:pt idx="36">Negativo</cx:pt>
          <cx:pt idx="37">Negativo</cx:pt>
          <cx:pt idx="38">Negativo</cx:pt>
          <cx:pt idx="39">Negativo</cx:pt>
          <cx:pt idx="40">Negativo</cx:pt>
          <cx:pt idx="41">Otras menciones</cx:pt>
          <cx:pt idx="42">NS/NR</cx:pt>
        </cx:lvl>
      </cx:strDim>
      <cx:numDim type="size">
        <cx:f>Hoja1!$D$2:$D$44</cx:f>
        <cx:lvl ptCount="43" formatCode="0,0%">
          <cx:pt idx="0">0.001</cx:pt>
          <cx:pt idx="1">0.001</cx:pt>
          <cx:pt idx="2">0.001</cx:pt>
          <cx:pt idx="3">0.001</cx:pt>
          <cx:pt idx="4">0.001</cx:pt>
          <cx:pt idx="5">0.002</cx:pt>
          <cx:pt idx="6">0.0030000000000000001</cx:pt>
          <cx:pt idx="7">0.0040000000000000001</cx:pt>
          <cx:pt idx="8">0.0050000000000000001</cx:pt>
          <cx:pt idx="9">0.012999999999999999</cx:pt>
          <cx:pt idx="10">0.017000000000000001</cx:pt>
          <cx:pt idx="11">0.021000000000000001</cx:pt>
          <cx:pt idx="12">0.021999999999999999</cx:pt>
          <cx:pt idx="13">0.042999999999999997</cx:pt>
          <cx:pt idx="14">0.062</cx:pt>
          <cx:pt idx="15">0.0060000000000000001</cx:pt>
          <cx:pt idx="16">0.0089999999999999993</cx:pt>
          <cx:pt idx="17">0.010999999999999999</cx:pt>
          <cx:pt idx="18">0.014999999999999999</cx:pt>
          <cx:pt idx="19">0.014999999999999999</cx:pt>
          <cx:pt idx="20">0.035999999999999997</cx:pt>
          <cx:pt idx="21">0.002</cx:pt>
          <cx:pt idx="22">0.0040000000000000001</cx:pt>
          <cx:pt idx="23">0.0060000000000000001</cx:pt>
          <cx:pt idx="24">0.0080000000000000002</cx:pt>
          <cx:pt idx="25">0.010999999999999999</cx:pt>
          <cx:pt idx="26">0.012999999999999999</cx:pt>
          <cx:pt idx="27">0.016</cx:pt>
          <cx:pt idx="28">0.017999999999999999</cx:pt>
          <cx:pt idx="29">0.019</cx:pt>
          <cx:pt idx="30">0.02</cx:pt>
          <cx:pt idx="31">0.021999999999999999</cx:pt>
          <cx:pt idx="32">0.025000000000000001</cx:pt>
          <cx:pt idx="33">0.031</cx:pt>
          <cx:pt idx="34">0.032000000000000001</cx:pt>
          <cx:pt idx="35">0.034000000000000002</cx:pt>
          <cx:pt idx="36">0.034000000000000002</cx:pt>
          <cx:pt idx="37">0.049000000000000002</cx:pt>
          <cx:pt idx="38">0.050999999999999997</cx:pt>
          <cx:pt idx="39">0.053999999999999999</cx:pt>
          <cx:pt idx="40">0.104</cx:pt>
          <cx:pt idx="41">0.107</cx:pt>
          <cx:pt idx="42">0.052999999999999999</cx:pt>
        </cx:lvl>
      </cx:numDim>
    </cx:data>
  </cx:chartData>
  <cx:chart>
    <cx:plotArea>
      <cx:plotAreaRegion>
        <cx:series layoutId="treemap" uniqueId="{5DD034F6-603E-2E4D-AFAE-FD2A5B217A7E}">
          <cx:tx>
            <cx:txData>
              <cx:f>Hoja1!$D$1</cx:f>
              <cx:v>Serie1</cx:v>
            </cx:txData>
          </cx:tx>
          <cx:dataPt idx="0">
            <cx:spPr>
              <a:solidFill>
                <a:srgbClr val="369729"/>
              </a:solidFill>
            </cx:spPr>
          </cx:dataPt>
          <cx:dataPt idx="31">
            <cx:spPr>
              <a:solidFill>
                <a:srgbClr val="FFFF00"/>
              </a:solidFill>
            </cx:spPr>
          </cx:dataPt>
          <cx:dataPt idx="46">
            <cx:spPr>
              <a:solidFill>
                <a:srgbClr val="D46607"/>
              </a:solidFill>
            </cx:spPr>
          </cx:dataPt>
          <cx:dataPt idx="85">
            <cx:spPr>
              <a:solidFill>
                <a:srgbClr val="4F81BD">
                  <a:lumMod val="40000"/>
                  <a:lumOff val="60000"/>
                </a:srgbClr>
              </a:solidFill>
            </cx:spPr>
          </cx:dataPt>
          <cx:dataPt idx="88">
            <cx:spPr>
              <a:solidFill>
                <a:prstClr val="white">
                  <a:lumMod val="50000"/>
                </a:prstClr>
              </a:solidFill>
            </cx:spPr>
          </cx:dataPt>
          <cx:dataLabels pos="inEnd">
            <cx:spPr>
              <a:noFill/>
              <a:ln w="3175">
                <a:noFill/>
              </a:ln>
            </cx:spPr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700">
                    <a:solidFill>
                      <a:schemeClr val="bg1"/>
                    </a:solidFill>
                  </a:defRPr>
                </a:pPr>
                <a:endParaRPr lang="es-ES" sz="700" b="0" i="0" u="none" strike="noStrike" baseline="0">
                  <a:solidFill>
                    <a:schemeClr val="bg1"/>
                  </a:solidFill>
                  <a:latin typeface="Calibri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>
                      <a:solidFill>
                        <a:schemeClr val="bg1"/>
                      </a:solidFill>
                    </a:defRPr>
                  </a:pPr>
                  <a:r>
                    <a:rPr lang="es-ES" sz="12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Positivo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>
                      <a:solidFill>
                        <a:schemeClr val="bg1"/>
                      </a:solidFill>
                    </a:defRPr>
                  </a:pPr>
                  <a:r>
                    <a:rPr lang="es-ES" sz="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Hacen un buen trabajo
0,1%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500">
                      <a:solidFill>
                        <a:schemeClr val="bg1"/>
                      </a:solidFill>
                    </a:defRPr>
                  </a:pPr>
                  <a:r>
                    <a:rPr lang="es-ES" sz="5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Actúan bajo el protocolo
0,1%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Nos respetan
0,1%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Son confiables
0,1%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>
                      <a:solidFill>
                        <a:schemeClr val="bg1"/>
                      </a:solidFill>
                    </a:defRPr>
                  </a:pPr>
                  <a:r>
                    <a:rPr lang="es-ES" sz="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Son transparentes
0,1%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>
                      <a:solidFill>
                        <a:schemeClr val="bg1"/>
                      </a:solidFill>
                    </a:defRPr>
                  </a:pPr>
                  <a:r>
                    <a:rPr lang="es-ES" sz="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Nos defienden
0,2%</a:t>
                  </a:r>
                </a:p>
              </cx:txPr>
              <cx:visibility seriesName="0" categoryName="1" value="1"/>
              <cx:separator>
</cx:separator>
            </cx:dataLabel>
            <cx:dataLabel idx="1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>
                      <a:solidFill>
                        <a:schemeClr val="bg1"/>
                      </a:solidFill>
                    </a:defRPr>
                  </a:pPr>
                  <a:r>
                    <a:rPr lang="es-ES" sz="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Actúan bajo la Ley
0,3%</a:t>
                  </a:r>
                </a:p>
              </cx:txPr>
              <cx:visibility seriesName="0" categoryName="1" value="1"/>
              <cx:separator>
</cx:separato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>
                      <a:solidFill>
                        <a:schemeClr val="bg1"/>
                      </a:solidFill>
                    </a:defRPr>
                  </a:pPr>
                  <a:r>
                    <a:rPr lang="es-ES" sz="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Son respetables
0,4%</a:t>
                  </a:r>
                </a:p>
              </cx:txPr>
              <cx:visibility seriesName="0" categoryName="1" value="1"/>
              <cx:separator>
</cx:separator>
            </cx:dataLabel>
            <cx:dataLabel idx="1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>
                      <a:solidFill>
                        <a:schemeClr val="bg1"/>
                      </a:solidFill>
                    </a:defRPr>
                  </a:pPr>
                  <a:r>
                    <a:rPr lang="es-ES" sz="6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Nos representan
0,5%</a:t>
                  </a:r>
                </a:p>
              </cx:txPr>
              <cx:visibility seriesName="0" categoryName="1" value="1"/>
              <cx:separator>
</cx:separator>
            </cx:dataLabel>
            <cx:dataLabel idx="2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Actúan contra el crimen
1,3%</a:t>
                  </a:r>
                </a:p>
              </cx:txPr>
              <cx:visibility seriesName="0" categoryName="1" value="1"/>
              <cx:separator>
</cx:separator>
            </cx:dataLabel>
            <cx:dataLabel idx="2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Ayudan
1,7%</a:t>
                  </a:r>
                </a:p>
              </cx:txPr>
              <cx:visibility seriesName="0" categoryName="1" value="1"/>
              <cx:separator>
</cx:separator>
            </cx:dataLabel>
            <cx:dataLabel idx="2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Representan la autoridad
2,1%</a:t>
                  </a:r>
                </a:p>
              </cx:txPr>
              <cx:visibility seriesName="0" categoryName="1" value="1"/>
              <cx:separator>
</cx:separator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Están presentes
2,2%</a:t>
                  </a:r>
                </a:p>
              </cx:txPr>
              <cx:visibility seriesName="0" categoryName="1" value="1"/>
              <cx:separator>
</cx:separator>
            </cx:dataLabel>
            <cx:dataLabel idx="2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Cuidan el orden
4,3%</a:t>
                  </a:r>
                </a:p>
              </cx:txPr>
              <cx:visibility seriesName="0" categoryName="1" value="1"/>
              <cx:separator>
</cx:separator>
            </cx:dataLabel>
            <cx:dataLabel idx="3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Entregan protección
6,2%</a:t>
                  </a:r>
                </a:p>
              </cx:txPr>
              <cx:visibility seriesName="0" categoryName="1" value="1"/>
              <cx:separator>
</cx:separator>
            </cx:dataLabel>
            <cx:dataLabel idx="3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>
                      <a:solidFill>
                        <a:schemeClr val="tx1"/>
                      </a:solidFill>
                    </a:defRPr>
                  </a:pPr>
                  <a:r>
                    <a:rPr lang="es-ES" sz="1200" b="1" i="0" u="none" strike="noStrike" baseline="0">
                      <a:solidFill>
                        <a:schemeClr val="tx1"/>
                      </a:solidFill>
                      <a:latin typeface="Calibri"/>
                    </a:rPr>
                    <a:t>Neutro</a:t>
                  </a:r>
                </a:p>
              </cx:txPr>
              <cx:visibility seriesName="0" categoryName="1" value="1"/>
              <cx:separator>
</cx:separator>
            </cx:dataLabel>
            <cx:dataLabel idx="3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Son personas
0,6%</a:t>
                  </a:r>
                </a:p>
              </cx:txPr>
              <cx:visibility seriesName="0" categoryName="1" value="1"/>
              <cx:separator>
</cx:separator>
            </cx:dataLabel>
            <cx:dataLabel idx="3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Siempre han estado
0,9%</a:t>
                  </a:r>
                </a:p>
              </cx:txPr>
              <cx:visibility seriesName="0" categoryName="1" value="1"/>
              <cx:separator>
</cx:separator>
            </cx:dataLabel>
            <cx:dataLabel idx="3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Cumplen con su trabajo
1,1%</a:t>
                  </a:r>
                </a:p>
              </cx:txPr>
              <cx:visibility seriesName="0" categoryName="1" value="1"/>
              <cx:separator>
</cx:separator>
            </cx:dataLabel>
            <cx:dataLabel idx="3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No somos todos iguales
1,5%</a:t>
                  </a:r>
                </a:p>
              </cx:txPr>
              <cx:visibility seriesName="0" categoryName="1" value="1"/>
              <cx:separator>
</cx:separator>
            </cx:dataLabel>
            <cx:dataLabel idx="4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Son manejados por otros
1,5%</a:t>
                  </a:r>
                </a:p>
              </cx:txPr>
              <cx:visibility seriesName="0" categoryName="1" value="1"/>
              <cx:separator>
</cx:separator>
            </cx:dataLabel>
            <cx:dataLabel idx="4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es-ES" sz="7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Son parte del pueblo
3,6%</a:t>
                  </a:r>
                </a:p>
              </cx:txPr>
              <cx:visibility seriesName="0" categoryName="1" value="1"/>
              <cx:separator>
</cx:separator>
            </cx:dataLabel>
            <cx:dataLabel idx="4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es-ES" sz="12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Negativo</a:t>
                  </a:r>
                </a:p>
              </cx:txPr>
              <cx:visibility seriesName="0" categoryName="1" value="1"/>
              <cx:separator>
</cx:separator>
            </cx:dataLabel>
            <cx:dataLabel idx="8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es-ES" sz="1200" b="1" i="0" u="none" strike="noStrike" baseline="0">
                      <a:solidFill>
                        <a:schemeClr val="tx1"/>
                      </a:solidFill>
                      <a:latin typeface="Calibri"/>
                    </a:rPr>
                    <a:t>Otras menciones</a:t>
                  </a:r>
                </a:p>
              </cx:txPr>
              <cx:visibility seriesName="0" categoryName="1" value="1"/>
              <cx:separator>
</cx:separator>
            </cx:dataLabel>
            <cx:dataLabel idx="8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 b="1"/>
                  </a:pPr>
                  <a:r>
                    <a:rPr lang="es-ES" sz="1200" b="1" i="0" u="none" strike="noStrike" baseline="0">
                      <a:solidFill>
                        <a:schemeClr val="bg1"/>
                      </a:solidFill>
                      <a:latin typeface="Calibri"/>
                    </a:rPr>
                    <a:t>NS/NR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0.62977</cdr:x>
      <cdr:y>0.07812</cdr:y>
    </cdr:from>
    <cdr:to>
      <cdr:x>0.69644</cdr:x>
      <cdr:y>0.17751</cdr:y>
    </cdr:to>
    <cdr:sp macro="" textlink="">
      <cdr:nvSpPr>
        <cdr:cNvPr id="2" name="CuadroTexto 14">
          <a:extLst xmlns:a="http://schemas.openxmlformats.org/drawingml/2006/main">
            <a:ext uri="{FF2B5EF4-FFF2-40B4-BE49-F238E27FC236}">
              <a16:creationId xmlns:a16="http://schemas.microsoft.com/office/drawing/2014/main" id="{D383E2A8-23BC-47C7-A14A-8852362704B5}"/>
            </a:ext>
          </a:extLst>
        </cdr:cNvPr>
        <cdr:cNvSpPr txBox="1"/>
      </cdr:nvSpPr>
      <cdr:spPr>
        <a:xfrm xmlns:a="http://schemas.openxmlformats.org/drawingml/2006/main">
          <a:off x="5686020" y="362895"/>
          <a:ext cx="601947" cy="461689"/>
        </a:xfrm>
        <a:prstGeom xmlns:a="http://schemas.openxmlformats.org/drawingml/2006/main" prst="rect">
          <a:avLst/>
        </a:prstGeom>
        <a:solidFill xmlns:a="http://schemas.openxmlformats.org/drawingml/2006/main">
          <a:srgbClr val="C3D69B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dirty="0"/>
            <a:t>Media</a:t>
          </a:r>
        </a:p>
        <a:p xmlns:a="http://schemas.openxmlformats.org/drawingml/2006/main">
          <a:pPr algn="ctr"/>
          <a:r>
            <a:rPr lang="es-CL" sz="1200" b="1" dirty="0"/>
            <a:t>7,0</a:t>
          </a:r>
        </a:p>
      </cdr:txBody>
    </cdr:sp>
  </cdr:relSizeAnchor>
  <cdr:relSizeAnchor xmlns:cdr="http://schemas.openxmlformats.org/drawingml/2006/chartDrawing">
    <cdr:from>
      <cdr:x>0.70626</cdr:x>
      <cdr:y>0.18059</cdr:y>
    </cdr:from>
    <cdr:to>
      <cdr:x>0.70626</cdr:x>
      <cdr:y>0.89674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D1A3E598-B6F0-4FC5-8B6C-8954B886C2D4}"/>
            </a:ext>
          </a:extLst>
        </cdr:cNvPr>
        <cdr:cNvCxnSpPr/>
      </cdr:nvCxnSpPr>
      <cdr:spPr>
        <a:xfrm xmlns:a="http://schemas.openxmlformats.org/drawingml/2006/main" flipV="1">
          <a:off x="6376598" y="838872"/>
          <a:ext cx="0" cy="3326687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rgbClr val="D46607"/>
          </a:solidFill>
          <a:prstDash val="lgDash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0.87053</cdr:x>
      <cdr:y>0.77183</cdr:y>
    </cdr:from>
    <cdr:to>
      <cdr:x>1</cdr:x>
      <cdr:y>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1AA6E806-47CA-43A3-8814-FEEE5069843A}"/>
            </a:ext>
          </a:extLst>
        </cdr:cNvPr>
        <cdr:cNvSpPr txBox="1"/>
      </cdr:nvSpPr>
      <cdr:spPr>
        <a:xfrm xmlns:a="http://schemas.openxmlformats.org/drawingml/2006/main">
          <a:off x="6166556" y="3189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L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0.7775</cdr:x>
      <cdr:y>0.03563</cdr:y>
    </cdr:from>
    <cdr:to>
      <cdr:x>0.99274</cdr:x>
      <cdr:y>0.42842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054F7CE6-6CD8-41FB-B0B6-93B5D641343F}"/>
            </a:ext>
          </a:extLst>
        </cdr:cNvPr>
        <cdr:cNvSpPr txBox="1"/>
      </cdr:nvSpPr>
      <cdr:spPr>
        <a:xfrm xmlns:a="http://schemas.openxmlformats.org/drawingml/2006/main">
          <a:off x="7783286" y="182626"/>
          <a:ext cx="2154692" cy="2013375"/>
        </a:xfrm>
        <a:prstGeom xmlns:a="http://schemas.openxmlformats.org/drawingml/2006/main" prst="rect">
          <a:avLst/>
        </a:prstGeom>
        <a:solidFill xmlns:a="http://schemas.openxmlformats.org/drawingml/2006/main">
          <a:srgbClr val="D46607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800" dirty="0">
              <a:solidFill>
                <a:schemeClr val="bg1"/>
              </a:solidFill>
            </a:rPr>
            <a:t>Negativo </a:t>
          </a:r>
        </a:p>
        <a:p xmlns:a="http://schemas.openxmlformats.org/drawingml/2006/main">
          <a:pPr algn="ctr"/>
          <a:r>
            <a:rPr lang="es-MX" sz="1800" b="1" dirty="0">
              <a:solidFill>
                <a:schemeClr val="bg1"/>
              </a:solidFill>
            </a:rPr>
            <a:t>55,2%</a:t>
          </a:r>
          <a:endParaRPr lang="es-CL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0.77858</cdr:x>
      <cdr:y>0.44837</cdr:y>
    </cdr:from>
    <cdr:to>
      <cdr:x>0.99274</cdr:x>
      <cdr:y>0.58402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77EB68DB-7A86-425E-B849-8E0735CF1A80}"/>
            </a:ext>
          </a:extLst>
        </cdr:cNvPr>
        <cdr:cNvSpPr txBox="1"/>
      </cdr:nvSpPr>
      <cdr:spPr>
        <a:xfrm xmlns:a="http://schemas.openxmlformats.org/drawingml/2006/main">
          <a:off x="7794172" y="2298245"/>
          <a:ext cx="2143806" cy="695325"/>
        </a:xfrm>
        <a:prstGeom xmlns:a="http://schemas.openxmlformats.org/drawingml/2006/main" prst="rect">
          <a:avLst/>
        </a:prstGeom>
        <a:solidFill xmlns:a="http://schemas.openxmlformats.org/drawingml/2006/main">
          <a:srgbClr val="C3D69B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800" dirty="0">
              <a:solidFill>
                <a:schemeClr val="tx1"/>
              </a:solidFill>
            </a:rPr>
            <a:t>Neutro</a:t>
          </a:r>
        </a:p>
        <a:p xmlns:a="http://schemas.openxmlformats.org/drawingml/2006/main">
          <a:pPr algn="ctr"/>
          <a:r>
            <a:rPr lang="es-MX" sz="1800" b="1" dirty="0">
              <a:solidFill>
                <a:schemeClr val="tx1"/>
              </a:solidFill>
            </a:rPr>
            <a:t>9,1%</a:t>
          </a:r>
          <a:endParaRPr lang="es-CL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0.70682</cdr:x>
      <cdr:y>0.60738</cdr:y>
    </cdr:from>
    <cdr:to>
      <cdr:x>0.99274</cdr:x>
      <cdr:y>0.89674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EA71688D-66B2-439B-9F9E-469B9D8E5C60}"/>
            </a:ext>
          </a:extLst>
        </cdr:cNvPr>
        <cdr:cNvSpPr txBox="1"/>
      </cdr:nvSpPr>
      <cdr:spPr>
        <a:xfrm xmlns:a="http://schemas.openxmlformats.org/drawingml/2006/main">
          <a:off x="7075715" y="3113313"/>
          <a:ext cx="2862263" cy="1483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  <cdr:relSizeAnchor xmlns:cdr="http://schemas.openxmlformats.org/drawingml/2006/chartDrawing">
    <cdr:from>
      <cdr:x>0.77641</cdr:x>
      <cdr:y>0.60314</cdr:y>
    </cdr:from>
    <cdr:to>
      <cdr:x>0.99274</cdr:x>
      <cdr:y>0.89674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EEA1B2E6-8A33-4FB4-83D7-307B1E7E23D3}"/>
            </a:ext>
          </a:extLst>
        </cdr:cNvPr>
        <cdr:cNvSpPr txBox="1"/>
      </cdr:nvSpPr>
      <cdr:spPr>
        <a:xfrm xmlns:a="http://schemas.openxmlformats.org/drawingml/2006/main">
          <a:off x="7772401" y="3091541"/>
          <a:ext cx="2165577" cy="1504949"/>
        </a:xfrm>
        <a:prstGeom xmlns:a="http://schemas.openxmlformats.org/drawingml/2006/main" prst="rect">
          <a:avLst/>
        </a:prstGeom>
        <a:solidFill xmlns:a="http://schemas.openxmlformats.org/drawingml/2006/main">
          <a:srgbClr val="369729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800" dirty="0">
              <a:solidFill>
                <a:schemeClr val="bg1"/>
              </a:solidFill>
            </a:rPr>
            <a:t>Positivo</a:t>
          </a:r>
        </a:p>
        <a:p xmlns:a="http://schemas.openxmlformats.org/drawingml/2006/main">
          <a:pPr algn="ctr"/>
          <a:r>
            <a:rPr lang="es-MX" sz="1800" b="1" dirty="0">
              <a:solidFill>
                <a:schemeClr val="bg1"/>
              </a:solidFill>
            </a:rPr>
            <a:t>19,7%</a:t>
          </a:r>
          <a:endParaRPr lang="es-CL" sz="18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0.75233</cdr:x>
      <cdr:y>0.52926</cdr:y>
    </cdr:from>
    <cdr:to>
      <cdr:x>1</cdr:x>
      <cdr:y>0.79128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AC5C898-1778-40BA-AA73-03AB6FB6382D}"/>
            </a:ext>
          </a:extLst>
        </cdr:cNvPr>
        <cdr:cNvSpPr txBox="1"/>
      </cdr:nvSpPr>
      <cdr:spPr>
        <a:xfrm xmlns:a="http://schemas.openxmlformats.org/drawingml/2006/main">
          <a:off x="6644499" y="2594658"/>
          <a:ext cx="2187348" cy="1284534"/>
        </a:xfrm>
        <a:prstGeom xmlns:a="http://schemas.openxmlformats.org/drawingml/2006/main" prst="rect">
          <a:avLst/>
        </a:prstGeom>
        <a:solidFill xmlns:a="http://schemas.openxmlformats.org/drawingml/2006/main">
          <a:srgbClr val="369729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800" dirty="0">
              <a:solidFill>
                <a:schemeClr val="bg1"/>
              </a:solidFill>
            </a:rPr>
            <a:t>Orden </a:t>
          </a:r>
          <a:r>
            <a:rPr lang="es-MX" sz="1800" b="1" dirty="0">
              <a:solidFill>
                <a:schemeClr val="bg1"/>
              </a:solidFill>
            </a:rPr>
            <a:t>19,8%</a:t>
          </a:r>
          <a:endParaRPr lang="es-CL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0.75233</cdr:x>
      <cdr:y>0.30349</cdr:y>
    </cdr:from>
    <cdr:to>
      <cdr:x>1</cdr:x>
      <cdr:y>0.50261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1A8A344B-C72A-4A78-91F1-8E0427F5DC70}"/>
            </a:ext>
          </a:extLst>
        </cdr:cNvPr>
        <cdr:cNvSpPr txBox="1"/>
      </cdr:nvSpPr>
      <cdr:spPr>
        <a:xfrm xmlns:a="http://schemas.openxmlformats.org/drawingml/2006/main">
          <a:off x="6644499" y="1487837"/>
          <a:ext cx="2187348" cy="976171"/>
        </a:xfrm>
        <a:prstGeom xmlns:a="http://schemas.openxmlformats.org/drawingml/2006/main" prst="rect">
          <a:avLst/>
        </a:prstGeom>
        <a:solidFill xmlns:a="http://schemas.openxmlformats.org/drawingml/2006/main">
          <a:srgbClr val="C3D69B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800" dirty="0">
              <a:solidFill>
                <a:schemeClr val="tx1"/>
              </a:solidFill>
            </a:rPr>
            <a:t>Patria </a:t>
          </a:r>
          <a:r>
            <a:rPr lang="es-MX" sz="1800" b="1" dirty="0">
              <a:solidFill>
                <a:schemeClr val="tx1"/>
              </a:solidFill>
            </a:rPr>
            <a:t>8,0%</a:t>
          </a:r>
          <a:endParaRPr lang="es-CL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0.7548</cdr:x>
      <cdr:y>0.00487</cdr:y>
    </cdr:from>
    <cdr:to>
      <cdr:x>1</cdr:x>
      <cdr:y>0.28723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57E475D6-A5CC-4726-AF5C-FE21FA9C90DB}"/>
            </a:ext>
          </a:extLst>
        </cdr:cNvPr>
        <cdr:cNvSpPr txBox="1"/>
      </cdr:nvSpPr>
      <cdr:spPr>
        <a:xfrm xmlns:a="http://schemas.openxmlformats.org/drawingml/2006/main">
          <a:off x="6666271" y="23875"/>
          <a:ext cx="2165576" cy="1384249"/>
        </a:xfrm>
        <a:prstGeom xmlns:a="http://schemas.openxmlformats.org/drawingml/2006/main" prst="rect">
          <a:avLst/>
        </a:prstGeom>
        <a:solidFill xmlns:a="http://schemas.openxmlformats.org/drawingml/2006/main">
          <a:srgbClr val="D46607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800" dirty="0">
              <a:solidFill>
                <a:schemeClr val="bg1"/>
              </a:solidFill>
            </a:rPr>
            <a:t>Valores Cívicos </a:t>
          </a:r>
          <a:r>
            <a:rPr lang="es-MX" sz="1800" b="1" dirty="0">
              <a:solidFill>
                <a:schemeClr val="bg1"/>
              </a:solidFill>
            </a:rPr>
            <a:t>10,2%</a:t>
          </a:r>
          <a:endParaRPr lang="es-CL" sz="18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0.87053</cdr:x>
      <cdr:y>0.77183</cdr:y>
    </cdr:from>
    <cdr:to>
      <cdr:x>1</cdr:x>
      <cdr:y>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1AA6E806-47CA-43A3-8814-FEEE5069843A}"/>
            </a:ext>
          </a:extLst>
        </cdr:cNvPr>
        <cdr:cNvSpPr txBox="1"/>
      </cdr:nvSpPr>
      <cdr:spPr>
        <a:xfrm xmlns:a="http://schemas.openxmlformats.org/drawingml/2006/main">
          <a:off x="6166556" y="3189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CL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46126-A25E-4290-BD62-AFCFFDE6DA48}" type="datetimeFigureOut">
              <a:rPr lang="es-ES" smtClean="0"/>
              <a:pPr/>
              <a:t>8/10/20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685800"/>
            <a:ext cx="5413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325CD-DAE8-419A-8FE4-9028C198A9E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3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325CD-DAE8-419A-8FE4-9028C198A9EA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849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325CD-DAE8-419A-8FE4-9028C198A9EA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93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325CD-DAE8-419A-8FE4-9028C198A9EA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41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325CD-DAE8-419A-8FE4-9028C198A9EA}" type="slidenum">
              <a:rPr lang="es-ES" smtClean="0"/>
              <a:pPr/>
              <a:t>53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92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0-03-16 a las 9.32.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" y="0"/>
            <a:ext cx="10799763" cy="833989"/>
          </a:xfrm>
          <a:prstGeom prst="rect">
            <a:avLst/>
          </a:prstGeom>
        </p:spPr>
      </p:pic>
      <p:cxnSp>
        <p:nvCxnSpPr>
          <p:cNvPr id="4" name="Conector recto 3"/>
          <p:cNvCxnSpPr/>
          <p:nvPr userDrawn="1"/>
        </p:nvCxnSpPr>
        <p:spPr>
          <a:xfrm>
            <a:off x="-2" y="6226487"/>
            <a:ext cx="107997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Captura de pantalla 2020-03-16 a las 9.32.4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763" y="6254919"/>
            <a:ext cx="1027482" cy="5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0820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49173" y="273875"/>
            <a:ext cx="2868687" cy="5817856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37486" y="273875"/>
            <a:ext cx="8431691" cy="5817856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048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204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107" y="4394659"/>
            <a:ext cx="9179799" cy="13582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3107" y="2898639"/>
            <a:ext cx="9179799" cy="1496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418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37486" y="1591006"/>
            <a:ext cx="5649252" cy="450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66734" y="1591006"/>
            <a:ext cx="5651126" cy="450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28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88" y="273875"/>
            <a:ext cx="9719787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988" y="1530849"/>
            <a:ext cx="4771771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9988" y="2168834"/>
            <a:ext cx="4771771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86130" y="1530849"/>
            <a:ext cx="4773645" cy="6379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86130" y="2168834"/>
            <a:ext cx="4773645" cy="3940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641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351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210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989" y="272292"/>
            <a:ext cx="3553048" cy="11588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22407" y="272292"/>
            <a:ext cx="6037368" cy="58368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9989" y="1431114"/>
            <a:ext cx="3553048" cy="4678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33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6829" y="4787265"/>
            <a:ext cx="6479858" cy="5651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116829" y="611073"/>
            <a:ext cx="6479858" cy="41033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116829" y="5352429"/>
            <a:ext cx="6479858" cy="802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383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9988" y="273875"/>
            <a:ext cx="9719787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9988" y="1595755"/>
            <a:ext cx="9719787" cy="4513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9988" y="6338694"/>
            <a:ext cx="2519945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5D4F-7538-C34D-9F9E-86F925B2DEA0}" type="datetimeFigureOut">
              <a:rPr lang="es-ES" smtClean="0"/>
              <a:pPr/>
              <a:t>8/10/20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89919" y="6338694"/>
            <a:ext cx="3419925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39830" y="6338694"/>
            <a:ext cx="2519945" cy="36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4980-E032-334D-AE47-DA3175C5F45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570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3.xml"/><Relationship Id="rId4" Type="http://schemas.openxmlformats.org/officeDocument/2006/relationships/chart" Target="../charts/chart7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4.xml"/><Relationship Id="rId5" Type="http://schemas.openxmlformats.org/officeDocument/2006/relationships/chart" Target="../charts/chart83.xml"/><Relationship Id="rId4" Type="http://schemas.openxmlformats.org/officeDocument/2006/relationships/chart" Target="../charts/chart8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 flipV="1">
            <a:off x="0" y="5235907"/>
            <a:ext cx="10799763" cy="11185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Google Shape;388;p20" descr="logo-ekhos-tran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1477" y="5772906"/>
            <a:ext cx="1161557" cy="40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90;p20"/>
          <p:cNvSpPr/>
          <p:nvPr/>
        </p:nvSpPr>
        <p:spPr>
          <a:xfrm>
            <a:off x="1068478" y="6327531"/>
            <a:ext cx="1600736" cy="27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i="1" dirty="0">
                <a:solidFill>
                  <a:srgbClr val="7F7F7F"/>
                </a:solidFill>
              </a:rPr>
              <a:t>Marzo </a:t>
            </a:r>
            <a:r>
              <a:rPr lang="es-CL" sz="11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100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ángulo 15"/>
          <p:cNvSpPr/>
          <p:nvPr/>
        </p:nvSpPr>
        <p:spPr>
          <a:xfrm flipV="1">
            <a:off x="0" y="-2"/>
            <a:ext cx="10799763" cy="5235907"/>
          </a:xfrm>
          <a:prstGeom prst="rect">
            <a:avLst/>
          </a:prstGeom>
          <a:solidFill>
            <a:srgbClr val="2B3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n 3" descr="Captura de pantalla 2020-03-16 a las 9.32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14" y="5485980"/>
            <a:ext cx="1587146" cy="865098"/>
          </a:xfrm>
          <a:prstGeom prst="rect">
            <a:avLst/>
          </a:prstGeom>
        </p:spPr>
      </p:pic>
      <p:sp>
        <p:nvSpPr>
          <p:cNvPr id="12" name="Google Shape;386;p20"/>
          <p:cNvSpPr txBox="1"/>
          <p:nvPr/>
        </p:nvSpPr>
        <p:spPr>
          <a:xfrm>
            <a:off x="1068478" y="4404396"/>
            <a:ext cx="8626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2800" b="1" dirty="0">
                <a:solidFill>
                  <a:schemeClr val="bg1"/>
                </a:solidFill>
              </a:rPr>
              <a:t>Proyecto Fondecyt 11180438 sobre legitimidad policial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3" name="Google Shape;387;p20"/>
          <p:cNvSpPr txBox="1"/>
          <p:nvPr/>
        </p:nvSpPr>
        <p:spPr>
          <a:xfrm>
            <a:off x="1105550" y="4850941"/>
            <a:ext cx="57145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Investigador principal: </a:t>
            </a:r>
            <a:r>
              <a:rPr lang="es-CL" b="1" dirty="0">
                <a:solidFill>
                  <a:schemeClr val="bg1"/>
                </a:solidFill>
              </a:rPr>
              <a:t>Lucía Dammert Guardia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-30520" y="4394829"/>
            <a:ext cx="1079976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carabinero-1280x720.jpg"/>
          <p:cNvPicPr>
            <a:picLocks noChangeAspect="1"/>
          </p:cNvPicPr>
          <p:nvPr/>
        </p:nvPicPr>
        <p:blipFill rotWithShape="1">
          <a:blip r:embed="rId4" cstate="print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799763" cy="43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9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PERSONAL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Si usted tuviera que calificar su vida en general, utilizando una escala de 1 a 10, donde 1 es “Nada feliz” y 10 es “Muy feliz”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 ¿Cuan feliz diría que está usted?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02936"/>
              </p:ext>
            </p:extLst>
          </p:nvPr>
        </p:nvGraphicFramePr>
        <p:xfrm>
          <a:off x="934066" y="1389550"/>
          <a:ext cx="8461144" cy="439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3ABA1663-9DA7-405B-8233-C764045C7106}"/>
              </a:ext>
            </a:extLst>
          </p:cNvPr>
          <p:cNvSpPr txBox="1"/>
          <p:nvPr/>
        </p:nvSpPr>
        <p:spPr>
          <a:xfrm>
            <a:off x="6366887" y="1730061"/>
            <a:ext cx="761476" cy="461665"/>
          </a:xfrm>
          <a:prstGeom prst="rect">
            <a:avLst/>
          </a:prstGeom>
          <a:solidFill>
            <a:srgbClr val="D4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Media</a:t>
            </a:r>
          </a:p>
          <a:p>
            <a:pPr algn="ctr"/>
            <a:r>
              <a:rPr lang="es-CL" sz="1200" b="1" dirty="0">
                <a:solidFill>
                  <a:schemeClr val="bg1"/>
                </a:solidFill>
              </a:rPr>
              <a:t>7,1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1A3E598-B6F0-4FC5-8B6C-8954B886C2D4}"/>
              </a:ext>
            </a:extLst>
          </p:cNvPr>
          <p:cNvCxnSpPr/>
          <p:nvPr/>
        </p:nvCxnSpPr>
        <p:spPr>
          <a:xfrm flipV="1">
            <a:off x="6747625" y="2234573"/>
            <a:ext cx="0" cy="3189495"/>
          </a:xfrm>
          <a:prstGeom prst="line">
            <a:avLst/>
          </a:prstGeom>
          <a:ln w="6350">
            <a:solidFill>
              <a:srgbClr val="D46607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62E9C1-536F-4E15-A8B1-EC89ACF7D0F2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21994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169045" y="166757"/>
            <a:ext cx="1063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bg1"/>
                </a:solidFill>
                <a:latin typeface="Trebuchet MS"/>
                <a:cs typeface="Trebuchet MS"/>
              </a:rPr>
              <a:t>PROYECCIÓN EN CHILE </a:t>
            </a:r>
          </a:p>
          <a:p>
            <a:endParaRPr lang="es-CL" sz="20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6 CuadroTexto">
            <a:extLst>
              <a:ext uri="{FF2B5EF4-FFF2-40B4-BE49-F238E27FC236}">
                <a16:creationId xmlns:a16="http://schemas.microsoft.com/office/drawing/2014/main" id="{91ECFF82-472E-4478-A752-72B8FDCF4B12}"/>
              </a:ext>
            </a:extLst>
          </p:cNvPr>
          <p:cNvSpPr txBox="1"/>
          <p:nvPr/>
        </p:nvSpPr>
        <p:spPr>
          <a:xfrm>
            <a:off x="318211" y="873441"/>
            <a:ext cx="876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tabLst>
                <a:tab pos="90488" algn="l"/>
              </a:tabLst>
            </a:pPr>
            <a:r>
              <a:rPr lang="es-CL" sz="1200" dirty="0">
                <a:solidFill>
                  <a:srgbClr val="404040"/>
                </a:solidFill>
              </a:rPr>
              <a:t>        Si usted tuviera que calificar su vida en general estos días, utilizando una escala de 1 a 10, dónde 1 es “Nada feliz”  y 10 “Muy feliz”, ¿Cuán feliz diría que es usted? (Encuesta «Legitimidad Policial»)</a:t>
            </a:r>
          </a:p>
          <a:p>
            <a:pPr marL="266700" indent="-266700">
              <a:tabLst>
                <a:tab pos="90488" algn="l"/>
              </a:tabLst>
            </a:pPr>
            <a:r>
              <a:rPr lang="es-CL" sz="1200" dirty="0">
                <a:solidFill>
                  <a:srgbClr val="404040"/>
                </a:solidFill>
              </a:rPr>
              <a:t>        Considerando todas las cosas, ¿cuán satisfecho está usted con su vida en este momento? (Encuesta CEP Diciembre 2019)</a:t>
            </a:r>
          </a:p>
        </p:txBody>
      </p:sp>
      <p:graphicFrame>
        <p:nvGraphicFramePr>
          <p:cNvPr id="7" name="3 Gráfico">
            <a:extLst>
              <a:ext uri="{FF2B5EF4-FFF2-40B4-BE49-F238E27FC236}">
                <a16:creationId xmlns:a16="http://schemas.microsoft.com/office/drawing/2014/main" id="{D0E286D6-9F4E-4C7E-8430-5F78C2E82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713049"/>
              </p:ext>
            </p:extLst>
          </p:nvPr>
        </p:nvGraphicFramePr>
        <p:xfrm>
          <a:off x="642939" y="1519772"/>
          <a:ext cx="9177968" cy="464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5">
            <a:extLst>
              <a:ext uri="{FF2B5EF4-FFF2-40B4-BE49-F238E27FC236}">
                <a16:creationId xmlns:a16="http://schemas.microsoft.com/office/drawing/2014/main" id="{17D110B8-B292-449A-981E-B7E21449503B}"/>
              </a:ext>
            </a:extLst>
          </p:cNvPr>
          <p:cNvSpPr txBox="1"/>
          <p:nvPr/>
        </p:nvSpPr>
        <p:spPr>
          <a:xfrm>
            <a:off x="9806618" y="5828649"/>
            <a:ext cx="97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dirty="0"/>
              <a:t>*   N válido:932</a:t>
            </a:r>
          </a:p>
          <a:p>
            <a:pPr algn="r"/>
            <a:r>
              <a:rPr lang="es-CL" sz="800" dirty="0"/>
              <a:t>** N váliso:1.493</a:t>
            </a:r>
          </a:p>
        </p:txBody>
      </p:sp>
      <p:sp>
        <p:nvSpPr>
          <p:cNvPr id="14" name="1 CuadroTexto"/>
          <p:cNvSpPr txBox="1"/>
          <p:nvPr/>
        </p:nvSpPr>
        <p:spPr>
          <a:xfrm>
            <a:off x="1120977" y="6256287"/>
            <a:ext cx="8371114" cy="2331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900" dirty="0"/>
              <a:t>Se adapto la escala las categorías presentes en la encuesta CEP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83E2A8-23BC-47C7-A14A-8852362704B5}"/>
              </a:ext>
            </a:extLst>
          </p:cNvPr>
          <p:cNvSpPr txBox="1"/>
          <p:nvPr/>
        </p:nvSpPr>
        <p:spPr>
          <a:xfrm>
            <a:off x="7142236" y="1876916"/>
            <a:ext cx="601908" cy="461665"/>
          </a:xfrm>
          <a:prstGeom prst="rect">
            <a:avLst/>
          </a:prstGeom>
          <a:solidFill>
            <a:srgbClr val="D4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Media</a:t>
            </a:r>
          </a:p>
          <a:p>
            <a:pPr algn="ctr"/>
            <a:r>
              <a:rPr lang="es-CL" sz="1200" b="1" dirty="0">
                <a:solidFill>
                  <a:schemeClr val="bg1"/>
                </a:solidFill>
              </a:rPr>
              <a:t>7,1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12598FE-A470-40EB-8705-2DB8038171D4}"/>
              </a:ext>
            </a:extLst>
          </p:cNvPr>
          <p:cNvCxnSpPr/>
          <p:nvPr/>
        </p:nvCxnSpPr>
        <p:spPr>
          <a:xfrm flipV="1">
            <a:off x="7042220" y="2322322"/>
            <a:ext cx="0" cy="3189495"/>
          </a:xfrm>
          <a:prstGeom prst="line">
            <a:avLst/>
          </a:prstGeom>
          <a:ln w="6350">
            <a:solidFill>
              <a:srgbClr val="C3D69B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9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PERSONAL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Considerando sus posiciones en temas valóricos y morales, utilizando una escala de 1 a 10, donde 1 es “Liberal” y 10 es “Conservador” ¿Dónde se ubicaría usted?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217952"/>
              </p:ext>
            </p:extLst>
          </p:nvPr>
        </p:nvGraphicFramePr>
        <p:xfrm>
          <a:off x="934066" y="1389550"/>
          <a:ext cx="8786198" cy="439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1A3E598-B6F0-4FC5-8B6C-8954B886C2D4}"/>
              </a:ext>
            </a:extLst>
          </p:cNvPr>
          <p:cNvCxnSpPr/>
          <p:nvPr/>
        </p:nvCxnSpPr>
        <p:spPr>
          <a:xfrm flipV="1">
            <a:off x="4808477" y="2152353"/>
            <a:ext cx="0" cy="3189495"/>
          </a:xfrm>
          <a:prstGeom prst="line">
            <a:avLst/>
          </a:prstGeom>
          <a:ln w="6350">
            <a:solidFill>
              <a:srgbClr val="D46607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ABA1663-9DA7-405B-8233-C764045C7106}"/>
              </a:ext>
            </a:extLst>
          </p:cNvPr>
          <p:cNvSpPr txBox="1"/>
          <p:nvPr/>
        </p:nvSpPr>
        <p:spPr>
          <a:xfrm>
            <a:off x="4417220" y="1690688"/>
            <a:ext cx="854070" cy="461665"/>
          </a:xfrm>
          <a:prstGeom prst="rect">
            <a:avLst/>
          </a:prstGeom>
          <a:solidFill>
            <a:srgbClr val="D4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Media</a:t>
            </a:r>
          </a:p>
          <a:p>
            <a:pPr algn="ctr"/>
            <a:r>
              <a:rPr lang="es-CL" sz="1200" b="1" dirty="0">
                <a:solidFill>
                  <a:schemeClr val="bg1"/>
                </a:solidFill>
              </a:rPr>
              <a:t>5,4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62E9C1-536F-4E15-A8B1-EC89ACF7D0F2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valido: 931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155287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PERSONAL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634433"/>
              </p:ext>
            </p:extLst>
          </p:nvPr>
        </p:nvGraphicFramePr>
        <p:xfrm>
          <a:off x="1088572" y="1389550"/>
          <a:ext cx="8668204" cy="443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3ABA1663-9DA7-405B-8233-C764045C7106}"/>
              </a:ext>
            </a:extLst>
          </p:cNvPr>
          <p:cNvSpPr txBox="1"/>
          <p:nvPr/>
        </p:nvSpPr>
        <p:spPr>
          <a:xfrm>
            <a:off x="5587893" y="1960848"/>
            <a:ext cx="814081" cy="461665"/>
          </a:xfrm>
          <a:prstGeom prst="rect">
            <a:avLst/>
          </a:prstGeom>
          <a:solidFill>
            <a:srgbClr val="D4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Media</a:t>
            </a:r>
          </a:p>
          <a:p>
            <a:pPr algn="ctr"/>
            <a:r>
              <a:rPr lang="es-CL" sz="1200" b="1" dirty="0">
                <a:solidFill>
                  <a:schemeClr val="bg1"/>
                </a:solidFill>
              </a:rPr>
              <a:t>7,0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1A3E598-B6F0-4FC5-8B6C-8954B886C2D4}"/>
              </a:ext>
            </a:extLst>
          </p:cNvPr>
          <p:cNvCxnSpPr>
            <a:cxnSpLocks/>
          </p:cNvCxnSpPr>
          <p:nvPr/>
        </p:nvCxnSpPr>
        <p:spPr>
          <a:xfrm flipH="1" flipV="1">
            <a:off x="5995725" y="2422513"/>
            <a:ext cx="22608" cy="2803470"/>
          </a:xfrm>
          <a:prstGeom prst="line">
            <a:avLst/>
          </a:prstGeom>
          <a:ln w="6350">
            <a:solidFill>
              <a:srgbClr val="D46607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62E9C1-536F-4E15-A8B1-EC89ACF7D0F2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ECBA4E-AFEB-4ADE-81EA-EDB1BA090220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Considerando sus posiciones en temas valóricos y morales, utilizando una escala de 1 a 10, donde 1 es “Izquierda” y 10 es “Derecha” ¿Dónde se ubicaría usted? </a:t>
            </a:r>
            <a:endParaRPr lang="es-CL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0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743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RETROSPECTIVA SOBRE CHILE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Pensando en el país, en términos generales, en los últimos tres años,</a:t>
            </a:r>
          </a:p>
          <a:p>
            <a:r>
              <a:rPr lang="es-MX" sz="1200" dirty="0">
                <a:solidFill>
                  <a:srgbClr val="404040"/>
                </a:solidFill>
              </a:rPr>
              <a:t> ¿Usted cree que Chile ha mejorado, se ha mantenido igual o ha empeorado?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24867"/>
              </p:ext>
            </p:extLst>
          </p:nvPr>
        </p:nvGraphicFramePr>
        <p:xfrm>
          <a:off x="1342992" y="1303856"/>
          <a:ext cx="8279979" cy="467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187E1BD-A2DB-42D6-9DFF-7E93E4BFF48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168613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EXPECTATIVA SOBRE CHILE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404040"/>
                </a:solidFill>
              </a:rPr>
              <a:t>¿Usted cree que en los próximos 3 años Chile: mejorará, se estancará o empeorará?</a:t>
            </a:r>
            <a:r>
              <a:rPr lang="es-MX" sz="1200" dirty="0">
                <a:solidFill>
                  <a:srgbClr val="404040"/>
                </a:solidFill>
              </a:rPr>
              <a:t>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769714"/>
              </p:ext>
            </p:extLst>
          </p:nvPr>
        </p:nvGraphicFramePr>
        <p:xfrm>
          <a:off x="1122875" y="1473929"/>
          <a:ext cx="8196105" cy="439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0A17C6D-8514-4B4B-94C8-B6540F8581A1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205621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27545" y="304538"/>
            <a:ext cx="687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PRINCIPAL PROBLEMA DEL PAÍS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36773" y="912325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A su juicio, ¿Cuál es el principal problema de Chile, actualmente?</a:t>
            </a:r>
            <a:r>
              <a:rPr lang="es-ES" sz="1200" b="1" dirty="0"/>
              <a:t>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306543"/>
              </p:ext>
            </p:extLst>
          </p:nvPr>
        </p:nvGraphicFramePr>
        <p:xfrm>
          <a:off x="462825" y="1346841"/>
          <a:ext cx="5532109" cy="477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EF7A779-D370-470E-A0D9-7919EABA416D}"/>
              </a:ext>
            </a:extLst>
          </p:cNvPr>
          <p:cNvSpPr txBox="1"/>
          <p:nvPr/>
        </p:nvSpPr>
        <p:spPr>
          <a:xfrm>
            <a:off x="9622971" y="5869801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A7E96CC-9697-4C0C-96D8-E8CB8C0D1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715096"/>
              </p:ext>
            </p:extLst>
          </p:nvPr>
        </p:nvGraphicFramePr>
        <p:xfrm>
          <a:off x="5626012" y="1346841"/>
          <a:ext cx="4710926" cy="95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DAEAB4E-BA47-0B4E-A027-09136DC90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697300"/>
              </p:ext>
            </p:extLst>
          </p:nvPr>
        </p:nvGraphicFramePr>
        <p:xfrm>
          <a:off x="5881159" y="2689476"/>
          <a:ext cx="4455779" cy="101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angular 4">
            <a:extLst>
              <a:ext uri="{FF2B5EF4-FFF2-40B4-BE49-F238E27FC236}">
                <a16:creationId xmlns:a16="http://schemas.microsoft.com/office/drawing/2014/main" id="{F5AECB23-A786-1D41-A0BD-2F14ABD6863A}"/>
              </a:ext>
            </a:extLst>
          </p:cNvPr>
          <p:cNvCxnSpPr>
            <a:cxnSpLocks/>
          </p:cNvCxnSpPr>
          <p:nvPr/>
        </p:nvCxnSpPr>
        <p:spPr>
          <a:xfrm>
            <a:off x="4643438" y="2243138"/>
            <a:ext cx="1203083" cy="813135"/>
          </a:xfrm>
          <a:prstGeom prst="bentConnector3">
            <a:avLst/>
          </a:prstGeom>
          <a:ln w="6350">
            <a:solidFill>
              <a:srgbClr val="4A452A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F5C7CE2D-3C68-8D4F-8828-B2AA54B54318}"/>
              </a:ext>
            </a:extLst>
          </p:cNvPr>
          <p:cNvCxnSpPr>
            <a:cxnSpLocks/>
          </p:cNvCxnSpPr>
          <p:nvPr/>
        </p:nvCxnSpPr>
        <p:spPr>
          <a:xfrm flipV="1">
            <a:off x="4643438" y="1671639"/>
            <a:ext cx="1800225" cy="128588"/>
          </a:xfrm>
          <a:prstGeom prst="bentConnector3">
            <a:avLst/>
          </a:prstGeom>
          <a:ln w="6350">
            <a:solidFill>
              <a:srgbClr val="D46607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6878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PRIORIDAD DE GOBIERNO</a:t>
            </a:r>
          </a:p>
          <a:p>
            <a:endParaRPr lang="es-CL" sz="2800" b="1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¿Cuál cree usted que es el principal problema al que el gobierno debería dedicar el mayor esfuerzo en solucionar? </a:t>
            </a:r>
            <a:r>
              <a:rPr lang="es-ES" sz="1200" b="1" dirty="0"/>
              <a:t>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831015"/>
              </p:ext>
            </p:extLst>
          </p:nvPr>
        </p:nvGraphicFramePr>
        <p:xfrm>
          <a:off x="246963" y="1187383"/>
          <a:ext cx="5603864" cy="460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EF7A779-D370-470E-A0D9-7919EABA416D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F8925D4-492B-4C20-B08C-DCE65A5A5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861104"/>
              </p:ext>
            </p:extLst>
          </p:nvPr>
        </p:nvGraphicFramePr>
        <p:xfrm>
          <a:off x="6813728" y="1097472"/>
          <a:ext cx="3571652" cy="221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3E544870-F5FA-6847-B1EE-5C7826D6D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463766"/>
              </p:ext>
            </p:extLst>
          </p:nvPr>
        </p:nvGraphicFramePr>
        <p:xfrm>
          <a:off x="7041274" y="3311554"/>
          <a:ext cx="3344106" cy="176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99C60080-D478-5E43-A982-4C50F2E53657}"/>
              </a:ext>
            </a:extLst>
          </p:cNvPr>
          <p:cNvCxnSpPr>
            <a:cxnSpLocks/>
          </p:cNvCxnSpPr>
          <p:nvPr/>
        </p:nvCxnSpPr>
        <p:spPr>
          <a:xfrm>
            <a:off x="5822251" y="1545369"/>
            <a:ext cx="911417" cy="401225"/>
          </a:xfrm>
          <a:prstGeom prst="bentConnector3">
            <a:avLst/>
          </a:prstGeom>
          <a:ln w="6350">
            <a:solidFill>
              <a:srgbClr val="D4660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>
            <a:extLst>
              <a:ext uri="{FF2B5EF4-FFF2-40B4-BE49-F238E27FC236}">
                <a16:creationId xmlns:a16="http://schemas.microsoft.com/office/drawing/2014/main" id="{83E182C3-7832-7543-A3EA-372D9241161D}"/>
              </a:ext>
            </a:extLst>
          </p:cNvPr>
          <p:cNvCxnSpPr>
            <a:cxnSpLocks/>
          </p:cNvCxnSpPr>
          <p:nvPr/>
        </p:nvCxnSpPr>
        <p:spPr>
          <a:xfrm>
            <a:off x="3782536" y="2000471"/>
            <a:ext cx="3022571" cy="2057179"/>
          </a:xfrm>
          <a:prstGeom prst="bentConnector3">
            <a:avLst/>
          </a:prstGeom>
          <a:ln w="6350">
            <a:solidFill>
              <a:srgbClr val="C3D69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12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¿Usted ha escuchado hablar, visto o leído sobre algún tema de seguridad y orden público?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3847476"/>
              </p:ext>
            </p:extLst>
          </p:nvPr>
        </p:nvGraphicFramePr>
        <p:xfrm>
          <a:off x="1018559" y="1412179"/>
          <a:ext cx="8617209" cy="4375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CuadroTexto">
            <a:extLst>
              <a:ext uri="{FF2B5EF4-FFF2-40B4-BE49-F238E27FC236}">
                <a16:creationId xmlns:a16="http://schemas.microsoft.com/office/drawing/2014/main" id="{B4E94F3E-BBCB-4D45-A7A2-7043AAADD21D}"/>
              </a:ext>
            </a:extLst>
          </p:cNvPr>
          <p:cNvSpPr txBox="1"/>
          <p:nvPr/>
        </p:nvSpPr>
        <p:spPr>
          <a:xfrm>
            <a:off x="806549" y="233276"/>
            <a:ext cx="971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INFORMACIÓN SOBRE TEMAS DE SEGURIDAD Y ORDEN PÚBLICO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E03D75-9D5A-464A-80AA-53521E736562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142660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¿Usted ha escuchado hablar, visto o leído sobre algún tema de seguridad y orden público?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¿Qué escuchó, vio o leyó? </a:t>
            </a:r>
            <a:r>
              <a:rPr lang="es-ES" sz="1200" b="1" dirty="0"/>
              <a:t> </a:t>
            </a:r>
            <a:r>
              <a:rPr lang="es-MX" sz="1200" dirty="0">
                <a:solidFill>
                  <a:srgbClr val="404040"/>
                </a:solidFill>
              </a:rPr>
              <a:t> </a:t>
            </a:r>
            <a:r>
              <a:rPr lang="es-ES" sz="1200" b="1" dirty="0"/>
              <a:t>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011099"/>
              </p:ext>
            </p:extLst>
          </p:nvPr>
        </p:nvGraphicFramePr>
        <p:xfrm>
          <a:off x="847598" y="1389551"/>
          <a:ext cx="8596440" cy="439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EF7A779-D370-470E-A0D9-7919EABA416D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8419C20E-0203-DD40-AEC3-0E08F2304B34}"/>
              </a:ext>
            </a:extLst>
          </p:cNvPr>
          <p:cNvSpPr txBox="1"/>
          <p:nvPr/>
        </p:nvSpPr>
        <p:spPr>
          <a:xfrm>
            <a:off x="806549" y="233276"/>
            <a:ext cx="971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INFORMACIÓN SOBRE TEMAS DE SEGURIDAD Y ORDEN PÚBLICO</a:t>
            </a:r>
          </a:p>
        </p:txBody>
      </p:sp>
    </p:spTree>
    <p:extLst>
      <p:ext uri="{BB962C8B-B14F-4D97-AF65-F5344CB8AC3E}">
        <p14:creationId xmlns:p14="http://schemas.microsoft.com/office/powerpoint/2010/main" val="119517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3579" y="324360"/>
            <a:ext cx="381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TÍTULO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71576" y="1270519"/>
            <a:ext cx="53720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FICHA METODOLÓGICA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CARACTERIZACIÓN DE LA MUESTRA 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TEMA PAÍS 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SEGURIDAD Y EFECTIVIDAD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PRESENCIA POLICIAL 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JUSTICIA EQUIDAD Y LEGALIDAD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IMAGEN Y CONFIANZA EN CARABINEROS</a:t>
            </a:r>
          </a:p>
          <a:p>
            <a:pPr marL="400050" indent="-400050">
              <a:spcBef>
                <a:spcPts val="1200"/>
              </a:spcBef>
              <a:spcAft>
                <a:spcPts val="1200"/>
              </a:spcAft>
              <a:buAutoNum type="romanUcPeriod"/>
            </a:pP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ESTALLIDO SOCIAL</a:t>
            </a:r>
          </a:p>
        </p:txBody>
      </p:sp>
      <p:sp>
        <p:nvSpPr>
          <p:cNvPr id="4" name="Google Shape;386;p20"/>
          <p:cNvSpPr txBox="1"/>
          <p:nvPr/>
        </p:nvSpPr>
        <p:spPr>
          <a:xfrm>
            <a:off x="908729" y="202879"/>
            <a:ext cx="87924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400" b="1" dirty="0">
                <a:solidFill>
                  <a:schemeClr val="bg1"/>
                </a:solidFill>
              </a:rPr>
              <a:t>ÍNDICE</a:t>
            </a:r>
            <a:endParaRPr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8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36773" y="884380"/>
            <a:ext cx="87861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¿Usted ha escuchado hablar, visto o leído sobre algún tema de seguridad y orden público?</a:t>
            </a:r>
          </a:p>
          <a:p>
            <a:pPr>
              <a:spcBef>
                <a:spcPts val="600"/>
              </a:spcBef>
            </a:pPr>
            <a:r>
              <a:rPr lang="es-MX" sz="1200" dirty="0">
                <a:solidFill>
                  <a:srgbClr val="404040"/>
                </a:solidFill>
              </a:rPr>
              <a:t>¿Quién lo dijo o dónde lo escuchó?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45113"/>
              </p:ext>
            </p:extLst>
          </p:nvPr>
        </p:nvGraphicFramePr>
        <p:xfrm>
          <a:off x="391069" y="1473929"/>
          <a:ext cx="6701748" cy="431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EF7A779-D370-470E-A0D9-7919EABA416D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F8925D4-492B-4C20-B08C-DCE65A5A5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4380"/>
              </p:ext>
            </p:extLst>
          </p:nvPr>
        </p:nvGraphicFramePr>
        <p:xfrm>
          <a:off x="7092817" y="1422989"/>
          <a:ext cx="3433668" cy="250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57CF725-0163-DF41-B778-109FE7470359}"/>
              </a:ext>
            </a:extLst>
          </p:cNvPr>
          <p:cNvCxnSpPr>
            <a:cxnSpLocks/>
          </p:cNvCxnSpPr>
          <p:nvPr/>
        </p:nvCxnSpPr>
        <p:spPr>
          <a:xfrm>
            <a:off x="6572250" y="1889442"/>
            <a:ext cx="728664" cy="0"/>
          </a:xfrm>
          <a:prstGeom prst="straightConnector1">
            <a:avLst/>
          </a:prstGeom>
          <a:ln w="6350">
            <a:solidFill>
              <a:srgbClr val="D46607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2BD790C-1E80-964C-A0EB-3414023DBCBF}"/>
              </a:ext>
            </a:extLst>
          </p:cNvPr>
          <p:cNvCxnSpPr>
            <a:cxnSpLocks/>
          </p:cNvCxnSpPr>
          <p:nvPr/>
        </p:nvCxnSpPr>
        <p:spPr>
          <a:xfrm>
            <a:off x="4195382" y="2541906"/>
            <a:ext cx="2926011" cy="0"/>
          </a:xfrm>
          <a:prstGeom prst="straightConnector1">
            <a:avLst/>
          </a:prstGeom>
          <a:ln w="6350">
            <a:solidFill>
              <a:srgbClr val="4A452A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635E15A-0E6B-4B46-AD69-06FCB72A9DFB}"/>
              </a:ext>
            </a:extLst>
          </p:cNvPr>
          <p:cNvCxnSpPr>
            <a:cxnSpLocks/>
          </p:cNvCxnSpPr>
          <p:nvPr/>
        </p:nvCxnSpPr>
        <p:spPr>
          <a:xfrm>
            <a:off x="3571875" y="3189127"/>
            <a:ext cx="3549518" cy="0"/>
          </a:xfrm>
          <a:prstGeom prst="straightConnector1">
            <a:avLst/>
          </a:prstGeom>
          <a:ln w="6350">
            <a:solidFill>
              <a:srgbClr val="948A54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1 CuadroTexto">
            <a:extLst>
              <a:ext uri="{FF2B5EF4-FFF2-40B4-BE49-F238E27FC236}">
                <a16:creationId xmlns:a16="http://schemas.microsoft.com/office/drawing/2014/main" id="{CFFE5B8A-0BDD-6F44-A9EA-52E09EFB17B1}"/>
              </a:ext>
            </a:extLst>
          </p:cNvPr>
          <p:cNvSpPr txBox="1"/>
          <p:nvPr/>
        </p:nvSpPr>
        <p:spPr>
          <a:xfrm>
            <a:off x="806549" y="233276"/>
            <a:ext cx="971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INFORMACIÓN SOBRE TEMAS DE SEGURIDAD Y ORDEN PÚBLICO</a:t>
            </a:r>
          </a:p>
        </p:txBody>
      </p:sp>
    </p:spTree>
    <p:extLst>
      <p:ext uri="{BB962C8B-B14F-4D97-AF65-F5344CB8AC3E}">
        <p14:creationId xmlns:p14="http://schemas.microsoft.com/office/powerpoint/2010/main" val="270067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999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CONFIANZA EN INSTITUCIONES DE SEGURIDAD Y ORDEN PÚBLICO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05473" y="856479"/>
            <a:ext cx="8786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las instituciones, empresas o agrupaciones en temas de seguridad y orden público existentes en el país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¿En cuál de ellas usted confía más?</a:t>
            </a:r>
            <a:r>
              <a:rPr lang="es-MX" b="1" dirty="0"/>
              <a:t>  </a:t>
            </a:r>
            <a:endParaRPr lang="es-MX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482263"/>
              </p:ext>
            </p:extLst>
          </p:nvPr>
        </p:nvGraphicFramePr>
        <p:xfrm>
          <a:off x="582987" y="1413954"/>
          <a:ext cx="5726041" cy="477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CEC9398-7E35-49E0-9FDC-909785873584}"/>
              </a:ext>
            </a:extLst>
          </p:cNvPr>
          <p:cNvSpPr txBox="1"/>
          <p:nvPr/>
        </p:nvSpPr>
        <p:spPr>
          <a:xfrm>
            <a:off x="5405514" y="5728555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44E58C-3EDB-B34B-9288-9412D921A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043519"/>
              </p:ext>
            </p:extLst>
          </p:nvPr>
        </p:nvGraphicFramePr>
        <p:xfrm>
          <a:off x="6482686" y="1241946"/>
          <a:ext cx="4043799" cy="420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8108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34051" y="842191"/>
            <a:ext cx="6981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las instituciones, empresas o agrupaciones en temas de seguridad y orden público existentes en el país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¿En cuál de ellas usted confía más?</a:t>
            </a:r>
            <a:r>
              <a:rPr lang="es-MX" sz="1200" b="1" dirty="0"/>
              <a:t>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¿Por qué?</a:t>
            </a:r>
          </a:p>
          <a:p>
            <a:pPr lvl="1"/>
            <a:endParaRPr lang="es-MX" sz="1200" dirty="0">
              <a:solidFill>
                <a:srgbClr val="40404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3B8BE73-FD57-4743-A3D7-48326BD0C01F}"/>
              </a:ext>
            </a:extLst>
          </p:cNvPr>
          <p:cNvSpPr txBox="1"/>
          <p:nvPr/>
        </p:nvSpPr>
        <p:spPr>
          <a:xfrm>
            <a:off x="4948124" y="5869801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5F2ADF5-1B9C-D64A-BE1A-33B3785E9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490328"/>
              </p:ext>
            </p:extLst>
          </p:nvPr>
        </p:nvGraphicFramePr>
        <p:xfrm>
          <a:off x="676237" y="1396189"/>
          <a:ext cx="4723644" cy="477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34C2B99-C0FF-4218-8772-00F2BDA55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076673"/>
              </p:ext>
            </p:extLst>
          </p:nvPr>
        </p:nvGraphicFramePr>
        <p:xfrm>
          <a:off x="6079727" y="1729185"/>
          <a:ext cx="4414379" cy="394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54BD71F5-7724-D245-A208-005199FCCA25}"/>
              </a:ext>
            </a:extLst>
          </p:cNvPr>
          <p:cNvSpPr/>
          <p:nvPr/>
        </p:nvSpPr>
        <p:spPr>
          <a:xfrm>
            <a:off x="501673" y="6398042"/>
            <a:ext cx="5389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L" sz="1000" dirty="0"/>
              <a:t>* Se agrupa en “Fuerzas Armadas y de seguridad” a respuestas: FF.AA., Ejército, Carabineros y a PDI.</a:t>
            </a: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0739BAD9-D063-2449-A61A-E59AFDF54032}"/>
              </a:ext>
            </a:extLst>
          </p:cNvPr>
          <p:cNvSpPr txBox="1"/>
          <p:nvPr/>
        </p:nvSpPr>
        <p:spPr>
          <a:xfrm>
            <a:off x="806549" y="233276"/>
            <a:ext cx="999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RAZONES DE (DES)CONFIANZA </a:t>
            </a:r>
            <a:r>
              <a:rPr lang="es-CL" dirty="0">
                <a:solidFill>
                  <a:schemeClr val="bg1"/>
                </a:solidFill>
                <a:cs typeface="Trebuchet MS"/>
              </a:rPr>
              <a:t>EN INSTITUCIONES DE SEGURIDAD Y ORDEN PÚBLICO </a:t>
            </a:r>
            <a:endParaRPr lang="es-CL" sz="2800" dirty="0">
              <a:solidFill>
                <a:schemeClr val="bg1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9078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783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NIVEL DE CONFIANZA EN LAS INSTITUCIONES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06549" y="842191"/>
            <a:ext cx="891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las siguientes instituciones y considerando una escala de 1 a 7, donde 1 es “Nada confiable” y 7 es “Muy confiable”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¿Cuánto confía usted en las siguientes instituciones?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984787"/>
              </p:ext>
            </p:extLst>
          </p:nvPr>
        </p:nvGraphicFramePr>
        <p:xfrm>
          <a:off x="385764" y="1389551"/>
          <a:ext cx="9615486" cy="451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5109721-55AD-4B8A-8A1E-0407C92F316A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924</a:t>
            </a:r>
            <a:endParaRPr lang="es-CL" sz="105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B3B588-7E3C-1F4F-AA56-869010E5334B}"/>
              </a:ext>
            </a:extLst>
          </p:cNvPr>
          <p:cNvSpPr txBox="1"/>
          <p:nvPr/>
        </p:nvSpPr>
        <p:spPr>
          <a:xfrm>
            <a:off x="31619" y="1335922"/>
            <a:ext cx="77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Muy confiable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638A23-3894-864C-A2F4-AC34E8C09567}"/>
              </a:ext>
            </a:extLst>
          </p:cNvPr>
          <p:cNvSpPr txBox="1"/>
          <p:nvPr/>
        </p:nvSpPr>
        <p:spPr>
          <a:xfrm>
            <a:off x="100584" y="5310899"/>
            <a:ext cx="77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Nada confiable</a:t>
            </a:r>
          </a:p>
        </p:txBody>
      </p:sp>
    </p:spTree>
    <p:extLst>
      <p:ext uri="{BB962C8B-B14F-4D97-AF65-F5344CB8AC3E}">
        <p14:creationId xmlns:p14="http://schemas.microsoft.com/office/powerpoint/2010/main" val="213813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s-empresas-de-seguridad-privada-y-el-estallido-social-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799763" cy="68389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0" y="-3"/>
            <a:ext cx="10799763" cy="4652965"/>
          </a:xfrm>
          <a:prstGeom prst="rect">
            <a:avLst/>
          </a:prstGeom>
          <a:solidFill>
            <a:srgbClr val="2B3139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86;p20"/>
          <p:cNvSpPr txBox="1"/>
          <p:nvPr/>
        </p:nvSpPr>
        <p:spPr>
          <a:xfrm>
            <a:off x="0" y="3953030"/>
            <a:ext cx="10799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800" b="1" spc="600" dirty="0">
                <a:solidFill>
                  <a:schemeClr val="bg1"/>
                </a:solidFill>
              </a:rPr>
              <a:t>SEGURIDAD Y EFECTIVIDAD</a:t>
            </a:r>
            <a:endParaRPr lang="es-CL" sz="2800" spc="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flipV="1">
            <a:off x="-1" y="4652963"/>
            <a:ext cx="10799763" cy="11185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663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DEL ENTORNO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En general, ¿Diría usted que su barrio es un lugar bueno para vivir o es lugar malo para vivir?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86541"/>
              </p:ext>
            </p:extLst>
          </p:nvPr>
        </p:nvGraphicFramePr>
        <p:xfrm>
          <a:off x="1384151" y="1204885"/>
          <a:ext cx="8031459" cy="466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772B5A3-B8C6-429D-8BFA-57E9D583CE86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90109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SEGURIDAD EN EL BARRIO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En la actualidad, ¿quién está a cargo principalmente de la seguridad de su barrio? 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7D6D74-B668-4413-8C23-7D7D80A9F6D3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E4B0A29-A09C-4082-BD32-FE22B0DE9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092943"/>
              </p:ext>
            </p:extLst>
          </p:nvPr>
        </p:nvGraphicFramePr>
        <p:xfrm>
          <a:off x="934066" y="1204886"/>
          <a:ext cx="8461144" cy="458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87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971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PERCEPCIÓN DE SEGURIDAD CON PRESENCIA DE CARABINEROS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En una escala de 0 a 100, donde 0 es “Nada seguro” y 100 es “Muy seguro”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¿Qué tan seguro se siente usted con la presencia de Carabineros en su barrio?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14521"/>
              </p:ext>
            </p:extLst>
          </p:nvPr>
        </p:nvGraphicFramePr>
        <p:xfrm>
          <a:off x="1426866" y="1690687"/>
          <a:ext cx="7968343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A5FDB6-6973-4654-87E0-6F640CCE1C15}"/>
              </a:ext>
            </a:extLst>
          </p:cNvPr>
          <p:cNvSpPr txBox="1"/>
          <p:nvPr/>
        </p:nvSpPr>
        <p:spPr>
          <a:xfrm>
            <a:off x="3644291" y="1981815"/>
            <a:ext cx="1045029" cy="461665"/>
          </a:xfrm>
          <a:prstGeom prst="rect">
            <a:avLst/>
          </a:prstGeom>
          <a:solidFill>
            <a:srgbClr val="4A45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Media</a:t>
            </a:r>
          </a:p>
          <a:p>
            <a:pPr algn="ctr"/>
            <a:r>
              <a:rPr lang="es-CL" sz="1200" b="1" dirty="0">
                <a:solidFill>
                  <a:schemeClr val="bg1"/>
                </a:solidFill>
              </a:rPr>
              <a:t>37,9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3A0AB0F-DD8F-48DE-8336-D56F927AEFDB}"/>
              </a:ext>
            </a:extLst>
          </p:cNvPr>
          <p:cNvCxnSpPr>
            <a:cxnSpLocks/>
          </p:cNvCxnSpPr>
          <p:nvPr/>
        </p:nvCxnSpPr>
        <p:spPr>
          <a:xfrm>
            <a:off x="4113418" y="2443480"/>
            <a:ext cx="15893" cy="1516714"/>
          </a:xfrm>
          <a:prstGeom prst="line">
            <a:avLst/>
          </a:prstGeom>
          <a:ln w="63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F7A779-D370-470E-A0D9-7919EABA416D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311740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65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PROXIMIDAD A CARABINEROS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¿Usted sabe donde está la comisaria de Carabineros más cercana a su hogar? </a:t>
            </a:r>
          </a:p>
          <a:p>
            <a:pPr lvl="1"/>
            <a:r>
              <a:rPr lang="es-CL" sz="1200" dirty="0">
                <a:solidFill>
                  <a:srgbClr val="404040"/>
                </a:solidFill>
              </a:rPr>
              <a:t>¿A que distancia aproximada de su hogar? (EN CUADRAS)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816502"/>
              </p:ext>
            </p:extLst>
          </p:nvPr>
        </p:nvGraphicFramePr>
        <p:xfrm>
          <a:off x="626742" y="1663792"/>
          <a:ext cx="4536281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F341E90-8505-4D73-A4A2-E7065D6B9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927086"/>
              </p:ext>
            </p:extLst>
          </p:nvPr>
        </p:nvGraphicFramePr>
        <p:xfrm>
          <a:off x="4868194" y="1690688"/>
          <a:ext cx="4852069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EDE0EFC-4176-43AD-A2D9-6D3246738D31}"/>
              </a:ext>
            </a:extLst>
          </p:cNvPr>
          <p:cNvSpPr txBox="1"/>
          <p:nvPr/>
        </p:nvSpPr>
        <p:spPr>
          <a:xfrm>
            <a:off x="3715049" y="5660874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valido: 932</a:t>
            </a:r>
            <a:endParaRPr lang="es-CL" sz="105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9B82CC-5711-4544-9CAE-71DD32F3C9E2}"/>
              </a:ext>
            </a:extLst>
          </p:cNvPr>
          <p:cNvSpPr txBox="1"/>
          <p:nvPr/>
        </p:nvSpPr>
        <p:spPr>
          <a:xfrm>
            <a:off x="6771713" y="2443480"/>
            <a:ext cx="1045029" cy="461665"/>
          </a:xfrm>
          <a:prstGeom prst="rect">
            <a:avLst/>
          </a:prstGeom>
          <a:solidFill>
            <a:srgbClr val="3697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Media</a:t>
            </a:r>
          </a:p>
          <a:p>
            <a:pPr algn="ctr"/>
            <a:r>
              <a:rPr lang="es-CL" sz="1200" b="1" dirty="0">
                <a:solidFill>
                  <a:schemeClr val="bg1"/>
                </a:solidFill>
              </a:rPr>
              <a:t>21,2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D0D1D01-1AA3-4B6A-8F16-649F62DC9CD3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294228" y="2905145"/>
            <a:ext cx="0" cy="2055758"/>
          </a:xfrm>
          <a:prstGeom prst="line">
            <a:avLst/>
          </a:prstGeom>
          <a:ln w="6350">
            <a:solidFill>
              <a:srgbClr val="C3D69B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06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9993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SENSACIÓN DE SEGURIDAD POR VIVIR CERCA DE UNA COMISERÍA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Vivir cerca de una comisaría, ¿Usted se siente/ sentiría más seguro, igual o menos seguro?</a:t>
            </a:r>
          </a:p>
          <a:p>
            <a:pPr lvl="1"/>
            <a:r>
              <a:rPr lang="es-MX" sz="1200" dirty="0">
                <a:solidFill>
                  <a:srgbClr val="404040"/>
                </a:solidFill>
              </a:rPr>
              <a:t>¿Por qué?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233960"/>
              </p:ext>
            </p:extLst>
          </p:nvPr>
        </p:nvGraphicFramePr>
        <p:xfrm>
          <a:off x="1474788" y="1389551"/>
          <a:ext cx="7966800" cy="426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AA12498-4368-43AA-8565-9FDC035E6C59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170304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tartup-3267505_19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10820739" cy="68389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0" y="-3"/>
            <a:ext cx="10799763" cy="4652965"/>
          </a:xfrm>
          <a:prstGeom prst="rect">
            <a:avLst/>
          </a:prstGeom>
          <a:solidFill>
            <a:srgbClr val="2B3139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86;p20"/>
          <p:cNvSpPr txBox="1"/>
          <p:nvPr/>
        </p:nvSpPr>
        <p:spPr>
          <a:xfrm>
            <a:off x="0" y="3953030"/>
            <a:ext cx="10799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800" b="1" spc="600" dirty="0">
                <a:solidFill>
                  <a:schemeClr val="bg1"/>
                </a:solidFill>
              </a:rPr>
              <a:t>FICHA METODOLÓGICA </a:t>
            </a:r>
            <a:endParaRPr lang="es-CL" sz="2800" spc="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flipV="1">
            <a:off x="-1" y="4652963"/>
            <a:ext cx="10799763" cy="11185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Vivir cerca de una comisaría, ¿Usted se siente/ sentiría más seguro, igual o menos seguro?</a:t>
            </a:r>
          </a:p>
          <a:p>
            <a:pPr lvl="1"/>
            <a:r>
              <a:rPr lang="es-MX" sz="1200" dirty="0">
                <a:solidFill>
                  <a:srgbClr val="404040"/>
                </a:solidFill>
              </a:rPr>
              <a:t>¿Por qué?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43773F-333A-4C55-867F-211866CF4073}"/>
              </a:ext>
            </a:extLst>
          </p:cNvPr>
          <p:cNvSpPr txBox="1"/>
          <p:nvPr/>
        </p:nvSpPr>
        <p:spPr>
          <a:xfrm>
            <a:off x="9622970" y="5891539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75381B2-0FAC-D243-9394-43B4C3F1A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561769"/>
              </p:ext>
            </p:extLst>
          </p:nvPr>
        </p:nvGraphicFramePr>
        <p:xfrm>
          <a:off x="3285048" y="1619923"/>
          <a:ext cx="3360030" cy="390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726E78A-5E47-D448-8B0F-BA68DF1F9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283918"/>
              </p:ext>
            </p:extLst>
          </p:nvPr>
        </p:nvGraphicFramePr>
        <p:xfrm>
          <a:off x="273279" y="1473930"/>
          <a:ext cx="3127146" cy="452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94CBE7C-A4D5-A74E-A18E-EC886A354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199324"/>
              </p:ext>
            </p:extLst>
          </p:nvPr>
        </p:nvGraphicFramePr>
        <p:xfrm>
          <a:off x="6454010" y="3981964"/>
          <a:ext cx="3620717" cy="190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4C192F5-42A9-8746-A4B7-284B2335CAA2}"/>
              </a:ext>
            </a:extLst>
          </p:cNvPr>
          <p:cNvGraphicFramePr/>
          <p:nvPr/>
        </p:nvGraphicFramePr>
        <p:xfrm>
          <a:off x="6905768" y="1303855"/>
          <a:ext cx="3620718" cy="243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1 CuadroTexto">
            <a:extLst>
              <a:ext uri="{FF2B5EF4-FFF2-40B4-BE49-F238E27FC236}">
                <a16:creationId xmlns:a16="http://schemas.microsoft.com/office/drawing/2014/main" id="{DB24429B-8F51-2F43-B84E-EF321FC7CA69}"/>
              </a:ext>
            </a:extLst>
          </p:cNvPr>
          <p:cNvSpPr txBox="1"/>
          <p:nvPr/>
        </p:nvSpPr>
        <p:spPr>
          <a:xfrm>
            <a:off x="273279" y="233276"/>
            <a:ext cx="1052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RAZONES DE LA SENSACIÓN DE SEGURIDAD </a:t>
            </a:r>
            <a:r>
              <a:rPr lang="es-CL" b="1" dirty="0">
                <a:solidFill>
                  <a:schemeClr val="bg1"/>
                </a:solidFill>
                <a:cs typeface="Trebuchet MS"/>
              </a:rPr>
              <a:t>POR VIVIR CERCA DE UNA COMISERÍA</a:t>
            </a:r>
            <a:endParaRPr lang="es-CL" sz="2800" b="1" dirty="0">
              <a:solidFill>
                <a:schemeClr val="bg1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8468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8" y="233276"/>
            <a:ext cx="7651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NIVEL DE SEGURIDAD SEGÚN SITUACIÓN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06549" y="842192"/>
            <a:ext cx="8913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¿Usted diría que se siente seguro…..?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796303"/>
              </p:ext>
            </p:extLst>
          </p:nvPr>
        </p:nvGraphicFramePr>
        <p:xfrm>
          <a:off x="934065" y="1119191"/>
          <a:ext cx="8688905" cy="456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89EF8AC-DC23-42C1-8352-EAD63367E0EE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2365203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8" y="233276"/>
            <a:ext cx="983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COMPARATIVA DE LA  PERCEPCIÓN DE SEGURIDAD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85055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Y pensando en pasado reciente, ¿Usted se siente más seguro, igual o menos seguro que hace un año atrás?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9371427"/>
              </p:ext>
            </p:extLst>
          </p:nvPr>
        </p:nvGraphicFramePr>
        <p:xfrm>
          <a:off x="934065" y="1343025"/>
          <a:ext cx="8581409" cy="465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5A86C66-3738-4DE8-9228-C03CB8CC12A0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3643430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MEDIDAS DE SEGURIDAD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Frente a las siguientes situaciones, indique si usted las: Aprobaría,  No aprobaría, ni rechazaría o No aprobaría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216906"/>
              </p:ext>
            </p:extLst>
          </p:nvPr>
        </p:nvGraphicFramePr>
        <p:xfrm>
          <a:off x="934065" y="1204886"/>
          <a:ext cx="8917505" cy="445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0778E24-CC02-4DD6-8D81-FCE1F6BF630B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436121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805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INSTITUCIONES Y RESGUARDO DE LA SEGURIDAD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las siguientes instituciones y considerando una escala de 1 a 7, donde 1 es “Nada” y 7 es “Totalmente”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¿Usted considera que estas instituciones cumplen con el resguardo de la seguridad de la ciudadanía?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98131"/>
              </p:ext>
            </p:extLst>
          </p:nvPr>
        </p:nvGraphicFramePr>
        <p:xfrm>
          <a:off x="1071563" y="1473929"/>
          <a:ext cx="8551407" cy="417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8D9DCBE-B9A4-483B-BFDA-A9C1B6E2246F}"/>
              </a:ext>
            </a:extLst>
          </p:cNvPr>
          <p:cNvSpPr txBox="1"/>
          <p:nvPr/>
        </p:nvSpPr>
        <p:spPr>
          <a:xfrm>
            <a:off x="9896249" y="5864897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925</a:t>
            </a:r>
            <a:endParaRPr lang="es-CL" sz="105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689F45-96D1-4941-A6D7-F97428E0D7E0}"/>
              </a:ext>
            </a:extLst>
          </p:cNvPr>
          <p:cNvSpPr txBox="1"/>
          <p:nvPr/>
        </p:nvSpPr>
        <p:spPr>
          <a:xfrm>
            <a:off x="9041251" y="5587898"/>
            <a:ext cx="892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Totalmente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8C78E0-5E4E-AC4F-AA72-F9A151A98EC0}"/>
              </a:ext>
            </a:extLst>
          </p:cNvPr>
          <p:cNvSpPr txBox="1"/>
          <p:nvPr/>
        </p:nvSpPr>
        <p:spPr>
          <a:xfrm>
            <a:off x="2415158" y="5587897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Nada</a:t>
            </a:r>
          </a:p>
        </p:txBody>
      </p:sp>
    </p:spTree>
    <p:extLst>
      <p:ext uri="{BB962C8B-B14F-4D97-AF65-F5344CB8AC3E}">
        <p14:creationId xmlns:p14="http://schemas.microsoft.com/office/powerpoint/2010/main" val="4202803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CONFIANZA Y SEGURIDAD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las siguientes instituciones y considerando una escala de 1 a 7, donde 1 es “Nada confiable” y 7 es “Muy confiable” ¿</a:t>
            </a:r>
          </a:p>
          <a:p>
            <a:r>
              <a:rPr lang="es-MX" sz="1200" dirty="0">
                <a:solidFill>
                  <a:srgbClr val="404040"/>
                </a:solidFill>
              </a:rPr>
              <a:t>Cuánto confía usted en las siguientes instituciones?</a:t>
            </a:r>
            <a:endParaRPr lang="es-CL" sz="1200" dirty="0">
              <a:solidFill>
                <a:srgbClr val="404040"/>
              </a:solidFill>
            </a:endParaRPr>
          </a:p>
          <a:p>
            <a:r>
              <a:rPr lang="es-MX" sz="1200" dirty="0">
                <a:solidFill>
                  <a:srgbClr val="404040"/>
                </a:solidFill>
              </a:rPr>
              <a:t>De las siguientes instituciones y considerando una escala de 1 a 7, donde 1 es “Nada” y 7 es “Totalmente”</a:t>
            </a:r>
          </a:p>
          <a:p>
            <a:r>
              <a:rPr lang="es-MX" sz="1200" dirty="0">
                <a:solidFill>
                  <a:srgbClr val="404040"/>
                </a:solidFill>
              </a:rPr>
              <a:t> ¿Usted considera que estas instituciones cumplen con el resguardo de la seguridad de la ciudadanía? 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D9DCBE-B9A4-483B-BFDA-A9C1B6E2246F}"/>
              </a:ext>
            </a:extLst>
          </p:cNvPr>
          <p:cNvSpPr txBox="1"/>
          <p:nvPr/>
        </p:nvSpPr>
        <p:spPr>
          <a:xfrm>
            <a:off x="9720262" y="5869801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925</a:t>
            </a:r>
            <a:endParaRPr lang="es-CL" sz="1050" b="1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3359DC44-E795-428C-ACCA-C3CCE8A58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423077"/>
              </p:ext>
            </p:extLst>
          </p:nvPr>
        </p:nvGraphicFramePr>
        <p:xfrm>
          <a:off x="1079500" y="1673189"/>
          <a:ext cx="8640761" cy="4316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D45EB02-0E45-AC43-9364-308F3CCB3AE4}"/>
              </a:ext>
            </a:extLst>
          </p:cNvPr>
          <p:cNvSpPr/>
          <p:nvPr/>
        </p:nvSpPr>
        <p:spPr>
          <a:xfrm>
            <a:off x="8986315" y="5728189"/>
            <a:ext cx="10005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>
                <a:solidFill>
                  <a:srgbClr val="404040"/>
                </a:solidFill>
              </a:rPr>
              <a:t>Muy confiable</a:t>
            </a:r>
            <a:endParaRPr lang="es-CL" sz="11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8368BE-600A-364E-BA66-C4A17D7F5010}"/>
              </a:ext>
            </a:extLst>
          </p:cNvPr>
          <p:cNvSpPr/>
          <p:nvPr/>
        </p:nvSpPr>
        <p:spPr>
          <a:xfrm>
            <a:off x="934065" y="1741642"/>
            <a:ext cx="1316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>
                <a:solidFill>
                  <a:srgbClr val="404040"/>
                </a:solidFill>
              </a:rPr>
              <a:t>Cumple Totalmente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839282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1053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DEL NIVEL DE DELINCUENCIA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Durante los últimos 12 meses, ¿usted considera que la delincuencia ha aumentado, se ha mantenido igual o ha disminuido?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4E592B-CCB5-4919-AB35-4D1F69CAB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1744978"/>
              </p:ext>
            </p:extLst>
          </p:nvPr>
        </p:nvGraphicFramePr>
        <p:xfrm>
          <a:off x="934065" y="1473929"/>
          <a:ext cx="8688905" cy="417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4071652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846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DESEMPEÑO DE CARABINEROS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 siguiente serie de tareas, indique si considera que hoy en día Carabineros realiza acciones para cumplirlas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775896"/>
              </p:ext>
            </p:extLst>
          </p:nvPr>
        </p:nvGraphicFramePr>
        <p:xfrm>
          <a:off x="934065" y="1204884"/>
          <a:ext cx="8688906" cy="4582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E0D81E6-3B2E-4053-A41B-14BEE6CA9391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1986069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35125" y="842191"/>
            <a:ext cx="891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 lista de tareas, utilizando una escala de 1 a 7, donde 1 es “Pésimo” y 7 es “Excelente”,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¿Cómo evaluaría la ejecución de Carabineros respecto a estas tareas?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554025"/>
              </p:ext>
            </p:extLst>
          </p:nvPr>
        </p:nvGraphicFramePr>
        <p:xfrm>
          <a:off x="934066" y="1389551"/>
          <a:ext cx="8461144" cy="426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355D596-8153-4420-AEC8-DC0F72E3AF03}"/>
              </a:ext>
            </a:extLst>
          </p:cNvPr>
          <p:cNvSpPr txBox="1"/>
          <p:nvPr/>
        </p:nvSpPr>
        <p:spPr>
          <a:xfrm>
            <a:off x="9896249" y="5865038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478</a:t>
            </a:r>
            <a:endParaRPr lang="es-CL" sz="1050" b="1" dirty="0"/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427BE630-2E97-4604-96A5-0E6AA2F9DF70}"/>
              </a:ext>
            </a:extLst>
          </p:cNvPr>
          <p:cNvSpPr txBox="1"/>
          <p:nvPr/>
        </p:nvSpPr>
        <p:spPr>
          <a:xfrm>
            <a:off x="806549" y="233276"/>
            <a:ext cx="846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DESEMPEÑO DE CARABINEROS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1C2661-A15B-8C4F-A42D-F28996E342F5}"/>
              </a:ext>
            </a:extLst>
          </p:cNvPr>
          <p:cNvSpPr txBox="1"/>
          <p:nvPr/>
        </p:nvSpPr>
        <p:spPr>
          <a:xfrm>
            <a:off x="8936202" y="5588039"/>
            <a:ext cx="784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Excelente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F9F82D-D210-8648-AC10-8A1B418FAAE7}"/>
              </a:ext>
            </a:extLst>
          </p:cNvPr>
          <p:cNvSpPr txBox="1"/>
          <p:nvPr/>
        </p:nvSpPr>
        <p:spPr>
          <a:xfrm>
            <a:off x="9008209" y="9554075"/>
            <a:ext cx="640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Pésimo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C22410F-BEBF-A146-963A-D27F8992F5BA}"/>
              </a:ext>
            </a:extLst>
          </p:cNvPr>
          <p:cNvSpPr txBox="1"/>
          <p:nvPr/>
        </p:nvSpPr>
        <p:spPr>
          <a:xfrm>
            <a:off x="3329555" y="5588039"/>
            <a:ext cx="640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Pésimo</a:t>
            </a:r>
          </a:p>
        </p:txBody>
      </p:sp>
    </p:spTree>
    <p:extLst>
      <p:ext uri="{BB962C8B-B14F-4D97-AF65-F5344CB8AC3E}">
        <p14:creationId xmlns:p14="http://schemas.microsoft.com/office/powerpoint/2010/main" val="1898021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685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A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CCIONES Y EVALUACIÓN DE CARABINEROS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94309" y="1050184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 lista de tareas, utilizando una escala de 1 a 7, donde 1 es “Pésimo” y 7 es “Excelente”, ¿Cómo evaluaría la ejecución de Carabineros respecto a estas tareas? 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55D596-8153-4420-AEC8-DC0F72E3AF03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478</a:t>
            </a:r>
            <a:endParaRPr lang="es-CL" sz="105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5E0A32-3863-3F4B-A934-DD6B31D6B69C}"/>
              </a:ext>
            </a:extLst>
          </p:cNvPr>
          <p:cNvSpPr txBox="1"/>
          <p:nvPr/>
        </p:nvSpPr>
        <p:spPr>
          <a:xfrm>
            <a:off x="864085" y="80927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 siguiente serie de tareas, indique si considera que hoy en día Carabineros realiza acciones para cumplirlas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CF102B37-C0B9-446F-A9A7-2F80F90FEF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112505"/>
              </p:ext>
            </p:extLst>
          </p:nvPr>
        </p:nvGraphicFramePr>
        <p:xfrm>
          <a:off x="657726" y="1597505"/>
          <a:ext cx="9053005" cy="457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179BC3A6-2CD3-E04E-8779-49C4C140B1BD}"/>
              </a:ext>
            </a:extLst>
          </p:cNvPr>
          <p:cNvSpPr/>
          <p:nvPr/>
        </p:nvSpPr>
        <p:spPr>
          <a:xfrm>
            <a:off x="894309" y="1549378"/>
            <a:ext cx="13163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>
                <a:solidFill>
                  <a:srgbClr val="404040"/>
                </a:solidFill>
              </a:rPr>
              <a:t>Cumple Totalmente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304264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3579" y="324360"/>
            <a:ext cx="3813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TÍTULO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Google Shape;386;p20"/>
          <p:cNvSpPr txBox="1"/>
          <p:nvPr/>
        </p:nvSpPr>
        <p:spPr>
          <a:xfrm>
            <a:off x="950685" y="194750"/>
            <a:ext cx="643463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2400" b="1" dirty="0">
                <a:solidFill>
                  <a:schemeClr val="bg1"/>
                </a:solidFill>
              </a:rPr>
              <a:t>OBJETIVOS DE INVESTIGACIÓN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B7C4F8-683E-4C8F-B11B-52273D750F28}"/>
              </a:ext>
            </a:extLst>
          </p:cNvPr>
          <p:cNvSpPr txBox="1"/>
          <p:nvPr/>
        </p:nvSpPr>
        <p:spPr>
          <a:xfrm>
            <a:off x="863600" y="1268720"/>
            <a:ext cx="88566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PREGUNTA DE INVESTIGACIÓN</a:t>
            </a:r>
          </a:p>
          <a:p>
            <a:endParaRPr lang="es-MX" sz="1600" dirty="0"/>
          </a:p>
          <a:p>
            <a:r>
              <a:rPr lang="es-MX" sz="1600" dirty="0"/>
              <a:t>¿Qué efecto tiene la justicia procedimental en la confianza y legitimidad en la institución policial en Chile? </a:t>
            </a:r>
          </a:p>
          <a:p>
            <a:endParaRPr lang="es-MX" sz="1600" dirty="0"/>
          </a:p>
          <a:p>
            <a:r>
              <a:rPr lang="es-MX" sz="1600" dirty="0"/>
              <a:t>OBJETIVO GENERAL </a:t>
            </a:r>
          </a:p>
          <a:p>
            <a:endParaRPr lang="es-MX" sz="1600" dirty="0"/>
          </a:p>
          <a:p>
            <a:r>
              <a:rPr lang="es-MX" sz="1600" dirty="0"/>
              <a:t>Explicar el efecto que tienen el trato justo y la efectividad en la legitimidad de la institución policial en Chile </a:t>
            </a:r>
          </a:p>
          <a:p>
            <a:endParaRPr lang="es-MX" sz="1600" dirty="0"/>
          </a:p>
          <a:p>
            <a:r>
              <a:rPr lang="es-MX" sz="1600" dirty="0"/>
              <a:t>OBETIVOS ESPECIFICOS </a:t>
            </a:r>
          </a:p>
          <a:p>
            <a:endParaRPr lang="es-MX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Determinar el efecto que tiene el trato justo sobre la legitimidad policial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Determinar el efecto que tiene la efectividad sobre la legitimidad policial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Determinar el efecto que tiene la equidad distributiva y la equidad procedimental sobre la legitimidad policial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Describir y analizar el efecto que tienen el nivel socioeconómico, la edad y el sexo en la legitimidad y confianza policial </a:t>
            </a:r>
          </a:p>
          <a:p>
            <a:endParaRPr lang="es-MX" sz="1600" dirty="0"/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287502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74177013-foto-carabineros-apod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"/>
            <a:ext cx="10799763" cy="68389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0" y="-3"/>
            <a:ext cx="10799763" cy="4652965"/>
          </a:xfrm>
          <a:prstGeom prst="rect">
            <a:avLst/>
          </a:prstGeom>
          <a:solidFill>
            <a:srgbClr val="2B3139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86;p20"/>
          <p:cNvSpPr txBox="1"/>
          <p:nvPr/>
        </p:nvSpPr>
        <p:spPr>
          <a:xfrm>
            <a:off x="0" y="3953030"/>
            <a:ext cx="10799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800" b="1" spc="600" dirty="0">
                <a:solidFill>
                  <a:schemeClr val="bg1"/>
                </a:solidFill>
              </a:rPr>
              <a:t>PRESENCIA POLICIAL</a:t>
            </a:r>
            <a:endParaRPr lang="es-CL" sz="2800" spc="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flipV="1">
            <a:off x="-1" y="4652963"/>
            <a:ext cx="10799763" cy="111857"/>
          </a:xfrm>
          <a:prstGeom prst="rect">
            <a:avLst/>
          </a:prstGeom>
          <a:solidFill>
            <a:srgbClr val="128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81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633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CONTACTO DIRECTO CON CARABINEROS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¿Recuerda haber tenido contacto directo con Carabineros?</a:t>
            </a:r>
          </a:p>
          <a:p>
            <a:pPr lvl="1"/>
            <a:r>
              <a:rPr lang="es-MX" sz="1200" dirty="0">
                <a:solidFill>
                  <a:srgbClr val="404040"/>
                </a:solidFill>
              </a:rPr>
              <a:t>¿Cuándo?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4E592B-CCB5-4919-AB35-4D1F69CAB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15438"/>
              </p:ext>
            </p:extLst>
          </p:nvPr>
        </p:nvGraphicFramePr>
        <p:xfrm>
          <a:off x="1343764" y="1775393"/>
          <a:ext cx="79668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601901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¿Recuerda haber tenido contacto directo con Carabineros?</a:t>
            </a:r>
          </a:p>
          <a:p>
            <a:pPr lvl="1"/>
            <a:r>
              <a:rPr lang="es-MX" sz="1200" dirty="0">
                <a:solidFill>
                  <a:srgbClr val="404040"/>
                </a:solidFill>
              </a:rPr>
              <a:t>¿Cuándo?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720263" y="5813961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477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8399442-99CD-40CE-BE55-5BE76586F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937322"/>
              </p:ext>
            </p:extLst>
          </p:nvPr>
        </p:nvGraphicFramePr>
        <p:xfrm>
          <a:off x="836773" y="1389551"/>
          <a:ext cx="8883490" cy="460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 CuadroTexto">
            <a:extLst>
              <a:ext uri="{FF2B5EF4-FFF2-40B4-BE49-F238E27FC236}">
                <a16:creationId xmlns:a16="http://schemas.microsoft.com/office/drawing/2014/main" id="{C1B6D69F-2F31-42B5-ABA2-E241B53BF2A8}"/>
              </a:ext>
            </a:extLst>
          </p:cNvPr>
          <p:cNvSpPr txBox="1"/>
          <p:nvPr/>
        </p:nvSpPr>
        <p:spPr>
          <a:xfrm>
            <a:off x="806548" y="233276"/>
            <a:ext cx="920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MOMENTO DEL CONTACTO DIRECTO CON CARABINEROS</a:t>
            </a:r>
          </a:p>
        </p:txBody>
      </p:sp>
    </p:spTree>
    <p:extLst>
      <p:ext uri="{BB962C8B-B14F-4D97-AF65-F5344CB8AC3E}">
        <p14:creationId xmlns:p14="http://schemas.microsoft.com/office/powerpoint/2010/main" val="1505576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5838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EXPERIENCIA CON CARABINEROS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¿En una palabra cómo diría usted que fue su experiencia con Carabineros?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43773F-333A-4C55-867F-211866CF4073}"/>
              </a:ext>
            </a:extLst>
          </p:cNvPr>
          <p:cNvSpPr txBox="1"/>
          <p:nvPr/>
        </p:nvSpPr>
        <p:spPr>
          <a:xfrm>
            <a:off x="9619640" y="5881797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75381B2-0FAC-D243-9394-43B4C3F1AD8F}"/>
              </a:ext>
            </a:extLst>
          </p:cNvPr>
          <p:cNvGraphicFramePr/>
          <p:nvPr/>
        </p:nvGraphicFramePr>
        <p:xfrm>
          <a:off x="3285048" y="1619923"/>
          <a:ext cx="3360030" cy="390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726E78A-5E47-D448-8B0F-BA68DF1F9FBF}"/>
              </a:ext>
            </a:extLst>
          </p:cNvPr>
          <p:cNvGraphicFramePr/>
          <p:nvPr/>
        </p:nvGraphicFramePr>
        <p:xfrm>
          <a:off x="273279" y="1473930"/>
          <a:ext cx="2906649" cy="452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94CBE7C-A4D5-A74E-A18E-EC886A354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551836"/>
              </p:ext>
            </p:extLst>
          </p:nvPr>
        </p:nvGraphicFramePr>
        <p:xfrm>
          <a:off x="6750198" y="3919333"/>
          <a:ext cx="3620717" cy="190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4C192F5-42A9-8746-A4B7-284B2335CAA2}"/>
              </a:ext>
            </a:extLst>
          </p:cNvPr>
          <p:cNvGraphicFramePr/>
          <p:nvPr/>
        </p:nvGraphicFramePr>
        <p:xfrm>
          <a:off x="6905768" y="1303855"/>
          <a:ext cx="3620718" cy="2435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9707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D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ELITO GRAVE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62625" y="870767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¿Alguna vez ha sido víctima de un delito grave?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4E592B-CCB5-4919-AB35-4D1F69CAB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133042"/>
              </p:ext>
            </p:extLst>
          </p:nvPr>
        </p:nvGraphicFramePr>
        <p:xfrm>
          <a:off x="862625" y="1262037"/>
          <a:ext cx="8786198" cy="447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1558566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141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8399442-99CD-40CE-BE55-5BE76586F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388351"/>
              </p:ext>
            </p:extLst>
          </p:nvPr>
        </p:nvGraphicFramePr>
        <p:xfrm>
          <a:off x="836772" y="1418127"/>
          <a:ext cx="8950165" cy="436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 CuadroTexto">
            <a:extLst>
              <a:ext uri="{FF2B5EF4-FFF2-40B4-BE49-F238E27FC236}">
                <a16:creationId xmlns:a16="http://schemas.microsoft.com/office/drawing/2014/main" id="{DB1D392D-D469-46BA-93D6-69556942BF25}"/>
              </a:ext>
            </a:extLst>
          </p:cNvPr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D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ELITO GRAVE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77282B-EAC3-D643-A6D7-75B9B4343CA8}"/>
              </a:ext>
            </a:extLst>
          </p:cNvPr>
          <p:cNvSpPr txBox="1"/>
          <p:nvPr/>
        </p:nvSpPr>
        <p:spPr>
          <a:xfrm>
            <a:off x="891201" y="856479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¿Alguna vez ha sido víctima de un delito grave?</a:t>
            </a:r>
          </a:p>
          <a:p>
            <a:pPr lvl="1"/>
            <a:r>
              <a:rPr lang="es-MX" sz="1200" dirty="0">
                <a:solidFill>
                  <a:srgbClr val="404040"/>
                </a:solidFill>
              </a:rPr>
              <a:t>¿Cuándo?</a:t>
            </a:r>
            <a:endParaRPr lang="es-CL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87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735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EXPERIENCIA DE DENUNCIA EN CARABINEROS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 ¿Realizó una denuncia a Carabineros luego de haber sido víctima de ese delito grave?</a:t>
            </a:r>
          </a:p>
          <a:p>
            <a:r>
              <a:rPr lang="es-MX" sz="1200" dirty="0">
                <a:solidFill>
                  <a:srgbClr val="404040"/>
                </a:solidFill>
              </a:rPr>
              <a:t>En una escala de 1 a 7, donde 1 es “Pésimo” y 7 es “Excelente”, ¿cómo calificaría los siguientes aspectos de la denuncia…?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4E592B-CCB5-4919-AB35-4D1F69CAB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899500"/>
              </p:ext>
            </p:extLst>
          </p:nvPr>
        </p:nvGraphicFramePr>
        <p:xfrm>
          <a:off x="625891" y="1468012"/>
          <a:ext cx="3333161" cy="414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3055538" y="5734687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741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3A94364-EB46-4CD4-AE42-B1DAC0373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843338"/>
              </p:ext>
            </p:extLst>
          </p:nvPr>
        </p:nvGraphicFramePr>
        <p:xfrm>
          <a:off x="4570529" y="1473929"/>
          <a:ext cx="5603343" cy="414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16C36F28-43D4-4EC1-9212-E0F56A526BF5}"/>
              </a:ext>
            </a:extLst>
          </p:cNvPr>
          <p:cNvSpPr txBox="1"/>
          <p:nvPr/>
        </p:nvSpPr>
        <p:spPr>
          <a:xfrm>
            <a:off x="9872437" y="5872670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145</a:t>
            </a:r>
            <a:endParaRPr lang="es-CL" sz="105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3076FB-F84D-7E4E-9DB2-654B63E46703}"/>
              </a:ext>
            </a:extLst>
          </p:cNvPr>
          <p:cNvSpPr txBox="1"/>
          <p:nvPr/>
        </p:nvSpPr>
        <p:spPr>
          <a:xfrm>
            <a:off x="9564860" y="5588039"/>
            <a:ext cx="784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Excelente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699A18-7A85-BA4A-85B8-6E551CB2BE6E}"/>
              </a:ext>
            </a:extLst>
          </p:cNvPr>
          <p:cNvSpPr txBox="1"/>
          <p:nvPr/>
        </p:nvSpPr>
        <p:spPr>
          <a:xfrm>
            <a:off x="5872749" y="5588039"/>
            <a:ext cx="640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Pésimo</a:t>
            </a:r>
          </a:p>
        </p:txBody>
      </p:sp>
      <p:cxnSp>
        <p:nvCxnSpPr>
          <p:cNvPr id="5" name="Conector angular 4">
            <a:extLst>
              <a:ext uri="{FF2B5EF4-FFF2-40B4-BE49-F238E27FC236}">
                <a16:creationId xmlns:a16="http://schemas.microsoft.com/office/drawing/2014/main" id="{84F09764-7D97-4E40-8862-44CAAB09CC16}"/>
              </a:ext>
            </a:extLst>
          </p:cNvPr>
          <p:cNvCxnSpPr/>
          <p:nvPr/>
        </p:nvCxnSpPr>
        <p:spPr>
          <a:xfrm flipV="1">
            <a:off x="1914525" y="1875154"/>
            <a:ext cx="2414588" cy="296546"/>
          </a:xfrm>
          <a:prstGeom prst="bentConnector3">
            <a:avLst>
              <a:gd name="adj1" fmla="val -888"/>
            </a:avLst>
          </a:prstGeom>
          <a:ln w="6350">
            <a:solidFill>
              <a:srgbClr val="36972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36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891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P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ERCEPCIÓN DEL TRATO POR PARTE DE CARABINEROS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Pensando en las veces que ha interactuado con Carabineros, me puede indicar ¿Con qué frecuencia lo han trato de la siguiente forma? 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3A94364-EB46-4CD4-AE42-B1DAC0373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753485"/>
              </p:ext>
            </p:extLst>
          </p:nvPr>
        </p:nvGraphicFramePr>
        <p:xfrm>
          <a:off x="934064" y="1204885"/>
          <a:ext cx="8913713" cy="4582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116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859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RELEVANCIA DE LA PRESENCIA DE CARABINEROS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 A continuación, le voy a leer una lista de situaciones, considerando una escala de 1 a 7, donde 1 es “Nunca” y 7 es “Siempre”,</a:t>
            </a:r>
          </a:p>
          <a:p>
            <a:r>
              <a:rPr lang="es-MX" sz="1200" dirty="0">
                <a:solidFill>
                  <a:srgbClr val="404040"/>
                </a:solidFill>
              </a:rPr>
              <a:t> ¿Qué tan relevante considera usted acudir a Carabineros dadas las siguientes situaciones?  </a:t>
            </a:r>
          </a:p>
          <a:p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879555" y="5829060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3A94364-EB46-4CD4-AE42-B1DAC0373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549669"/>
              </p:ext>
            </p:extLst>
          </p:nvPr>
        </p:nvGraphicFramePr>
        <p:xfrm>
          <a:off x="1079501" y="1357313"/>
          <a:ext cx="8809750" cy="426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6FA7342-FE94-A447-933B-F99C59E1FB6B}"/>
              </a:ext>
            </a:extLst>
          </p:cNvPr>
          <p:cNvSpPr txBox="1"/>
          <p:nvPr/>
        </p:nvSpPr>
        <p:spPr>
          <a:xfrm>
            <a:off x="9121940" y="5573751"/>
            <a:ext cx="698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Siempre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E16BE2-40D1-584F-9FCA-E39076C00081}"/>
              </a:ext>
            </a:extLst>
          </p:cNvPr>
          <p:cNvSpPr txBox="1"/>
          <p:nvPr/>
        </p:nvSpPr>
        <p:spPr>
          <a:xfrm>
            <a:off x="3300979" y="5573751"/>
            <a:ext cx="582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Nunca</a:t>
            </a:r>
          </a:p>
        </p:txBody>
      </p:sp>
    </p:spTree>
    <p:extLst>
      <p:ext uri="{BB962C8B-B14F-4D97-AF65-F5344CB8AC3E}">
        <p14:creationId xmlns:p14="http://schemas.microsoft.com/office/powerpoint/2010/main" val="1254161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 A continuación, le voy a leer una lista de situaciones, considerando una escala de 1 a 7, donde 1 es “Nunca” y 7 es “Siempre”,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¿Usted considera que DEBE ACATAR LAS ÓRDENES Y DECISIONES DE CARABIENROS, aunque…?  </a:t>
            </a:r>
          </a:p>
          <a:p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3A94364-EB46-4CD4-AE42-B1DAC0373E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906288"/>
              </p:ext>
            </p:extLst>
          </p:nvPr>
        </p:nvGraphicFramePr>
        <p:xfrm>
          <a:off x="934065" y="1473929"/>
          <a:ext cx="8700918" cy="414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 CuadroTexto">
            <a:extLst>
              <a:ext uri="{FF2B5EF4-FFF2-40B4-BE49-F238E27FC236}">
                <a16:creationId xmlns:a16="http://schemas.microsoft.com/office/drawing/2014/main" id="{FF477670-6F6E-4A7C-96F0-9C748E64ED64}"/>
              </a:ext>
            </a:extLst>
          </p:cNvPr>
          <p:cNvSpPr txBox="1"/>
          <p:nvPr/>
        </p:nvSpPr>
        <p:spPr>
          <a:xfrm>
            <a:off x="806548" y="233276"/>
            <a:ext cx="952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NIVEL DE OBEDIENCIA A CARABINEROS SEGÚN SITUACIONES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6A0708-F536-C741-8F39-5B9C7D054687}"/>
              </a:ext>
            </a:extLst>
          </p:cNvPr>
          <p:cNvSpPr txBox="1"/>
          <p:nvPr/>
        </p:nvSpPr>
        <p:spPr>
          <a:xfrm>
            <a:off x="9064794" y="5559463"/>
            <a:ext cx="698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Siempre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FBFB0F-C0CB-2A4A-9D59-492D6C6FA58D}"/>
              </a:ext>
            </a:extLst>
          </p:cNvPr>
          <p:cNvSpPr txBox="1"/>
          <p:nvPr/>
        </p:nvSpPr>
        <p:spPr>
          <a:xfrm>
            <a:off x="3129525" y="5559463"/>
            <a:ext cx="582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Nunca</a:t>
            </a:r>
          </a:p>
        </p:txBody>
      </p:sp>
    </p:spTree>
    <p:extLst>
      <p:ext uri="{BB962C8B-B14F-4D97-AF65-F5344CB8AC3E}">
        <p14:creationId xmlns:p14="http://schemas.microsoft.com/office/powerpoint/2010/main" val="187249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3"/>
          <p:cNvSpPr txBox="1"/>
          <p:nvPr/>
        </p:nvSpPr>
        <p:spPr>
          <a:xfrm>
            <a:off x="792873" y="251724"/>
            <a:ext cx="47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prstClr val="white"/>
                </a:solidFill>
                <a:cs typeface="Trebuchet MS"/>
              </a:rPr>
              <a:t>FICHA METODOLÓGICA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1761367" y="1329916"/>
            <a:ext cx="3524715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400" b="1" dirty="0">
                <a:solidFill>
                  <a:srgbClr val="D46607"/>
                </a:solidFill>
              </a:rPr>
              <a:t>Diseño de investigación</a:t>
            </a:r>
          </a:p>
          <a:p>
            <a:pPr marL="92075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Investigación cuantitativa, sobre la base de encuestas cara a cara, con representatividad en la Región Metropolitana </a:t>
            </a: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1761367" y="2207142"/>
            <a:ext cx="3388136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400" b="1" dirty="0">
                <a:solidFill>
                  <a:srgbClr val="E54E1D"/>
                </a:solidFill>
              </a:rPr>
              <a:t> </a:t>
            </a:r>
            <a:r>
              <a:rPr lang="es-CL" sz="1400" b="1" dirty="0">
                <a:solidFill>
                  <a:srgbClr val="D46607"/>
                </a:solidFill>
              </a:rPr>
              <a:t>Estudio diseñado e implementado </a:t>
            </a:r>
          </a:p>
        </p:txBody>
      </p:sp>
      <p:sp>
        <p:nvSpPr>
          <p:cNvPr id="31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1805166" y="2928659"/>
            <a:ext cx="3388136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Universo del estudio</a:t>
            </a:r>
          </a:p>
          <a:p>
            <a:pPr marL="92075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Personas mayores de 18 años que viven en zonas urbanas y rurales de la Región Metropolitana</a:t>
            </a:r>
          </a:p>
        </p:txBody>
      </p:sp>
      <p:sp>
        <p:nvSpPr>
          <p:cNvPr id="33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1824044" y="3673629"/>
            <a:ext cx="3388136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Tipo de encuesta</a:t>
            </a:r>
          </a:p>
          <a:p>
            <a:pPr indent="92075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Presencial. Cara a cara.</a:t>
            </a:r>
          </a:p>
        </p:txBody>
      </p:sp>
      <p:sp>
        <p:nvSpPr>
          <p:cNvPr id="34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1742668" y="4238610"/>
            <a:ext cx="3640062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Método de muestreo</a:t>
            </a:r>
          </a:p>
          <a:p>
            <a:pPr marL="92075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Muestra estratificada según tipologías de comunas construida utilizando tasa de delitos de y presencia de Carabineros.</a:t>
            </a:r>
          </a:p>
        </p:txBody>
      </p:sp>
      <p:sp>
        <p:nvSpPr>
          <p:cNvPr id="35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1810468" y="5254602"/>
            <a:ext cx="3572262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Error muestral</a:t>
            </a:r>
          </a:p>
          <a:p>
            <a:pPr marL="92075">
              <a:lnSpc>
                <a:spcPct val="120000"/>
              </a:lnSpc>
            </a:pPr>
            <a:r>
              <a:rPr lang="es-CL" sz="10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 un 95% de confianza y considernado varianza máxima</a:t>
            </a:r>
          </a:p>
        </p:txBody>
      </p:sp>
      <p:sp>
        <p:nvSpPr>
          <p:cNvPr id="37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5639219" y="1530301"/>
            <a:ext cx="3388136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Muestra teórica</a:t>
            </a:r>
          </a:p>
          <a:p>
            <a:pPr marL="182563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1.030 Casos</a:t>
            </a:r>
          </a:p>
        </p:txBody>
      </p:sp>
      <p:sp>
        <p:nvSpPr>
          <p:cNvPr id="38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5641590" y="2148494"/>
            <a:ext cx="3799922" cy="838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400" b="1" dirty="0">
                <a:solidFill>
                  <a:srgbClr val="D46607"/>
                </a:solidFill>
              </a:rPr>
              <a:t>Fechas Terreno</a:t>
            </a:r>
          </a:p>
          <a:p>
            <a:pPr marL="182563">
              <a:lnSpc>
                <a:spcPct val="120000"/>
              </a:lnSpc>
            </a:pPr>
            <a:r>
              <a:rPr lang="es-CL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 test: 03 de enero a 06 de enero y  11 y 12 de enero </a:t>
            </a:r>
          </a:p>
          <a:p>
            <a:pPr marL="182563">
              <a:lnSpc>
                <a:spcPct val="120000"/>
              </a:lnSpc>
            </a:pPr>
            <a:r>
              <a:rPr lang="es-CL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Levantamiento: de 21 de enero a 10 de febrero y de 20 de febrero a 8 de marzo. </a:t>
            </a:r>
          </a:p>
        </p:txBody>
      </p:sp>
      <p:sp>
        <p:nvSpPr>
          <p:cNvPr id="39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5588797" y="3060867"/>
            <a:ext cx="3388136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Número de encuestadores </a:t>
            </a:r>
          </a:p>
          <a:p>
            <a:pPr indent="182563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 encuestadores de la RM</a:t>
            </a:r>
          </a:p>
        </p:txBody>
      </p:sp>
      <p:sp>
        <p:nvSpPr>
          <p:cNvPr id="40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5630069" y="3725590"/>
            <a:ext cx="3388136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Tiempo promedio</a:t>
            </a:r>
          </a:p>
          <a:p>
            <a:pPr marL="182563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encuestas duraron 40 minutos en promedio.</a:t>
            </a:r>
          </a:p>
        </p:txBody>
      </p:sp>
      <p:sp>
        <p:nvSpPr>
          <p:cNvPr id="41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5669999" y="4355802"/>
            <a:ext cx="3388136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Encuestas completas</a:t>
            </a:r>
          </a:p>
          <a:p>
            <a:pPr marL="182563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Durante el desarrollo del terreno se realizaron un total de 932 encuestas válidas.</a:t>
            </a:r>
          </a:p>
        </p:txBody>
      </p:sp>
      <p:sp>
        <p:nvSpPr>
          <p:cNvPr id="42" name="1 CuadroTexto">
            <a:extLst>
              <a:ext uri="{FF2B5EF4-FFF2-40B4-BE49-F238E27FC236}">
                <a16:creationId xmlns:a16="http://schemas.microsoft.com/office/drawing/2014/main" id="{E9569561-6373-4B42-AC16-17320463185C}"/>
              </a:ext>
            </a:extLst>
          </p:cNvPr>
          <p:cNvSpPr txBox="1"/>
          <p:nvPr/>
        </p:nvSpPr>
        <p:spPr>
          <a:xfrm>
            <a:off x="5639219" y="5149302"/>
            <a:ext cx="3918536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s-CL" sz="1600" b="1" dirty="0">
                <a:solidFill>
                  <a:srgbClr val="D46607"/>
                </a:solidFill>
              </a:rPr>
              <a:t>Ponderación</a:t>
            </a:r>
          </a:p>
          <a:p>
            <a:pPr marL="182563">
              <a:lnSpc>
                <a:spcPct val="120000"/>
              </a:lnSpc>
            </a:pPr>
            <a:r>
              <a:rPr lang="es-CL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acuerdo a la estratificación inicial según edad y sexo del entrevistado/a.</a:t>
            </a:r>
          </a:p>
        </p:txBody>
      </p:sp>
      <p:sp>
        <p:nvSpPr>
          <p:cNvPr id="45" name="Rectángulo redondeado 44"/>
          <p:cNvSpPr/>
          <p:nvPr/>
        </p:nvSpPr>
        <p:spPr>
          <a:xfrm>
            <a:off x="1539875" y="1258888"/>
            <a:ext cx="8180388" cy="4693597"/>
          </a:xfrm>
          <a:prstGeom prst="roundRect">
            <a:avLst>
              <a:gd name="adj" fmla="val 5205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47" name="Conector recto 46"/>
          <p:cNvCxnSpPr>
            <a:cxnSpLocks/>
          </p:cNvCxnSpPr>
          <p:nvPr/>
        </p:nvCxnSpPr>
        <p:spPr>
          <a:xfrm>
            <a:off x="1676695" y="4255992"/>
            <a:ext cx="3609387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1387235" y="1282260"/>
            <a:ext cx="363094" cy="363094"/>
            <a:chOff x="2310763" y="2107457"/>
            <a:chExt cx="289722" cy="289722"/>
          </a:xfrm>
        </p:grpSpPr>
        <p:sp>
          <p:nvSpPr>
            <p:cNvPr id="4" name="Elipse 3"/>
            <p:cNvSpPr/>
            <p:nvPr/>
          </p:nvSpPr>
          <p:spPr>
            <a:xfrm>
              <a:off x="2320782" y="2107457"/>
              <a:ext cx="279703" cy="279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" name="Imagen 1" descr="edita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763" y="2107457"/>
              <a:ext cx="289722" cy="289722"/>
            </a:xfrm>
            <a:prstGeom prst="rect">
              <a:avLst/>
            </a:prstGeom>
          </p:spPr>
        </p:pic>
      </p:grpSp>
      <p:pic>
        <p:nvPicPr>
          <p:cNvPr id="29" name="Imagen 3" descr="logo-ekhos-ba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3" y="2593926"/>
            <a:ext cx="775740" cy="273607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676A71D-67C1-4160-B7F9-B4B78F39C21F}"/>
              </a:ext>
            </a:extLst>
          </p:cNvPr>
          <p:cNvCxnSpPr>
            <a:cxnSpLocks/>
          </p:cNvCxnSpPr>
          <p:nvPr/>
        </p:nvCxnSpPr>
        <p:spPr>
          <a:xfrm>
            <a:off x="1650742" y="5193454"/>
            <a:ext cx="3609387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F4784E7-F4D1-4AE5-ADDD-186A28708FF1}"/>
              </a:ext>
            </a:extLst>
          </p:cNvPr>
          <p:cNvCxnSpPr>
            <a:cxnSpLocks/>
          </p:cNvCxnSpPr>
          <p:nvPr/>
        </p:nvCxnSpPr>
        <p:spPr>
          <a:xfrm>
            <a:off x="1676695" y="3696944"/>
            <a:ext cx="3609387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1DE8C8EE-2C71-4D70-AD4C-B408A4A273B6}"/>
              </a:ext>
            </a:extLst>
          </p:cNvPr>
          <p:cNvCxnSpPr>
            <a:cxnSpLocks/>
          </p:cNvCxnSpPr>
          <p:nvPr/>
        </p:nvCxnSpPr>
        <p:spPr>
          <a:xfrm>
            <a:off x="1699842" y="2960704"/>
            <a:ext cx="3609387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4223251F-A84E-4717-90EA-CE1111D86A42}"/>
              </a:ext>
            </a:extLst>
          </p:cNvPr>
          <p:cNvCxnSpPr>
            <a:cxnSpLocks/>
          </p:cNvCxnSpPr>
          <p:nvPr/>
        </p:nvCxnSpPr>
        <p:spPr>
          <a:xfrm>
            <a:off x="1676695" y="2217470"/>
            <a:ext cx="3609387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95E76ACE-1A88-4F4B-B638-1B3A57C937F3}"/>
              </a:ext>
            </a:extLst>
          </p:cNvPr>
          <p:cNvCxnSpPr>
            <a:cxnSpLocks/>
          </p:cNvCxnSpPr>
          <p:nvPr/>
        </p:nvCxnSpPr>
        <p:spPr>
          <a:xfrm>
            <a:off x="5588797" y="5170895"/>
            <a:ext cx="3771513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E029D554-BBAE-43CC-ABF2-674D0287266F}"/>
              </a:ext>
            </a:extLst>
          </p:cNvPr>
          <p:cNvCxnSpPr>
            <a:cxnSpLocks/>
          </p:cNvCxnSpPr>
          <p:nvPr/>
        </p:nvCxnSpPr>
        <p:spPr>
          <a:xfrm>
            <a:off x="5638393" y="4374847"/>
            <a:ext cx="3771513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C6F2D008-913E-45AE-8C6D-CDD9BBC4D96F}"/>
              </a:ext>
            </a:extLst>
          </p:cNvPr>
          <p:cNvCxnSpPr>
            <a:cxnSpLocks/>
          </p:cNvCxnSpPr>
          <p:nvPr/>
        </p:nvCxnSpPr>
        <p:spPr>
          <a:xfrm>
            <a:off x="5661298" y="3696944"/>
            <a:ext cx="3771513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B058CAE8-EDA2-4A7A-8F24-897FF77D9D6B}"/>
              </a:ext>
            </a:extLst>
          </p:cNvPr>
          <p:cNvCxnSpPr>
            <a:cxnSpLocks/>
          </p:cNvCxnSpPr>
          <p:nvPr/>
        </p:nvCxnSpPr>
        <p:spPr>
          <a:xfrm>
            <a:off x="5661297" y="2973571"/>
            <a:ext cx="3771513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9C65D332-5A5E-46CB-B583-FE3724708F78}"/>
              </a:ext>
            </a:extLst>
          </p:cNvPr>
          <p:cNvCxnSpPr>
            <a:cxnSpLocks/>
          </p:cNvCxnSpPr>
          <p:nvPr/>
        </p:nvCxnSpPr>
        <p:spPr>
          <a:xfrm>
            <a:off x="5669999" y="2195024"/>
            <a:ext cx="3771513" cy="0"/>
          </a:xfrm>
          <a:prstGeom prst="line">
            <a:avLst/>
          </a:prstGeom>
          <a:ln w="19050">
            <a:solidFill>
              <a:srgbClr val="D4660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46922BA6-4B05-2A43-8014-C459815FDA6B}"/>
              </a:ext>
            </a:extLst>
          </p:cNvPr>
          <p:cNvSpPr/>
          <p:nvPr/>
        </p:nvSpPr>
        <p:spPr>
          <a:xfrm>
            <a:off x="3863890" y="528934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3,2%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63161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54963436-auno58067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799764" cy="68389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0" y="-3"/>
            <a:ext cx="10799763" cy="4652965"/>
          </a:xfrm>
          <a:prstGeom prst="rect">
            <a:avLst/>
          </a:prstGeom>
          <a:solidFill>
            <a:srgbClr val="2B3139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86;p20"/>
          <p:cNvSpPr txBox="1"/>
          <p:nvPr/>
        </p:nvSpPr>
        <p:spPr>
          <a:xfrm>
            <a:off x="0" y="3953030"/>
            <a:ext cx="10799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800" b="1" spc="600" dirty="0">
                <a:solidFill>
                  <a:schemeClr val="bg1"/>
                </a:solidFill>
              </a:rPr>
              <a:t>JUSTICIA EQUIDAD Y LEGALIDAD</a:t>
            </a:r>
            <a:endParaRPr lang="es-CL" sz="2800" spc="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flipV="1">
            <a:off x="-1" y="4652963"/>
            <a:ext cx="10799763" cy="11185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0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800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EVALUACIÓN SOBRE EL ACTUAR DE CARABINEROS</a:t>
            </a:r>
            <a:endParaRPr lang="es-CL" sz="2800" b="1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06549" y="842191"/>
            <a:ext cx="891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Pensando en Carabineros, utilizando una escala de 1 a 7, donde 1 es “Muy en Desacuerdo” y 7 es “Muy de Acuerdo”,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¿Qué tan de acuerdo se encuentra con las siguientes afirmaciones? Carabineros…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484964"/>
              </p:ext>
            </p:extLst>
          </p:nvPr>
        </p:nvGraphicFramePr>
        <p:xfrm>
          <a:off x="934065" y="1303856"/>
          <a:ext cx="8688905" cy="434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23A4256-9A85-4BC0-AA6C-37BCBE2449B3}"/>
              </a:ext>
            </a:extLst>
          </p:cNvPr>
          <p:cNvSpPr txBox="1"/>
          <p:nvPr/>
        </p:nvSpPr>
        <p:spPr>
          <a:xfrm>
            <a:off x="9720263" y="5869801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D5B525-C64D-5541-B8FD-FF7DC301FCC9}"/>
              </a:ext>
            </a:extLst>
          </p:cNvPr>
          <p:cNvSpPr txBox="1"/>
          <p:nvPr/>
        </p:nvSpPr>
        <p:spPr>
          <a:xfrm>
            <a:off x="8865872" y="5569609"/>
            <a:ext cx="1218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Muy de Acuerdo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FEF57E-7534-E64C-B6FF-ED6E2A97F7DC}"/>
              </a:ext>
            </a:extLst>
          </p:cNvPr>
          <p:cNvSpPr txBox="1"/>
          <p:nvPr/>
        </p:nvSpPr>
        <p:spPr>
          <a:xfrm>
            <a:off x="2472295" y="5588039"/>
            <a:ext cx="1434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Muy en Desacuerdo</a:t>
            </a:r>
          </a:p>
        </p:txBody>
      </p:sp>
    </p:spTree>
    <p:extLst>
      <p:ext uri="{BB962C8B-B14F-4D97-AF65-F5344CB8AC3E}">
        <p14:creationId xmlns:p14="http://schemas.microsoft.com/office/powerpoint/2010/main" val="11302055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687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CONCEPTO DE LEGITIMIDAD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¿Qué es lo que usted entiende cuando le hablan de LEGITIMIDAD?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671314"/>
              </p:ext>
            </p:extLst>
          </p:nvPr>
        </p:nvGraphicFramePr>
        <p:xfrm>
          <a:off x="273277" y="1473929"/>
          <a:ext cx="5577549" cy="4313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EF7A779-D370-470E-A0D9-7919EABA416D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F8925D4-492B-4C20-B08C-DCE65A5A5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268980"/>
              </p:ext>
            </p:extLst>
          </p:nvPr>
        </p:nvGraphicFramePr>
        <p:xfrm>
          <a:off x="5830868" y="1296494"/>
          <a:ext cx="4968895" cy="289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angular 4">
            <a:extLst>
              <a:ext uri="{FF2B5EF4-FFF2-40B4-BE49-F238E27FC236}">
                <a16:creationId xmlns:a16="http://schemas.microsoft.com/office/drawing/2014/main" id="{B9131360-8811-2F42-848F-CEF7BCE0EC11}"/>
              </a:ext>
            </a:extLst>
          </p:cNvPr>
          <p:cNvCxnSpPr>
            <a:cxnSpLocks/>
          </p:cNvCxnSpPr>
          <p:nvPr/>
        </p:nvCxnSpPr>
        <p:spPr>
          <a:xfrm>
            <a:off x="4614863" y="1836623"/>
            <a:ext cx="1057275" cy="406515"/>
          </a:xfrm>
          <a:prstGeom prst="bentConnector3">
            <a:avLst/>
          </a:prstGeom>
          <a:ln w="6350">
            <a:solidFill>
              <a:srgbClr val="D46607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>
            <a:extLst>
              <a:ext uri="{FF2B5EF4-FFF2-40B4-BE49-F238E27FC236}">
                <a16:creationId xmlns:a16="http://schemas.microsoft.com/office/drawing/2014/main" id="{CE451999-4F9C-DF46-BC74-3AA2832099E2}"/>
              </a:ext>
            </a:extLst>
          </p:cNvPr>
          <p:cNvCxnSpPr>
            <a:cxnSpLocks/>
          </p:cNvCxnSpPr>
          <p:nvPr/>
        </p:nvCxnSpPr>
        <p:spPr>
          <a:xfrm>
            <a:off x="2937745" y="2282768"/>
            <a:ext cx="4270516" cy="633238"/>
          </a:xfrm>
          <a:prstGeom prst="bentConnector3">
            <a:avLst>
              <a:gd name="adj1" fmla="val 19889"/>
            </a:avLst>
          </a:prstGeom>
          <a:ln w="6350">
            <a:solidFill>
              <a:srgbClr val="948A54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>
            <a:extLst>
              <a:ext uri="{FF2B5EF4-FFF2-40B4-BE49-F238E27FC236}">
                <a16:creationId xmlns:a16="http://schemas.microsoft.com/office/drawing/2014/main" id="{7D59FA13-F1EA-3842-B35C-9F2B2F23A439}"/>
              </a:ext>
            </a:extLst>
          </p:cNvPr>
          <p:cNvCxnSpPr>
            <a:cxnSpLocks/>
          </p:cNvCxnSpPr>
          <p:nvPr/>
        </p:nvCxnSpPr>
        <p:spPr>
          <a:xfrm>
            <a:off x="2200275" y="2798887"/>
            <a:ext cx="5314613" cy="730126"/>
          </a:xfrm>
          <a:prstGeom prst="bentConnector3">
            <a:avLst>
              <a:gd name="adj1" fmla="val 12363"/>
            </a:avLst>
          </a:prstGeom>
          <a:ln w="6350">
            <a:solidFill>
              <a:srgbClr val="C3D69B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>
            <a:extLst>
              <a:ext uri="{FF2B5EF4-FFF2-40B4-BE49-F238E27FC236}">
                <a16:creationId xmlns:a16="http://schemas.microsoft.com/office/drawing/2014/main" id="{6F0F8B30-AD77-0245-80F6-610162C9B14E}"/>
              </a:ext>
            </a:extLst>
          </p:cNvPr>
          <p:cNvCxnSpPr>
            <a:cxnSpLocks/>
          </p:cNvCxnSpPr>
          <p:nvPr/>
        </p:nvCxnSpPr>
        <p:spPr>
          <a:xfrm flipV="1">
            <a:off x="5116308" y="1712219"/>
            <a:ext cx="2273280" cy="132214"/>
          </a:xfrm>
          <a:prstGeom prst="bentConnector3">
            <a:avLst>
              <a:gd name="adj1" fmla="val 977"/>
            </a:avLst>
          </a:prstGeom>
          <a:ln w="6350">
            <a:solidFill>
              <a:srgbClr val="D46607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67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971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DEL APEGO A LA LEY EN ACTUAR DE CARABINEROS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06549" y="842191"/>
            <a:ext cx="891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Considerando una escala de 1 a 7, donde 1 es “Nunca actúa de acuerdo a la ley” y 7 es “Actúa siempre de acuerdo a la ley”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¿Usted donde posiciona el actuar –en general- de Carabineros?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748826"/>
              </p:ext>
            </p:extLst>
          </p:nvPr>
        </p:nvGraphicFramePr>
        <p:xfrm>
          <a:off x="934066" y="1389552"/>
          <a:ext cx="8552834" cy="439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3ABA1663-9DA7-405B-8233-C764045C7106}"/>
              </a:ext>
            </a:extLst>
          </p:cNvPr>
          <p:cNvSpPr txBox="1"/>
          <p:nvPr/>
        </p:nvSpPr>
        <p:spPr>
          <a:xfrm>
            <a:off x="4359683" y="1707194"/>
            <a:ext cx="1045029" cy="461665"/>
          </a:xfrm>
          <a:prstGeom prst="rect">
            <a:avLst/>
          </a:prstGeom>
          <a:solidFill>
            <a:srgbClr val="D466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Media</a:t>
            </a:r>
          </a:p>
          <a:p>
            <a:pPr algn="ctr"/>
            <a:r>
              <a:rPr lang="es-CL" sz="1200" b="1" dirty="0">
                <a:solidFill>
                  <a:schemeClr val="bg1"/>
                </a:solidFill>
              </a:rPr>
              <a:t>3,51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1A3E598-B6F0-4FC5-8B6C-8954B886C2D4}"/>
              </a:ext>
            </a:extLst>
          </p:cNvPr>
          <p:cNvCxnSpPr/>
          <p:nvPr/>
        </p:nvCxnSpPr>
        <p:spPr>
          <a:xfrm flipV="1">
            <a:off x="4882198" y="2022521"/>
            <a:ext cx="0" cy="3189495"/>
          </a:xfrm>
          <a:prstGeom prst="line">
            <a:avLst/>
          </a:prstGeom>
          <a:ln w="6350">
            <a:solidFill>
              <a:srgbClr val="D46607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62E9C1-536F-4E15-A8B1-EC89ACF7D0F2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930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3711719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9316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IMPORTANCIA DE RESPETO DE LOS DERECHOS HUMANOS </a:t>
            </a:r>
          </a:p>
          <a:p>
            <a:endParaRPr lang="es-CL" sz="2800" b="1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Para usted ¿Qué tan importante es el respeto de los Derechos Humanos?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4E592B-CCB5-4919-AB35-4D1F69CAB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192374"/>
              </p:ext>
            </p:extLst>
          </p:nvPr>
        </p:nvGraphicFramePr>
        <p:xfrm>
          <a:off x="934066" y="1187383"/>
          <a:ext cx="8461144" cy="446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A1E7D7A-F80C-49D4-A48A-B9E7EB36F85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2816985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99" y="232747"/>
            <a:ext cx="1017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CARABINEROS EN LA MANTENCIÓN DEL ORDEN PÚBLICO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714399" y="842191"/>
            <a:ext cx="900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Utilizando una escala de 1 a 7, donde 1 es “Nada” y 7 es “Mucho”,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¿Cuán de acuerdo está con las siguientes frases respecto de que “CARABINEROS, EN SUS FUNCIONES DE MANTENER EL ORDEN PÚBLICO”?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800613"/>
              </p:ext>
            </p:extLst>
          </p:nvPr>
        </p:nvGraphicFramePr>
        <p:xfrm>
          <a:off x="998358" y="1390080"/>
          <a:ext cx="8437946" cy="417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0964034-28E2-4836-9CC9-28EB721FCE2B}"/>
              </a:ext>
            </a:extLst>
          </p:cNvPr>
          <p:cNvSpPr txBox="1"/>
          <p:nvPr/>
        </p:nvSpPr>
        <p:spPr>
          <a:xfrm>
            <a:off x="9720263" y="5846608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928</a:t>
            </a:r>
            <a:endParaRPr lang="es-CL" sz="105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6740C22-E64C-4049-AA5F-B4B8D0BA3262}"/>
              </a:ext>
            </a:extLst>
          </p:cNvPr>
          <p:cNvSpPr txBox="1"/>
          <p:nvPr/>
        </p:nvSpPr>
        <p:spPr>
          <a:xfrm>
            <a:off x="9008749" y="5569609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Mucho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9888C8-84C0-2542-86E0-8D8A3D2B33E9}"/>
              </a:ext>
            </a:extLst>
          </p:cNvPr>
          <p:cNvSpPr txBox="1"/>
          <p:nvPr/>
        </p:nvSpPr>
        <p:spPr>
          <a:xfrm>
            <a:off x="2272268" y="5588039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Nada</a:t>
            </a:r>
          </a:p>
        </p:txBody>
      </p:sp>
    </p:spTree>
    <p:extLst>
      <p:ext uri="{BB962C8B-B14F-4D97-AF65-F5344CB8AC3E}">
        <p14:creationId xmlns:p14="http://schemas.microsoft.com/office/powerpoint/2010/main" val="2642375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6126" y="228980"/>
            <a:ext cx="878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CARABINEROS EN LA LUCHA CONTRA EL CRIMEN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Utilizando una escala de 1 a 7, donde 1 es “Nada” y 7 es “Mucho”,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¿Cuán de acuerdo está con las siguientes frases respecto de que “CARABINEROS, EN SUS FUNCIONES DE LUCHA CONTRA EL CRIMEN…”?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414019"/>
              </p:ext>
            </p:extLst>
          </p:nvPr>
        </p:nvGraphicFramePr>
        <p:xfrm>
          <a:off x="1042988" y="1473929"/>
          <a:ext cx="8372475" cy="411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40082FD4-D8A3-4C0E-9365-8A7A9E2EF451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057B4D-5B2A-4842-9C09-91184007FE3C}"/>
              </a:ext>
            </a:extLst>
          </p:cNvPr>
          <p:cNvSpPr txBox="1"/>
          <p:nvPr/>
        </p:nvSpPr>
        <p:spPr>
          <a:xfrm>
            <a:off x="9008749" y="5569609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Mucho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86AD14-920C-B04D-83EB-B6E9609CFBFE}"/>
              </a:ext>
            </a:extLst>
          </p:cNvPr>
          <p:cNvSpPr txBox="1"/>
          <p:nvPr/>
        </p:nvSpPr>
        <p:spPr>
          <a:xfrm>
            <a:off x="2272268" y="5588039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Nada</a:t>
            </a:r>
          </a:p>
        </p:txBody>
      </p:sp>
    </p:spTree>
    <p:extLst>
      <p:ext uri="{BB962C8B-B14F-4D97-AF65-F5344CB8AC3E}">
        <p14:creationId xmlns:p14="http://schemas.microsoft.com/office/powerpoint/2010/main" val="2362710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rabineros-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0799764" cy="68389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0" y="-3"/>
            <a:ext cx="10799763" cy="4652965"/>
          </a:xfrm>
          <a:prstGeom prst="rect">
            <a:avLst/>
          </a:prstGeom>
          <a:solidFill>
            <a:srgbClr val="2B3139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86;p20"/>
          <p:cNvSpPr txBox="1"/>
          <p:nvPr/>
        </p:nvSpPr>
        <p:spPr>
          <a:xfrm>
            <a:off x="0" y="3953030"/>
            <a:ext cx="10799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800" b="1" spc="600" dirty="0">
                <a:solidFill>
                  <a:schemeClr val="bg1"/>
                </a:solidFill>
              </a:rPr>
              <a:t>IMAGEN Y CONFIANZA EN CARABINEROS</a:t>
            </a:r>
            <a:endParaRPr lang="es-CL" sz="2800" spc="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flipV="1">
            <a:off x="-1" y="4652963"/>
            <a:ext cx="10799763" cy="111857"/>
          </a:xfrm>
          <a:prstGeom prst="rect">
            <a:avLst/>
          </a:prstGeom>
          <a:solidFill>
            <a:srgbClr val="128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73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830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IMAGEN INSTITUCIONAL DE CARABINEROS PASADA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A su juicio, ¿Hace 3 años, la imagen institucional de Carabineros era mejor, igual o peor que la imagen actual de Carabineros?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4E592B-CCB5-4919-AB35-4D1F69CAB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69843"/>
              </p:ext>
            </p:extLst>
          </p:nvPr>
        </p:nvGraphicFramePr>
        <p:xfrm>
          <a:off x="934065" y="1473929"/>
          <a:ext cx="8581409" cy="417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79449-B979-4D97-8C24-733C53A4B2E3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4057016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1006781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¿Usted considera que Carabineros es una institución que representa a la sociedad chilena?</a:t>
            </a:r>
          </a:p>
          <a:p>
            <a:pPr lvl="1"/>
            <a:r>
              <a:rPr lang="es-MX" sz="1200" dirty="0">
                <a:solidFill>
                  <a:srgbClr val="404040"/>
                </a:solidFill>
              </a:rPr>
              <a:t>¿Por qué?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144222"/>
              </p:ext>
            </p:extLst>
          </p:nvPr>
        </p:nvGraphicFramePr>
        <p:xfrm>
          <a:off x="1423986" y="1726119"/>
          <a:ext cx="79668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EAD8DD3-104F-488F-8453-3342BB0155D4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39E58A51-F7EA-4121-994D-FA58A47A4651}"/>
              </a:ext>
            </a:extLst>
          </p:cNvPr>
          <p:cNvSpPr txBox="1"/>
          <p:nvPr/>
        </p:nvSpPr>
        <p:spPr>
          <a:xfrm>
            <a:off x="806548" y="233276"/>
            <a:ext cx="946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REPRESENTATIVIDAD DE CARABINEROS DE SOCIEDAD CHILENA  </a:t>
            </a:r>
          </a:p>
        </p:txBody>
      </p:sp>
    </p:spTree>
    <p:extLst>
      <p:ext uri="{BB962C8B-B14F-4D97-AF65-F5344CB8AC3E}">
        <p14:creationId xmlns:p14="http://schemas.microsoft.com/office/powerpoint/2010/main" val="80701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28452" y="7162417"/>
            <a:ext cx="184731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sz="1599" dirty="0"/>
          </a:p>
        </p:txBody>
      </p:sp>
      <p:sp>
        <p:nvSpPr>
          <p:cNvPr id="39" name="Rectángulo 38"/>
          <p:cNvSpPr/>
          <p:nvPr/>
        </p:nvSpPr>
        <p:spPr>
          <a:xfrm>
            <a:off x="1048928" y="2973485"/>
            <a:ext cx="1068384" cy="256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68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C84EB9C7-E2C3-45A7-B57C-CF2A698F211C}"/>
              </a:ext>
            </a:extLst>
          </p:cNvPr>
          <p:cNvSpPr/>
          <p:nvPr/>
        </p:nvSpPr>
        <p:spPr>
          <a:xfrm>
            <a:off x="671513" y="1057275"/>
            <a:ext cx="9079322" cy="492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826" indent="-253826" algn="just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599" dirty="0"/>
              <a:t>El Marco Muestral considera a las y los habitantes, mayores de 18 años de localidades urbanas y rurales de de la Región Metropolitana.</a:t>
            </a:r>
          </a:p>
          <a:p>
            <a:pPr marL="253826" indent="-253826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CL" sz="1599" dirty="0"/>
              <a:t>Para realizar la estratificación se crearon clúster usando dos variables a nivel comunal que son relevantes para el estudio:</a:t>
            </a:r>
          </a:p>
          <a:p>
            <a:pPr marL="658814" lvl="1" indent="-253826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599" dirty="0"/>
              <a:t>Tasa de Delitos por cada 100.00 habitantes.</a:t>
            </a:r>
          </a:p>
          <a:p>
            <a:pPr marL="658814" lvl="1" indent="-253826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CL" sz="1599" dirty="0"/>
              <a:t>Tasa de Carabineros por cada 100.00 habitantes.</a:t>
            </a:r>
          </a:p>
          <a:p>
            <a:pPr marL="253826" indent="-253826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599" dirty="0"/>
              <a:t>Con esta información, cada comuna fue clasificada en uno de los cuatro Clusters posibles (A, B, C y D). Posteriormente se sortearon comunas a encuestar, considerando la proproción de cada Cluster a nivel de cada provincia.</a:t>
            </a:r>
          </a:p>
          <a:p>
            <a:pPr marL="253826" indent="-253826" algn="just">
              <a:lnSpc>
                <a:spcPts val="2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599" dirty="0"/>
              <a:t>Para cada comuna sorteada se elijieron al azar manzanas considerando la diversidad socioeconómica de la comuna, para lo cual se utlilizó la cartografía censal y los datos censales (INE, 2017) así como la clasificación socioeconómica realizada a nivel de manzada realizada por EKHOS. Por cada manzana sorteada, se estableció que se debían realizar  4 encuestas como máximo por cada manzana sorteada.</a:t>
            </a:r>
          </a:p>
          <a:p>
            <a:pPr marL="253826" indent="-253826" algn="just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s-CL" sz="1599" dirty="0"/>
              <a:t>Adicionalmente al sorteo a nivel urbano, se estableció que por cada comuna con población rural la inclusión forzosa de casos en localidades rurales, para lo cual se sortearon aldeas y caseríos. </a:t>
            </a:r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99EB1FCF-35E3-41AA-8038-80842625EA86}"/>
              </a:ext>
            </a:extLst>
          </p:cNvPr>
          <p:cNvSpPr txBox="1"/>
          <p:nvPr/>
        </p:nvSpPr>
        <p:spPr>
          <a:xfrm>
            <a:off x="1048928" y="272170"/>
            <a:ext cx="8153773" cy="47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87" spc="533" dirty="0">
                <a:solidFill>
                  <a:schemeClr val="bg1"/>
                </a:solidFill>
              </a:rPr>
              <a:t>DESCRIPCIÓN DE MUESTRA</a:t>
            </a:r>
            <a:endParaRPr lang="es-CL" sz="2487" spc="5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02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896404"/>
              </p:ext>
            </p:extLst>
          </p:nvPr>
        </p:nvGraphicFramePr>
        <p:xfrm>
          <a:off x="-217715" y="1121230"/>
          <a:ext cx="10010694" cy="507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446C87C-6D3E-4280-AA71-F74B1698EE7B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8E37F570-4988-E549-AC7C-50879070F84D}"/>
              </a:ext>
            </a:extLst>
          </p:cNvPr>
          <p:cNvSpPr txBox="1"/>
          <p:nvPr/>
        </p:nvSpPr>
        <p:spPr>
          <a:xfrm>
            <a:off x="806548" y="233276"/>
            <a:ext cx="946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REPRESENTATIVIDAD DE CARABINEROS DE SOCIEDAD CHILENA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354E49-0AE5-DB48-813C-C2E67C8DD2F6}"/>
              </a:ext>
            </a:extLst>
          </p:cNvPr>
          <p:cNvSpPr txBox="1"/>
          <p:nvPr/>
        </p:nvSpPr>
        <p:spPr>
          <a:xfrm>
            <a:off x="835327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¿Por qué? (considera que Carabineros es o no una institución que representa a la sociedad chilena)  </a:t>
            </a:r>
            <a:endParaRPr lang="es-CL" sz="1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53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1006781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¿Por qué? (considera que Carabineros es o no una institución que representa a la sociedad chilena)  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B4E94F3E-BBCB-4D45-A7A2-7043AAADD21D}"/>
              </a:ext>
            </a:extLst>
          </p:cNvPr>
          <p:cNvSpPr txBox="1"/>
          <p:nvPr/>
        </p:nvSpPr>
        <p:spPr>
          <a:xfrm>
            <a:off x="806548" y="233276"/>
            <a:ext cx="946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REPRESENTATIVIDAD DE CARABINEROS DE SOCIEDAD CHILENA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46C87C-6D3E-4280-AA71-F74B1698EE7B}"/>
              </a:ext>
            </a:extLst>
          </p:cNvPr>
          <p:cNvSpPr txBox="1"/>
          <p:nvPr/>
        </p:nvSpPr>
        <p:spPr>
          <a:xfrm>
            <a:off x="9622971" y="5935479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Gráfico 1">
                <a:extLst>
                  <a:ext uri="{FF2B5EF4-FFF2-40B4-BE49-F238E27FC236}">
                    <a16:creationId xmlns:a16="http://schemas.microsoft.com/office/drawing/2014/main" id="{0F4B0CED-322F-8843-BE78-B3D55AB858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70113327"/>
                  </p:ext>
                </p:extLst>
              </p:nvPr>
            </p:nvGraphicFramePr>
            <p:xfrm>
              <a:off x="273278" y="1181099"/>
              <a:ext cx="10369322" cy="475437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áfico 1">
                <a:extLst>
                  <a:ext uri="{FF2B5EF4-FFF2-40B4-BE49-F238E27FC236}">
                    <a16:creationId xmlns:a16="http://schemas.microsoft.com/office/drawing/2014/main" id="{0F4B0CED-322F-8843-BE78-B3D55AB858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278" y="1181099"/>
                <a:ext cx="10369322" cy="47543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3357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711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VALORES DE CARABINEROS DE CHILE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43773F-333A-4C55-867F-211866CF4073}"/>
              </a:ext>
            </a:extLst>
          </p:cNvPr>
          <p:cNvSpPr txBox="1"/>
          <p:nvPr/>
        </p:nvSpPr>
        <p:spPr>
          <a:xfrm>
            <a:off x="9473863" y="5869801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75381B2-0FAC-D243-9394-43B4C3F1A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4923517"/>
              </p:ext>
            </p:extLst>
          </p:nvPr>
        </p:nvGraphicFramePr>
        <p:xfrm>
          <a:off x="3102143" y="1503366"/>
          <a:ext cx="3360030" cy="375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726E78A-5E47-D448-8B0F-BA68DF1F9FBF}"/>
              </a:ext>
            </a:extLst>
          </p:cNvPr>
          <p:cNvGraphicFramePr/>
          <p:nvPr/>
        </p:nvGraphicFramePr>
        <p:xfrm>
          <a:off x="273279" y="1473930"/>
          <a:ext cx="2906649" cy="452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94CBE7C-A4D5-A74E-A18E-EC886A354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97115"/>
              </p:ext>
            </p:extLst>
          </p:nvPr>
        </p:nvGraphicFramePr>
        <p:xfrm>
          <a:off x="6905768" y="3586089"/>
          <a:ext cx="3471609" cy="214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4C192F5-42A9-8746-A4B7-284B2335C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056632"/>
              </p:ext>
            </p:extLst>
          </p:nvPr>
        </p:nvGraphicFramePr>
        <p:xfrm>
          <a:off x="7111556" y="1303856"/>
          <a:ext cx="3265821" cy="20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03DA8D4E-9AC4-4864-A400-297BE3583E57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¿Qué valores considera usted que representa Carabineros de Chile?</a:t>
            </a:r>
          </a:p>
          <a:p>
            <a:r>
              <a:rPr lang="es-MX" sz="1200" b="1" dirty="0">
                <a:solidFill>
                  <a:srgbClr val="404040"/>
                </a:solidFill>
              </a:rPr>
              <a:t>PRIMERA MENCIÓN </a:t>
            </a:r>
            <a:endParaRPr lang="es-CL" sz="1200" b="1" dirty="0">
              <a:solidFill>
                <a:srgbClr val="404040"/>
              </a:solidFill>
            </a:endParaRPr>
          </a:p>
        </p:txBody>
      </p:sp>
      <p:cxnSp>
        <p:nvCxnSpPr>
          <p:cNvPr id="17" name="Conector angular 16">
            <a:extLst>
              <a:ext uri="{FF2B5EF4-FFF2-40B4-BE49-F238E27FC236}">
                <a16:creationId xmlns:a16="http://schemas.microsoft.com/office/drawing/2014/main" id="{3A1639D3-7F0E-7E4A-A529-4DD571EF655F}"/>
              </a:ext>
            </a:extLst>
          </p:cNvPr>
          <p:cNvCxnSpPr>
            <a:cxnSpLocks/>
          </p:cNvCxnSpPr>
          <p:nvPr/>
        </p:nvCxnSpPr>
        <p:spPr>
          <a:xfrm>
            <a:off x="6446163" y="4181649"/>
            <a:ext cx="549507" cy="478021"/>
          </a:xfrm>
          <a:prstGeom prst="bentConnector3">
            <a:avLst>
              <a:gd name="adj1" fmla="val 20806"/>
            </a:avLst>
          </a:prstGeom>
          <a:ln w="6350">
            <a:solidFill>
              <a:srgbClr val="C3D69B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>
            <a:extLst>
              <a:ext uri="{FF2B5EF4-FFF2-40B4-BE49-F238E27FC236}">
                <a16:creationId xmlns:a16="http://schemas.microsoft.com/office/drawing/2014/main" id="{9297AD07-FEAB-4448-812F-38ADA4FF9365}"/>
              </a:ext>
            </a:extLst>
          </p:cNvPr>
          <p:cNvCxnSpPr>
            <a:cxnSpLocks/>
          </p:cNvCxnSpPr>
          <p:nvPr/>
        </p:nvCxnSpPr>
        <p:spPr>
          <a:xfrm flipV="1">
            <a:off x="6667961" y="2399592"/>
            <a:ext cx="443595" cy="1070039"/>
          </a:xfrm>
          <a:prstGeom prst="bentConnector3">
            <a:avLst>
              <a:gd name="adj1" fmla="val 50000"/>
            </a:avLst>
          </a:prstGeom>
          <a:ln w="6350">
            <a:solidFill>
              <a:srgbClr val="36972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>
            <a:extLst>
              <a:ext uri="{FF2B5EF4-FFF2-40B4-BE49-F238E27FC236}">
                <a16:creationId xmlns:a16="http://schemas.microsoft.com/office/drawing/2014/main" id="{57356AAA-338C-3149-B176-953BCE6190A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68890" y="1766611"/>
            <a:ext cx="907774" cy="810629"/>
          </a:xfrm>
          <a:prstGeom prst="bentConnector3">
            <a:avLst>
              <a:gd name="adj1" fmla="val 50000"/>
            </a:avLst>
          </a:prstGeom>
          <a:ln w="6350">
            <a:solidFill>
              <a:srgbClr val="D46607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746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¿Qué valores considera usted que representa Carabineros de Chile?</a:t>
            </a:r>
          </a:p>
          <a:p>
            <a:r>
              <a:rPr lang="es-MX" sz="1200" b="1" dirty="0">
                <a:solidFill>
                  <a:srgbClr val="404040"/>
                </a:solidFill>
              </a:rPr>
              <a:t>TOTAL MENCIONES </a:t>
            </a:r>
            <a:endParaRPr lang="es-CL" sz="1200" b="1" dirty="0">
              <a:solidFill>
                <a:srgbClr val="404040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85E3EAD-FF0B-4045-9E1D-B4965B3EBC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915850"/>
              </p:ext>
            </p:extLst>
          </p:nvPr>
        </p:nvGraphicFramePr>
        <p:xfrm>
          <a:off x="888415" y="1258888"/>
          <a:ext cx="8831847" cy="490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2D05EB8-9E08-4934-B1BF-676D6F119D57}"/>
              </a:ext>
            </a:extLst>
          </p:cNvPr>
          <p:cNvSpPr txBox="1"/>
          <p:nvPr/>
        </p:nvSpPr>
        <p:spPr>
          <a:xfrm>
            <a:off x="4557088" y="1351375"/>
            <a:ext cx="1622512" cy="430887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Media de menciones </a:t>
            </a:r>
          </a:p>
          <a:p>
            <a:pPr algn="ctr"/>
            <a:r>
              <a:rPr lang="es-MX" sz="1100" b="1" dirty="0">
                <a:solidFill>
                  <a:schemeClr val="bg1"/>
                </a:solidFill>
              </a:rPr>
              <a:t>1,2</a:t>
            </a:r>
            <a:endParaRPr lang="es-CL" sz="11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401EAF-2BEA-431C-8445-B5B3F957DF66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6E1D0BE0-EB25-44F6-8FE0-B541FCB6AA05}"/>
              </a:ext>
            </a:extLst>
          </p:cNvPr>
          <p:cNvSpPr txBox="1"/>
          <p:nvPr/>
        </p:nvSpPr>
        <p:spPr>
          <a:xfrm>
            <a:off x="806549" y="233276"/>
            <a:ext cx="711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VALORES DE CARABINEROS</a:t>
            </a:r>
          </a:p>
        </p:txBody>
      </p:sp>
    </p:spTree>
    <p:extLst>
      <p:ext uri="{BB962C8B-B14F-4D97-AF65-F5344CB8AC3E}">
        <p14:creationId xmlns:p14="http://schemas.microsoft.com/office/powerpoint/2010/main" val="3315300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¿Usted considera que Carabineros tiene la misma idea de lo que está bien y lo que está mal que usted?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626022"/>
              </p:ext>
            </p:extLst>
          </p:nvPr>
        </p:nvGraphicFramePr>
        <p:xfrm>
          <a:off x="934065" y="1473929"/>
          <a:ext cx="8449216" cy="417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CuadroTexto">
            <a:extLst>
              <a:ext uri="{FF2B5EF4-FFF2-40B4-BE49-F238E27FC236}">
                <a16:creationId xmlns:a16="http://schemas.microsoft.com/office/drawing/2014/main" id="{7A6F3B69-447F-4606-9FF4-B4279CF43FD8}"/>
              </a:ext>
            </a:extLst>
          </p:cNvPr>
          <p:cNvSpPr txBox="1"/>
          <p:nvPr/>
        </p:nvSpPr>
        <p:spPr>
          <a:xfrm>
            <a:off x="806549" y="233276"/>
            <a:ext cx="9444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SIMILITUD VALÓRICA ENTRE CARABINEROS Y ENTREVISTADOS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37F343-F129-4341-A3EE-C8037BECF14F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41670169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75381B2-0FAC-D243-9394-43B4C3F1A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304413"/>
              </p:ext>
            </p:extLst>
          </p:nvPr>
        </p:nvGraphicFramePr>
        <p:xfrm>
          <a:off x="3051022" y="1418432"/>
          <a:ext cx="3463778" cy="390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4C192F5-42A9-8746-A4B7-284B2335C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887589"/>
              </p:ext>
            </p:extLst>
          </p:nvPr>
        </p:nvGraphicFramePr>
        <p:xfrm>
          <a:off x="6959156" y="1303856"/>
          <a:ext cx="3418221" cy="20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03DA8D4E-9AC4-4864-A400-297BE3583E57}"/>
              </a:ext>
            </a:extLst>
          </p:cNvPr>
          <p:cNvSpPr txBox="1"/>
          <p:nvPr/>
        </p:nvSpPr>
        <p:spPr>
          <a:xfrm>
            <a:off x="934065" y="842191"/>
            <a:ext cx="878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Usted considera que Carabineros tiene la misma idea de lo que está bien y lo que está mal que usted? </a:t>
            </a:r>
          </a:p>
          <a:p>
            <a:pPr lvl="1"/>
            <a:r>
              <a:rPr lang="es-MX" sz="1200" dirty="0">
                <a:solidFill>
                  <a:srgbClr val="404040"/>
                </a:solidFill>
              </a:rPr>
              <a:t>¿Por qué? </a:t>
            </a:r>
            <a:endParaRPr lang="es-CL" sz="1200" dirty="0">
              <a:solidFill>
                <a:srgbClr val="404040"/>
              </a:solidFill>
            </a:endParaRPr>
          </a:p>
          <a:p>
            <a:endParaRPr lang="es-CL" sz="1200" b="1" dirty="0">
              <a:solidFill>
                <a:srgbClr val="404040"/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7A68A8C-4C53-42E3-8735-4A6524ED7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256367"/>
              </p:ext>
            </p:extLst>
          </p:nvPr>
        </p:nvGraphicFramePr>
        <p:xfrm>
          <a:off x="152129" y="1303856"/>
          <a:ext cx="3132919" cy="464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DAAAF7BB-6C7E-4A8A-B4DD-E56CE9E49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074729"/>
              </p:ext>
            </p:extLst>
          </p:nvPr>
        </p:nvGraphicFramePr>
        <p:xfrm>
          <a:off x="6959156" y="3627496"/>
          <a:ext cx="3241690" cy="237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 CuadroTexto">
            <a:extLst>
              <a:ext uri="{FF2B5EF4-FFF2-40B4-BE49-F238E27FC236}">
                <a16:creationId xmlns:a16="http://schemas.microsoft.com/office/drawing/2014/main" id="{386114AD-6C25-4F7E-9FAB-B23E20B3F324}"/>
              </a:ext>
            </a:extLst>
          </p:cNvPr>
          <p:cNvSpPr txBox="1"/>
          <p:nvPr/>
        </p:nvSpPr>
        <p:spPr>
          <a:xfrm>
            <a:off x="806549" y="233276"/>
            <a:ext cx="816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RAZÓN DE OPINIÓN SOBRE SIMULITUD VALÓRICA</a:t>
            </a:r>
          </a:p>
        </p:txBody>
      </p:sp>
      <p:cxnSp>
        <p:nvCxnSpPr>
          <p:cNvPr id="14" name="Conector angular 13">
            <a:extLst>
              <a:ext uri="{FF2B5EF4-FFF2-40B4-BE49-F238E27FC236}">
                <a16:creationId xmlns:a16="http://schemas.microsoft.com/office/drawing/2014/main" id="{68067287-4D59-ED4B-B96E-148854039BC0}"/>
              </a:ext>
            </a:extLst>
          </p:cNvPr>
          <p:cNvCxnSpPr>
            <a:cxnSpLocks/>
          </p:cNvCxnSpPr>
          <p:nvPr/>
        </p:nvCxnSpPr>
        <p:spPr>
          <a:xfrm flipV="1">
            <a:off x="6517063" y="2247193"/>
            <a:ext cx="470669" cy="395995"/>
          </a:xfrm>
          <a:prstGeom prst="bentConnector3">
            <a:avLst>
              <a:gd name="adj1" fmla="val 50000"/>
            </a:avLst>
          </a:prstGeom>
          <a:ln w="6350">
            <a:solidFill>
              <a:srgbClr val="36972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>
            <a:extLst>
              <a:ext uri="{FF2B5EF4-FFF2-40B4-BE49-F238E27FC236}">
                <a16:creationId xmlns:a16="http://schemas.microsoft.com/office/drawing/2014/main" id="{A4D5B1E7-C963-3D49-90C1-C85CC284FA38}"/>
              </a:ext>
            </a:extLst>
          </p:cNvPr>
          <p:cNvCxnSpPr>
            <a:cxnSpLocks/>
          </p:cNvCxnSpPr>
          <p:nvPr/>
        </p:nvCxnSpPr>
        <p:spPr>
          <a:xfrm flipV="1">
            <a:off x="6227634" y="4620877"/>
            <a:ext cx="452989" cy="388294"/>
          </a:xfrm>
          <a:prstGeom prst="bentConnector3">
            <a:avLst>
              <a:gd name="adj1" fmla="val 50000"/>
            </a:avLst>
          </a:prstGeom>
          <a:ln w="6350">
            <a:solidFill>
              <a:srgbClr val="D46607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>
            <a:extLst>
              <a:ext uri="{FF2B5EF4-FFF2-40B4-BE49-F238E27FC236}">
                <a16:creationId xmlns:a16="http://schemas.microsoft.com/office/drawing/2014/main" id="{DCE545BC-856E-EA45-A029-230808A43A1C}"/>
              </a:ext>
            </a:extLst>
          </p:cNvPr>
          <p:cNvCxnSpPr>
            <a:cxnSpLocks/>
          </p:cNvCxnSpPr>
          <p:nvPr/>
        </p:nvCxnSpPr>
        <p:spPr>
          <a:xfrm rot="10800000">
            <a:off x="2553884" y="3521720"/>
            <a:ext cx="497138" cy="238717"/>
          </a:xfrm>
          <a:prstGeom prst="bentConnector3">
            <a:avLst>
              <a:gd name="adj1" fmla="val 24134"/>
            </a:avLst>
          </a:prstGeom>
          <a:ln w="6350">
            <a:solidFill>
              <a:srgbClr val="C3D69B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98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 siguiente serie de tareas, indique si considera que Carabineros </a:t>
            </a:r>
            <a:r>
              <a:rPr lang="es-MX" sz="1200" u="sng" dirty="0">
                <a:solidFill>
                  <a:srgbClr val="404040"/>
                </a:solidFill>
              </a:rPr>
              <a:t>cumple o no </a:t>
            </a:r>
            <a:endParaRPr lang="es-CL" sz="1200" u="sng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942860"/>
              </p:ext>
            </p:extLst>
          </p:nvPr>
        </p:nvGraphicFramePr>
        <p:xfrm>
          <a:off x="806548" y="1204886"/>
          <a:ext cx="8786198" cy="458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CuadroTexto">
            <a:extLst>
              <a:ext uri="{FF2B5EF4-FFF2-40B4-BE49-F238E27FC236}">
                <a16:creationId xmlns:a16="http://schemas.microsoft.com/office/drawing/2014/main" id="{EFE6F2DD-5EC2-4BD3-817A-A5E9DD773759}"/>
              </a:ext>
            </a:extLst>
          </p:cNvPr>
          <p:cNvSpPr txBox="1"/>
          <p:nvPr/>
        </p:nvSpPr>
        <p:spPr>
          <a:xfrm>
            <a:off x="157164" y="207931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C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UMPLIMIENTO DE TAREAS Y ACCIONES POR PARTE DE CARABINEROS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3AB2B80-B9E8-4A61-B633-13FCE7E0FA83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930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25352859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 lista de tareas, utilizando una escala de 1 a 7, donde 1 es “Pésimo” y 7 es “Excelente” califique el desempeño de Carabineros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441213"/>
              </p:ext>
            </p:extLst>
          </p:nvPr>
        </p:nvGraphicFramePr>
        <p:xfrm>
          <a:off x="1006954" y="1204885"/>
          <a:ext cx="8388256" cy="444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27D15B0-5A1C-4A21-9599-902AD0A6F958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190</a:t>
            </a:r>
            <a:endParaRPr lang="es-CL" sz="1050" b="1" dirty="0"/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74ABD71F-D73E-49D6-9759-2EC9F4D85EC6}"/>
              </a:ext>
            </a:extLst>
          </p:cNvPr>
          <p:cNvSpPr txBox="1"/>
          <p:nvPr/>
        </p:nvSpPr>
        <p:spPr>
          <a:xfrm>
            <a:off x="806549" y="233276"/>
            <a:ext cx="857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C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UMPLIEMNTO DE TAREAS POR PARTE DE CARABINEROS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4E3D43-DAD7-6F4F-A90B-679E78024C44}"/>
              </a:ext>
            </a:extLst>
          </p:cNvPr>
          <p:cNvSpPr txBox="1"/>
          <p:nvPr/>
        </p:nvSpPr>
        <p:spPr>
          <a:xfrm>
            <a:off x="8894447" y="5569609"/>
            <a:ext cx="784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Excelente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580D61-C2AF-4F41-8739-C7DC82F00255}"/>
              </a:ext>
            </a:extLst>
          </p:cNvPr>
          <p:cNvSpPr txBox="1"/>
          <p:nvPr/>
        </p:nvSpPr>
        <p:spPr>
          <a:xfrm>
            <a:off x="2743760" y="5588039"/>
            <a:ext cx="640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Pésimo</a:t>
            </a:r>
          </a:p>
        </p:txBody>
      </p:sp>
    </p:spTree>
    <p:extLst>
      <p:ext uri="{BB962C8B-B14F-4D97-AF65-F5344CB8AC3E}">
        <p14:creationId xmlns:p14="http://schemas.microsoft.com/office/powerpoint/2010/main" val="21152237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441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T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AREAS Y EVALUACIÓN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55D596-8153-4420-AEC8-DC0F72E3AF03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478</a:t>
            </a:r>
            <a:endParaRPr lang="es-CL" sz="105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8DDE9B-3D76-E245-9A99-50E79E7F31DB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 siguiente serie de tareas, indique si considera que Carabineros cumple o no </a:t>
            </a:r>
            <a:endParaRPr lang="es-CL" sz="1200" dirty="0">
              <a:solidFill>
                <a:srgbClr val="40404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5F41B0-93C0-8646-98E2-3FA3D6DC0D8E}"/>
              </a:ext>
            </a:extLst>
          </p:cNvPr>
          <p:cNvSpPr txBox="1"/>
          <p:nvPr/>
        </p:nvSpPr>
        <p:spPr>
          <a:xfrm>
            <a:off x="934065" y="104883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De la lista de tareas, utilizando una escala de 1 a 7, donde 1 es “Pésimo” y 7 es “Excelente” califique el desempeño de Carabineros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89BA013-8D9D-4AED-A359-A50F3B39B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578816"/>
              </p:ext>
            </p:extLst>
          </p:nvPr>
        </p:nvGraphicFramePr>
        <p:xfrm>
          <a:off x="1075174" y="1386064"/>
          <a:ext cx="8645089" cy="460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37153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792163" y="842191"/>
            <a:ext cx="892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En una escala de 1 a7, donde 1 es “Nada” y 7 es “Mucho”,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¿Qué tanto conoce usted las funciones que realizan los siguientes cargos de la institución de Carabineros?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561095"/>
              </p:ext>
            </p:extLst>
          </p:nvPr>
        </p:nvGraphicFramePr>
        <p:xfrm>
          <a:off x="934066" y="1473929"/>
          <a:ext cx="8461144" cy="4114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CuadroTexto">
            <a:extLst>
              <a:ext uri="{FF2B5EF4-FFF2-40B4-BE49-F238E27FC236}">
                <a16:creationId xmlns:a16="http://schemas.microsoft.com/office/drawing/2014/main" id="{91B9CEB8-9766-4E67-BDA2-9B0F7B780001}"/>
              </a:ext>
            </a:extLst>
          </p:cNvPr>
          <p:cNvSpPr txBox="1"/>
          <p:nvPr/>
        </p:nvSpPr>
        <p:spPr>
          <a:xfrm>
            <a:off x="667252" y="215646"/>
            <a:ext cx="1013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CONOCIMIENTO DE FUNCIONES DE CARGOS DE CARABINEROS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FFDFD0-65DA-42F9-A2E2-664C9CCAAA09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853</a:t>
            </a:r>
            <a:endParaRPr lang="es-CL" sz="105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7BC74-728C-D144-B3B7-2F0DA1621619}"/>
              </a:ext>
            </a:extLst>
          </p:cNvPr>
          <p:cNvSpPr txBox="1"/>
          <p:nvPr/>
        </p:nvSpPr>
        <p:spPr>
          <a:xfrm>
            <a:off x="8894447" y="5569609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Mucho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4F91F9-720F-C643-A50C-C8FF691F72EF}"/>
              </a:ext>
            </a:extLst>
          </p:cNvPr>
          <p:cNvSpPr txBox="1"/>
          <p:nvPr/>
        </p:nvSpPr>
        <p:spPr>
          <a:xfrm>
            <a:off x="2629456" y="5588039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Nada</a:t>
            </a:r>
          </a:p>
        </p:txBody>
      </p:sp>
    </p:spTree>
    <p:extLst>
      <p:ext uri="{BB962C8B-B14F-4D97-AF65-F5344CB8AC3E}">
        <p14:creationId xmlns:p14="http://schemas.microsoft.com/office/powerpoint/2010/main" val="31659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ile_2018022018422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0799765" cy="68389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0" y="-3"/>
            <a:ext cx="10799763" cy="4652965"/>
          </a:xfrm>
          <a:prstGeom prst="rect">
            <a:avLst/>
          </a:prstGeom>
          <a:solidFill>
            <a:srgbClr val="2B3139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86;p20"/>
          <p:cNvSpPr txBox="1"/>
          <p:nvPr/>
        </p:nvSpPr>
        <p:spPr>
          <a:xfrm>
            <a:off x="0" y="3953030"/>
            <a:ext cx="10799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800" b="1" spc="600" dirty="0">
                <a:solidFill>
                  <a:schemeClr val="bg1"/>
                </a:solidFill>
              </a:rPr>
              <a:t>CARACTERIZACIÓN</a:t>
            </a:r>
            <a:endParaRPr lang="es-CL" sz="2800" spc="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flipV="1">
            <a:off x="-1" y="4652963"/>
            <a:ext cx="10799763" cy="111857"/>
          </a:xfrm>
          <a:prstGeom prst="rect">
            <a:avLst/>
          </a:prstGeom>
          <a:solidFill>
            <a:srgbClr val="128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32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06549" y="842191"/>
            <a:ext cx="891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En una escala de 1 a7, donde 1 es “Pésimo” y 7 es “Excelente”, 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¿Cómo calificaría a la Institución de Carabineros respecto a los siguientes atributos?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442544"/>
              </p:ext>
            </p:extLst>
          </p:nvPr>
        </p:nvGraphicFramePr>
        <p:xfrm>
          <a:off x="934065" y="1389551"/>
          <a:ext cx="8538547" cy="426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 CuadroTexto">
            <a:extLst>
              <a:ext uri="{FF2B5EF4-FFF2-40B4-BE49-F238E27FC236}">
                <a16:creationId xmlns:a16="http://schemas.microsoft.com/office/drawing/2014/main" id="{91B9CEB8-9766-4E67-BDA2-9B0F7B780001}"/>
              </a:ext>
            </a:extLst>
          </p:cNvPr>
          <p:cNvSpPr txBox="1"/>
          <p:nvPr/>
        </p:nvSpPr>
        <p:spPr>
          <a:xfrm>
            <a:off x="806549" y="233276"/>
            <a:ext cx="926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DE ATRIBUTOS DE CARABINEROS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9BEBFF5-7DCD-4112-86AC-25A7F5CC64A6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893</a:t>
            </a:r>
            <a:endParaRPr lang="es-CL" sz="105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8010AD-9CA0-7A48-A47F-6D742C7B710E}"/>
              </a:ext>
            </a:extLst>
          </p:cNvPr>
          <p:cNvSpPr txBox="1"/>
          <p:nvPr/>
        </p:nvSpPr>
        <p:spPr>
          <a:xfrm>
            <a:off x="8894447" y="5569609"/>
            <a:ext cx="784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Excelente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A9BFE-45C1-6042-8B1F-207A9A97FFD5}"/>
              </a:ext>
            </a:extLst>
          </p:cNvPr>
          <p:cNvSpPr txBox="1"/>
          <p:nvPr/>
        </p:nvSpPr>
        <p:spPr>
          <a:xfrm>
            <a:off x="2743760" y="5588039"/>
            <a:ext cx="640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Pésimo</a:t>
            </a:r>
          </a:p>
        </p:txBody>
      </p:sp>
    </p:spTree>
    <p:extLst>
      <p:ext uri="{BB962C8B-B14F-4D97-AF65-F5344CB8AC3E}">
        <p14:creationId xmlns:p14="http://schemas.microsoft.com/office/powerpoint/2010/main" val="24389704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¿A cual de los siguientes cargos de Carabineros que le mencionare a continuación, le asignaría cada uno de los atributos tratados en la pregunta anterior?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77F4F6B-BCA9-407A-A9F2-E3B95B78E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941933"/>
              </p:ext>
            </p:extLst>
          </p:nvPr>
        </p:nvGraphicFramePr>
        <p:xfrm>
          <a:off x="792164" y="1278264"/>
          <a:ext cx="9647236" cy="4441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A690BD1F-7D77-4F27-88B9-D58E8FE753EE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929</a:t>
            </a:r>
            <a:endParaRPr lang="es-CL" sz="1050" b="1" dirty="0"/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D4DE00A-B143-4D51-995B-0F17477B1E10}"/>
              </a:ext>
            </a:extLst>
          </p:cNvPr>
          <p:cNvSpPr txBox="1"/>
          <p:nvPr/>
        </p:nvSpPr>
        <p:spPr>
          <a:xfrm>
            <a:off x="792164" y="171467"/>
            <a:ext cx="964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cs typeface="Trebuchet MS"/>
              </a:rPr>
              <a:t>ATRIBUTOS EN CARABINEROS</a:t>
            </a:r>
            <a:endParaRPr lang="es-CL" sz="2800" b="1" dirty="0">
              <a:solidFill>
                <a:schemeClr val="bg1"/>
              </a:solidFill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96593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rremoto-social-en-chile-cronica-y-explicacion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0799763" cy="68389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0" y="-3"/>
            <a:ext cx="10799763" cy="4652965"/>
          </a:xfrm>
          <a:prstGeom prst="rect">
            <a:avLst/>
          </a:prstGeom>
          <a:solidFill>
            <a:srgbClr val="2B3139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86;p20"/>
          <p:cNvSpPr txBox="1"/>
          <p:nvPr/>
        </p:nvSpPr>
        <p:spPr>
          <a:xfrm>
            <a:off x="0" y="3953030"/>
            <a:ext cx="10799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800" b="1" spc="600" dirty="0">
                <a:solidFill>
                  <a:schemeClr val="bg1"/>
                </a:solidFill>
              </a:rPr>
              <a:t>ESTALLIDO SOCIAL</a:t>
            </a:r>
            <a:endParaRPr lang="es-CL" sz="2800" spc="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flipV="1">
            <a:off x="-1" y="4652963"/>
            <a:ext cx="10799763" cy="11185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812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711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RAZONES ESTALLIDO SOCIAL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43773F-333A-4C55-867F-211866CF4073}"/>
              </a:ext>
            </a:extLst>
          </p:cNvPr>
          <p:cNvSpPr txBox="1"/>
          <p:nvPr/>
        </p:nvSpPr>
        <p:spPr>
          <a:xfrm>
            <a:off x="9568490" y="595541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932</a:t>
            </a:r>
            <a:endParaRPr lang="es-CL" sz="1050" b="1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75381B2-0FAC-D243-9394-43B4C3F1A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602455"/>
              </p:ext>
            </p:extLst>
          </p:nvPr>
        </p:nvGraphicFramePr>
        <p:xfrm>
          <a:off x="2988540" y="1497701"/>
          <a:ext cx="4314924" cy="390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4C192F5-42A9-8746-A4B7-284B2335C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12395"/>
              </p:ext>
            </p:extLst>
          </p:nvPr>
        </p:nvGraphicFramePr>
        <p:xfrm>
          <a:off x="7994470" y="3116618"/>
          <a:ext cx="2464702" cy="202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7A68A8C-4C53-42E3-8735-4A6524ED7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596970"/>
              </p:ext>
            </p:extLst>
          </p:nvPr>
        </p:nvGraphicFramePr>
        <p:xfrm>
          <a:off x="151670" y="1449850"/>
          <a:ext cx="3132918" cy="248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DAAAF7BB-6C7E-4A8A-B4DD-E56CE9E49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431834"/>
              </p:ext>
            </p:extLst>
          </p:nvPr>
        </p:nvGraphicFramePr>
        <p:xfrm>
          <a:off x="7695181" y="1303856"/>
          <a:ext cx="2703231" cy="153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33EB494-A0B0-4D5A-8A8E-3D7BEADF6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111114"/>
              </p:ext>
            </p:extLst>
          </p:nvPr>
        </p:nvGraphicFramePr>
        <p:xfrm>
          <a:off x="491014" y="4571157"/>
          <a:ext cx="3839047" cy="155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C3855D89-88FA-4D66-92B5-3A07C41199B7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A partir del 18 de octubre se ha producido un “estallido social” en el país. </a:t>
            </a:r>
          </a:p>
          <a:p>
            <a:pPr lvl="1"/>
            <a:r>
              <a:rPr lang="es-MX" sz="1200" dirty="0">
                <a:solidFill>
                  <a:srgbClr val="404040"/>
                </a:solidFill>
              </a:rPr>
              <a:t>¿Cuál cree usted que fue el motivo o razón principal de esta situación?</a:t>
            </a:r>
          </a:p>
        </p:txBody>
      </p:sp>
      <p:cxnSp>
        <p:nvCxnSpPr>
          <p:cNvPr id="4" name="Conector angular 3">
            <a:extLst>
              <a:ext uri="{FF2B5EF4-FFF2-40B4-BE49-F238E27FC236}">
                <a16:creationId xmlns:a16="http://schemas.microsoft.com/office/drawing/2014/main" id="{0B46E49E-A99E-6A4A-BC23-54317E10917F}"/>
              </a:ext>
            </a:extLst>
          </p:cNvPr>
          <p:cNvCxnSpPr>
            <a:cxnSpLocks/>
          </p:cNvCxnSpPr>
          <p:nvPr/>
        </p:nvCxnSpPr>
        <p:spPr>
          <a:xfrm>
            <a:off x="7303464" y="2936143"/>
            <a:ext cx="617792" cy="572420"/>
          </a:xfrm>
          <a:prstGeom prst="bentConnector3">
            <a:avLst/>
          </a:prstGeom>
          <a:ln w="6350">
            <a:solidFill>
              <a:srgbClr val="36972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>
            <a:extLst>
              <a:ext uri="{FF2B5EF4-FFF2-40B4-BE49-F238E27FC236}">
                <a16:creationId xmlns:a16="http://schemas.microsoft.com/office/drawing/2014/main" id="{4FD83296-F44B-114A-81A8-25D162F861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00350" y="4912057"/>
            <a:ext cx="2292238" cy="286128"/>
          </a:xfrm>
          <a:prstGeom prst="bentConnector3">
            <a:avLst>
              <a:gd name="adj1" fmla="val 50000"/>
            </a:avLst>
          </a:prstGeom>
          <a:ln w="6350">
            <a:solidFill>
              <a:srgbClr val="C3D69B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>
            <a:extLst>
              <a:ext uri="{FF2B5EF4-FFF2-40B4-BE49-F238E27FC236}">
                <a16:creationId xmlns:a16="http://schemas.microsoft.com/office/drawing/2014/main" id="{3EC4E795-016E-3C4D-AC03-41A28351ED5B}"/>
              </a:ext>
            </a:extLst>
          </p:cNvPr>
          <p:cNvCxnSpPr>
            <a:cxnSpLocks/>
          </p:cNvCxnSpPr>
          <p:nvPr/>
        </p:nvCxnSpPr>
        <p:spPr>
          <a:xfrm rot="10800000">
            <a:off x="2888725" y="2021148"/>
            <a:ext cx="666349" cy="292365"/>
          </a:xfrm>
          <a:prstGeom prst="bentConnector3">
            <a:avLst/>
          </a:prstGeom>
          <a:ln w="6350">
            <a:solidFill>
              <a:srgbClr val="D46607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>
            <a:extLst>
              <a:ext uri="{FF2B5EF4-FFF2-40B4-BE49-F238E27FC236}">
                <a16:creationId xmlns:a16="http://schemas.microsoft.com/office/drawing/2014/main" id="{92300145-FB2F-FC4C-96EE-4C7337590AA8}"/>
              </a:ext>
            </a:extLst>
          </p:cNvPr>
          <p:cNvCxnSpPr>
            <a:cxnSpLocks/>
          </p:cNvCxnSpPr>
          <p:nvPr/>
        </p:nvCxnSpPr>
        <p:spPr>
          <a:xfrm flipV="1">
            <a:off x="6610944" y="1674541"/>
            <a:ext cx="966652" cy="296672"/>
          </a:xfrm>
          <a:prstGeom prst="bentConnector3">
            <a:avLst/>
          </a:prstGeom>
          <a:ln w="6350">
            <a:solidFill>
              <a:srgbClr val="4A452A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7563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9186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SOBRE IMPACTO DEL “</a:t>
            </a:r>
            <a:r>
              <a:rPr lang="es-CL" sz="2800" b="1" i="1" dirty="0">
                <a:solidFill>
                  <a:schemeClr val="bg1"/>
                </a:solidFill>
                <a:cs typeface="Trebuchet MS"/>
              </a:rPr>
              <a:t>ESTALLIDO SOCIAL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” 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806549" y="842191"/>
            <a:ext cx="5765701" cy="27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¿Considera Ud. Que este movimiento o “estallido social”…?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4E592B-CCB5-4919-AB35-4D1F69CAB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322581"/>
              </p:ext>
            </p:extLst>
          </p:nvPr>
        </p:nvGraphicFramePr>
        <p:xfrm>
          <a:off x="934065" y="1204885"/>
          <a:ext cx="8558053" cy="47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441C61B-C67D-4035-A802-ED706D1D833A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valido: 932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36130188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8" y="233276"/>
            <a:ext cx="984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EXPECTATIVAS SOBRE CONSECUENCIAS DEL “</a:t>
            </a:r>
            <a:r>
              <a:rPr lang="es-CL" sz="2800" b="1" i="1" dirty="0">
                <a:solidFill>
                  <a:schemeClr val="bg1"/>
                </a:solidFill>
                <a:cs typeface="Trebuchet MS"/>
              </a:rPr>
              <a:t>ESTALLIDO SOCIAL</a:t>
            </a:r>
            <a:r>
              <a:rPr lang="es-CL" sz="2800" b="1" dirty="0">
                <a:solidFill>
                  <a:schemeClr val="bg1"/>
                </a:solidFill>
                <a:cs typeface="Trebuchet MS"/>
              </a:rPr>
              <a:t>”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Si tuviera que definir sus expectativas para el año 2021 con respecto a las consecuencias del “estallido social” en Chile durante los próximos meses ¿Con cuál de las siguientes alternativas se sentiría representado?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081765"/>
              </p:ext>
            </p:extLst>
          </p:nvPr>
        </p:nvGraphicFramePr>
        <p:xfrm>
          <a:off x="1301828" y="1473929"/>
          <a:ext cx="8196105" cy="439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D908DA2-0205-4678-8F8D-F038DD5EA1DB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926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14605461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926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EVALUACIÓN DE ACTORES RESPECTO DEL “</a:t>
            </a:r>
            <a:r>
              <a:rPr lang="es-CL" sz="2800" b="1" i="1" dirty="0">
                <a:solidFill>
                  <a:schemeClr val="bg1"/>
                </a:solidFill>
                <a:cs typeface="Trebuchet MS"/>
              </a:rPr>
              <a:t>ESTALLIDO SOCIAL”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93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En una escala de 1 a 7, donde 1 es “Pésimo” y 7 es “Excelente”,</a:t>
            </a:r>
          </a:p>
          <a:p>
            <a:r>
              <a:rPr lang="es-MX" sz="1200" dirty="0">
                <a:solidFill>
                  <a:srgbClr val="404040"/>
                </a:solidFill>
              </a:rPr>
              <a:t>¿Cómo evaluaría usted el rol de los siguientes actores durante estos meses de “estallido social”, con posterioridad al 18 de octubre de 2019.</a:t>
            </a:r>
            <a:r>
              <a:rPr lang="es-MX" b="1" dirty="0"/>
              <a:t> </a:t>
            </a:r>
            <a:endParaRPr lang="es-CL" sz="1200" dirty="0">
              <a:solidFill>
                <a:srgbClr val="404040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668685"/>
              </p:ext>
            </p:extLst>
          </p:nvPr>
        </p:nvGraphicFramePr>
        <p:xfrm>
          <a:off x="934066" y="1473929"/>
          <a:ext cx="8461144" cy="417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6158BD1-9D64-4F8F-9E9B-1BEC4FA66CF2}"/>
              </a:ext>
            </a:extLst>
          </p:cNvPr>
          <p:cNvSpPr txBox="1"/>
          <p:nvPr/>
        </p:nvSpPr>
        <p:spPr>
          <a:xfrm>
            <a:off x="9622971" y="5823200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921</a:t>
            </a:r>
            <a:endParaRPr lang="es-CL" sz="105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1C28B4-B9AB-9C46-905E-93C82C5EAD21}"/>
              </a:ext>
            </a:extLst>
          </p:cNvPr>
          <p:cNvSpPr txBox="1"/>
          <p:nvPr/>
        </p:nvSpPr>
        <p:spPr>
          <a:xfrm>
            <a:off x="8838910" y="5589926"/>
            <a:ext cx="784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Excelente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0B6774C-A243-1048-8132-D9B0A43B07CD}"/>
              </a:ext>
            </a:extLst>
          </p:cNvPr>
          <p:cNvSpPr txBox="1"/>
          <p:nvPr/>
        </p:nvSpPr>
        <p:spPr>
          <a:xfrm>
            <a:off x="3793394" y="5589927"/>
            <a:ext cx="640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/>
              <a:t>Pésimo</a:t>
            </a:r>
          </a:p>
        </p:txBody>
      </p:sp>
    </p:spTree>
    <p:extLst>
      <p:ext uri="{BB962C8B-B14F-4D97-AF65-F5344CB8AC3E}">
        <p14:creationId xmlns:p14="http://schemas.microsoft.com/office/powerpoint/2010/main" val="23123215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49" y="233276"/>
            <a:ext cx="905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ACUERDO CON DISTINTAS FORMAS DE MANIFESTACIÓN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En relación con las manifestaciones ocurridas en estos meses, ¿Usted está a favor o en contra de las siguientes afirmaciones?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983830"/>
              </p:ext>
            </p:extLst>
          </p:nvPr>
        </p:nvGraphicFramePr>
        <p:xfrm>
          <a:off x="1103053" y="1258887"/>
          <a:ext cx="8617209" cy="452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B0A4F5D-1D36-49D1-90D4-4BE52B7395C1}"/>
              </a:ext>
            </a:extLst>
          </p:cNvPr>
          <p:cNvSpPr txBox="1"/>
          <p:nvPr/>
        </p:nvSpPr>
        <p:spPr>
          <a:xfrm>
            <a:off x="9622971" y="5787832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</p:spTree>
    <p:extLst>
      <p:ext uri="{BB962C8B-B14F-4D97-AF65-F5344CB8AC3E}">
        <p14:creationId xmlns:p14="http://schemas.microsoft.com/office/powerpoint/2010/main" val="2286232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47273" y="1473929"/>
            <a:ext cx="1166145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94883" y="2916006"/>
            <a:ext cx="1271923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103" b="1" dirty="0">
                <a:solidFill>
                  <a:schemeClr val="bg1"/>
                </a:solidFill>
                <a:latin typeface="Trebuchet MS"/>
                <a:cs typeface="Trebuchet MS"/>
              </a:rPr>
              <a:t>ADULTO MAYR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885099-0FA4-4026-AC60-7FDE4699462F}"/>
              </a:ext>
            </a:extLst>
          </p:cNvPr>
          <p:cNvSpPr txBox="1"/>
          <p:nvPr/>
        </p:nvSpPr>
        <p:spPr>
          <a:xfrm>
            <a:off x="934065" y="842191"/>
            <a:ext cx="878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404040"/>
                </a:solidFill>
              </a:rPr>
              <a:t>Frente a las siguientes situaciones, indique si usted las: Aprueba, No aprueba, ni rechaza o Rechaza: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89277A-F1D7-4908-A5E5-325DB34762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602651"/>
              </p:ext>
            </p:extLst>
          </p:nvPr>
        </p:nvGraphicFramePr>
        <p:xfrm>
          <a:off x="5607681" y="1353815"/>
          <a:ext cx="4882156" cy="452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62C1276-2FAD-4100-B475-97FA6D1664C9}"/>
              </a:ext>
            </a:extLst>
          </p:cNvPr>
          <p:cNvSpPr txBox="1"/>
          <p:nvPr/>
        </p:nvSpPr>
        <p:spPr>
          <a:xfrm>
            <a:off x="9756775" y="5810917"/>
            <a:ext cx="9035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n válido: 931</a:t>
            </a:r>
            <a:endParaRPr lang="es-CL" sz="1050" b="1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730054F-7DEB-5844-BB3A-30D7D22E4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673935"/>
              </p:ext>
            </p:extLst>
          </p:nvPr>
        </p:nvGraphicFramePr>
        <p:xfrm>
          <a:off x="712578" y="1379319"/>
          <a:ext cx="4923153" cy="452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EC5FA15-4D49-774D-907C-BC933EA21415}"/>
              </a:ext>
            </a:extLst>
          </p:cNvPr>
          <p:cNvSpPr txBox="1"/>
          <p:nvPr/>
        </p:nvSpPr>
        <p:spPr>
          <a:xfrm>
            <a:off x="851953" y="1181472"/>
            <a:ext cx="419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404040"/>
                </a:solidFill>
              </a:rPr>
              <a:t>UN CIUDADANO..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529A37-9A4A-224E-AB6C-2CDD440C3C67}"/>
              </a:ext>
            </a:extLst>
          </p:cNvPr>
          <p:cNvSpPr txBox="1"/>
          <p:nvPr/>
        </p:nvSpPr>
        <p:spPr>
          <a:xfrm>
            <a:off x="5953439" y="1171742"/>
            <a:ext cx="419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404040"/>
                </a:solidFill>
              </a:rPr>
              <a:t>UN CARABINERO…</a:t>
            </a: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C1DF89DA-9605-4E30-B74C-2BD02341E526}"/>
              </a:ext>
            </a:extLst>
          </p:cNvPr>
          <p:cNvSpPr txBox="1"/>
          <p:nvPr/>
        </p:nvSpPr>
        <p:spPr>
          <a:xfrm>
            <a:off x="806549" y="233276"/>
            <a:ext cx="933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APROBACIÓN O RECHAZO DE SITUACIONES VIOLENTAS</a:t>
            </a:r>
          </a:p>
        </p:txBody>
      </p:sp>
    </p:spTree>
    <p:extLst>
      <p:ext uri="{BB962C8B-B14F-4D97-AF65-F5344CB8AC3E}">
        <p14:creationId xmlns:p14="http://schemas.microsoft.com/office/powerpoint/2010/main" val="37873755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 flipV="1">
            <a:off x="0" y="5235907"/>
            <a:ext cx="10799763" cy="11185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Google Shape;388;p20" descr="logo-ekhos-tran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1477" y="5772906"/>
            <a:ext cx="1161557" cy="40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90;p20"/>
          <p:cNvSpPr/>
          <p:nvPr/>
        </p:nvSpPr>
        <p:spPr>
          <a:xfrm>
            <a:off x="1068478" y="6327531"/>
            <a:ext cx="1600736" cy="27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i="1" dirty="0">
                <a:solidFill>
                  <a:srgbClr val="7F7F7F"/>
                </a:solidFill>
              </a:rPr>
              <a:t>Marzo </a:t>
            </a:r>
            <a:r>
              <a:rPr lang="es-CL" sz="1100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100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ectángulo 15"/>
          <p:cNvSpPr/>
          <p:nvPr/>
        </p:nvSpPr>
        <p:spPr>
          <a:xfrm flipV="1">
            <a:off x="0" y="-2"/>
            <a:ext cx="10799763" cy="5235907"/>
          </a:xfrm>
          <a:prstGeom prst="rect">
            <a:avLst/>
          </a:prstGeom>
          <a:solidFill>
            <a:srgbClr val="2B3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n 3" descr="Captura de pantalla 2020-03-16 a las 9.32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14" y="5485980"/>
            <a:ext cx="1587146" cy="865098"/>
          </a:xfrm>
          <a:prstGeom prst="rect">
            <a:avLst/>
          </a:prstGeom>
        </p:spPr>
      </p:pic>
      <p:sp>
        <p:nvSpPr>
          <p:cNvPr id="12" name="Google Shape;386;p20"/>
          <p:cNvSpPr txBox="1"/>
          <p:nvPr/>
        </p:nvSpPr>
        <p:spPr>
          <a:xfrm>
            <a:off x="1068478" y="4404396"/>
            <a:ext cx="8626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2800" b="1" dirty="0">
                <a:solidFill>
                  <a:schemeClr val="bg1"/>
                </a:solidFill>
              </a:rPr>
              <a:t>Proyecto Fondecyt 11180438 sobre legitimidad policial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3" name="Google Shape;387;p20"/>
          <p:cNvSpPr txBox="1"/>
          <p:nvPr/>
        </p:nvSpPr>
        <p:spPr>
          <a:xfrm>
            <a:off x="1105550" y="4850941"/>
            <a:ext cx="57145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Investigador principal: </a:t>
            </a:r>
            <a:r>
              <a:rPr lang="es-CL" b="1" dirty="0">
                <a:solidFill>
                  <a:schemeClr val="bg1"/>
                </a:solidFill>
              </a:rPr>
              <a:t>Lucía Dammert Guardia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-30520" y="4394829"/>
            <a:ext cx="1079976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carabinero-1280x720.jpg"/>
          <p:cNvPicPr>
            <a:picLocks noChangeAspect="1"/>
          </p:cNvPicPr>
          <p:nvPr/>
        </p:nvPicPr>
        <p:blipFill rotWithShape="1">
          <a:blip r:embed="rId4" cstate="print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799763" cy="43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8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06550" y="233276"/>
            <a:ext cx="304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  <a:cs typeface="Trebuchet MS"/>
              </a:rPr>
              <a:t>CARACTERIZACIÓN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94934" y="72031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3" name="Rectángulo 32"/>
          <p:cNvSpPr/>
          <p:nvPr/>
        </p:nvSpPr>
        <p:spPr>
          <a:xfrm>
            <a:off x="1734470" y="1170870"/>
            <a:ext cx="1154667" cy="21230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5" dirty="0"/>
          </a:p>
        </p:txBody>
      </p:sp>
      <p:sp>
        <p:nvSpPr>
          <p:cNvPr id="34" name="Rectángulo 33"/>
          <p:cNvSpPr/>
          <p:nvPr/>
        </p:nvSpPr>
        <p:spPr>
          <a:xfrm>
            <a:off x="507311" y="1170870"/>
            <a:ext cx="1197125" cy="21230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5" dirty="0"/>
          </a:p>
        </p:txBody>
      </p:sp>
      <p:sp>
        <p:nvSpPr>
          <p:cNvPr id="35" name="30 CuadroTexto"/>
          <p:cNvSpPr txBox="1"/>
          <p:nvPr/>
        </p:nvSpPr>
        <p:spPr>
          <a:xfrm>
            <a:off x="501674" y="3941198"/>
            <a:ext cx="2387464" cy="509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4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36,4%</a:t>
            </a:r>
            <a:r>
              <a:rPr lang="es-CL" sz="1604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</a:t>
            </a:r>
          </a:p>
          <a:p>
            <a:pPr algn="ctr"/>
            <a:r>
              <a:rPr lang="es-CL" sz="1103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está casado</a:t>
            </a:r>
          </a:p>
        </p:txBody>
      </p:sp>
      <p:pic>
        <p:nvPicPr>
          <p:cNvPr id="36" name="Imagen 35" descr="inodoro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41"/>
          <a:stretch/>
        </p:blipFill>
        <p:spPr>
          <a:xfrm>
            <a:off x="845372" y="1502095"/>
            <a:ext cx="572660" cy="1411928"/>
          </a:xfrm>
          <a:prstGeom prst="rect">
            <a:avLst/>
          </a:prstGeom>
          <a:ln>
            <a:noFill/>
          </a:ln>
        </p:spPr>
      </p:pic>
      <p:pic>
        <p:nvPicPr>
          <p:cNvPr id="38" name="Imagen 37" descr="inodoro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/>
          <a:stretch/>
        </p:blipFill>
        <p:spPr>
          <a:xfrm>
            <a:off x="1961785" y="1502535"/>
            <a:ext cx="662374" cy="1413471"/>
          </a:xfrm>
          <a:prstGeom prst="rect">
            <a:avLst/>
          </a:prstGeom>
          <a:ln>
            <a:noFill/>
          </a:ln>
        </p:spPr>
      </p:pic>
      <p:sp>
        <p:nvSpPr>
          <p:cNvPr id="39" name="Rectángulo 38"/>
          <p:cNvSpPr/>
          <p:nvPr/>
        </p:nvSpPr>
        <p:spPr>
          <a:xfrm>
            <a:off x="501673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chemeClr val="bg1"/>
                </a:solidFill>
                <a:latin typeface="Trebuchet MS"/>
                <a:cs typeface="Trebuchet MS"/>
              </a:rPr>
              <a:t>HOMBRES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726548" y="2917388"/>
            <a:ext cx="1202763" cy="277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3" b="1" dirty="0">
                <a:solidFill>
                  <a:srgbClr val="FFFFFF"/>
                </a:solidFill>
                <a:latin typeface="Trebuchet MS"/>
                <a:cs typeface="Trebuchet MS"/>
              </a:rPr>
              <a:t>MUJERES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2926265" y="1167533"/>
            <a:ext cx="1177667" cy="528186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5" dirty="0">
              <a:solidFill>
                <a:srgbClr val="40404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734470" y="1185489"/>
            <a:ext cx="1154667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6" b="1" dirty="0">
                <a:solidFill>
                  <a:srgbClr val="FFFFFF"/>
                </a:solidFill>
                <a:latin typeface="Trebuchet MS"/>
                <a:cs typeface="Trebuchet MS"/>
              </a:rPr>
              <a:t>52,1%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530760" y="1185489"/>
            <a:ext cx="1154667" cy="40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6" b="1" dirty="0">
                <a:solidFill>
                  <a:srgbClr val="FFFFFF"/>
                </a:solidFill>
                <a:latin typeface="Trebuchet MS"/>
                <a:cs typeface="Trebuchet MS"/>
              </a:rPr>
              <a:t>47,9%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2923041" y="1734209"/>
            <a:ext cx="1177667" cy="56636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5" dirty="0"/>
          </a:p>
        </p:txBody>
      </p:sp>
      <p:sp>
        <p:nvSpPr>
          <p:cNvPr id="47" name="Rectángulo 46"/>
          <p:cNvSpPr/>
          <p:nvPr/>
        </p:nvSpPr>
        <p:spPr>
          <a:xfrm>
            <a:off x="2928610" y="2328719"/>
            <a:ext cx="1177667" cy="57776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5" dirty="0"/>
          </a:p>
        </p:txBody>
      </p:sp>
      <p:sp>
        <p:nvSpPr>
          <p:cNvPr id="48" name="Rectángulo 47"/>
          <p:cNvSpPr/>
          <p:nvPr/>
        </p:nvSpPr>
        <p:spPr>
          <a:xfrm>
            <a:off x="2946729" y="1116182"/>
            <a:ext cx="1177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2B3139"/>
                </a:solidFill>
                <a:latin typeface="Trebuchet MS"/>
                <a:cs typeface="Trebuchet MS"/>
              </a:rPr>
              <a:t>27,4%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2957241" y="1707218"/>
            <a:ext cx="1177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404040"/>
                </a:solidFill>
                <a:latin typeface="Trebuchet MS"/>
                <a:cs typeface="Trebuchet MS"/>
              </a:rPr>
              <a:t>44,3%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2950964" y="2319505"/>
            <a:ext cx="1177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404040"/>
                </a:solidFill>
                <a:latin typeface="Trebuchet MS"/>
                <a:cs typeface="Trebuchet MS"/>
              </a:rPr>
              <a:t>28,3%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911898" y="1332224"/>
            <a:ext cx="1166145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Trebuchet MS"/>
                <a:cs typeface="Trebuchet MS"/>
              </a:rPr>
              <a:t>JOVEN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(18 A 30)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2944367" y="1925979"/>
            <a:ext cx="1166145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Trebuchet MS"/>
                <a:cs typeface="Trebuchet MS"/>
              </a:rPr>
              <a:t>ADULTO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2828785" y="2544654"/>
            <a:ext cx="1271923" cy="38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Trebuchet MS"/>
                <a:cs typeface="Trebuchet MS"/>
              </a:rPr>
              <a:t>ADULTO MAYOR</a:t>
            </a:r>
          </a:p>
          <a:p>
            <a:pPr algn="ctr"/>
            <a:r>
              <a:rPr lang="es-CL" sz="903" dirty="0">
                <a:solidFill>
                  <a:schemeClr val="bg1"/>
                </a:solidFill>
                <a:latin typeface="Trebuchet MS"/>
                <a:cs typeface="Trebuchet MS"/>
              </a:rPr>
              <a:t>(31 A 54)</a:t>
            </a:r>
            <a:endParaRPr lang="es-CL" sz="90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4" name="Imagen 53" descr="anillos-de-matrimonio-pareja-con-un-coraz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84" y="3253377"/>
            <a:ext cx="787265" cy="787265"/>
          </a:xfrm>
          <a:prstGeom prst="rect">
            <a:avLst/>
          </a:prstGeom>
          <a:ln>
            <a:noFill/>
          </a:ln>
        </p:spPr>
      </p:pic>
      <p:graphicFrame>
        <p:nvGraphicFramePr>
          <p:cNvPr id="55" name="Tabla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00867"/>
              </p:ext>
            </p:extLst>
          </p:nvPr>
        </p:nvGraphicFramePr>
        <p:xfrm>
          <a:off x="4297991" y="1141359"/>
          <a:ext cx="5669192" cy="498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555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6,0%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Es migrante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43"/>
                  </a:ext>
                </a:extLst>
              </a:tr>
              <a:tr h="555099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17,8%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Ha cambiado de región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7604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19,0%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Pertenece a familias cuyo jefe de hogar posee educación superior completa o incompleta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048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33,0% 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 Actualmente está trabajando con sueldo y con contrato firmado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02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42,3% 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chemeClr val="bg1"/>
                          </a:solidFill>
                          <a:latin typeface="+mn-lt"/>
                          <a:cs typeface="Trebuchet MS"/>
                        </a:rPr>
                        <a:t> No trabaja, por estar cesante, jubilado o estudiando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90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rgbClr val="404040"/>
                          </a:solidFill>
                          <a:latin typeface="+mn-lt"/>
                          <a:cs typeface="Trebuchet MS"/>
                        </a:rPr>
                        <a:t>48,6%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rgbClr val="404040"/>
                          </a:solidFill>
                          <a:latin typeface="+mn-lt"/>
                          <a:cs typeface="Trebuchet MS"/>
                        </a:rPr>
                        <a:t>Señala que trabaja 45 horas a la semana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235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rgbClr val="404040"/>
                          </a:solidFill>
                          <a:latin typeface="+mn-lt"/>
                          <a:cs typeface="Trebuchet MS"/>
                        </a:rPr>
                        <a:t>52,1%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rgbClr val="404040"/>
                          </a:solidFill>
                          <a:latin typeface="+mn-lt"/>
                          <a:cs typeface="Trebuchet MS"/>
                        </a:rPr>
                        <a:t>Tiene un contrato indefinido en su trabajo principal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987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rgbClr val="404040"/>
                          </a:solidFill>
                          <a:latin typeface="+mn-lt"/>
                          <a:cs typeface="Trebuchet MS"/>
                        </a:rPr>
                        <a:t>16,4% 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rgbClr val="404040"/>
                          </a:solidFill>
                          <a:latin typeface="+mn-lt"/>
                          <a:cs typeface="Trebuchet MS"/>
                        </a:rPr>
                        <a:t> Trabaja de forma independiente</a:t>
                      </a:r>
                      <a:endParaRPr lang="es-CL" sz="1200" b="1" dirty="0">
                        <a:solidFill>
                          <a:srgbClr val="404040"/>
                        </a:solidFill>
                        <a:latin typeface="+mn-lt"/>
                        <a:cs typeface="Trebuchet MS"/>
                      </a:endParaRP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207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404040"/>
                          </a:solidFill>
                          <a:latin typeface="+mn-lt"/>
                        </a:rPr>
                        <a:t>33,0%</a:t>
                      </a:r>
                      <a:endParaRPr lang="es-CL" b="1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solidFill>
                            <a:srgbClr val="404040"/>
                          </a:solidFill>
                          <a:latin typeface="+mn-lt"/>
                        </a:rPr>
                        <a:t>Trabaja con suelto y contrato </a:t>
                      </a:r>
                      <a:endParaRPr lang="es-CL" sz="12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7" name="Imagen 56" descr="carte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53" y="3096212"/>
            <a:ext cx="360921" cy="360921"/>
          </a:xfrm>
          <a:prstGeom prst="rect">
            <a:avLst/>
          </a:prstGeom>
        </p:spPr>
      </p:pic>
      <p:pic>
        <p:nvPicPr>
          <p:cNvPr id="70" name="Imagen 69" descr="silueta-abue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67" y="3731628"/>
            <a:ext cx="403425" cy="403425"/>
          </a:xfrm>
          <a:prstGeom prst="rect">
            <a:avLst/>
          </a:prstGeom>
        </p:spPr>
      </p:pic>
      <p:pic>
        <p:nvPicPr>
          <p:cNvPr id="71" name="Imagen 70" descr="esquema-circular-del-reloj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79" y="4285181"/>
            <a:ext cx="346200" cy="346200"/>
          </a:xfrm>
          <a:prstGeom prst="rect">
            <a:avLst/>
          </a:prstGeom>
        </p:spPr>
      </p:pic>
      <p:pic>
        <p:nvPicPr>
          <p:cNvPr id="72" name="Imagen 71" descr="firmando-el-contrat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37" y="4764417"/>
            <a:ext cx="331075" cy="331075"/>
          </a:xfrm>
          <a:prstGeom prst="rect">
            <a:avLst/>
          </a:prstGeom>
        </p:spPr>
      </p:pic>
      <p:pic>
        <p:nvPicPr>
          <p:cNvPr id="80" name="Imagen 79" descr="silueta-de-la-famili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53" y="2473328"/>
            <a:ext cx="337219" cy="337219"/>
          </a:xfrm>
          <a:prstGeom prst="rect">
            <a:avLst/>
          </a:prstGeom>
        </p:spPr>
      </p:pic>
      <p:graphicFrame>
        <p:nvGraphicFramePr>
          <p:cNvPr id="85" name="Tabla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078"/>
              </p:ext>
            </p:extLst>
          </p:nvPr>
        </p:nvGraphicFramePr>
        <p:xfrm>
          <a:off x="490539" y="4466450"/>
          <a:ext cx="3626399" cy="164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496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80,5% 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Señala que sí votará en las siguientes elecciones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85902">
                <a:tc>
                  <a:txBody>
                    <a:bodyPr/>
                    <a:lstStyle/>
                    <a:p>
                      <a:endParaRPr lang="es-CL" sz="1800" dirty="0"/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24,6% 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dirty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Considera que es muy importante es la preocupación del candidato en temas de seguridad y orden público</a:t>
                      </a:r>
                    </a:p>
                  </a:txBody>
                  <a:tcPr marL="91695" marR="91695" marT="45847" marB="45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6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n 2" descr="mano-sujetando-papel-de-vot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7" y="4684458"/>
            <a:ext cx="388377" cy="388377"/>
          </a:xfrm>
          <a:prstGeom prst="rect">
            <a:avLst/>
          </a:prstGeom>
        </p:spPr>
      </p:pic>
      <p:pic>
        <p:nvPicPr>
          <p:cNvPr id="37" name="Imagen 36" descr="mano-sujetando-papel-de-voto.png">
            <a:extLst>
              <a:ext uri="{FF2B5EF4-FFF2-40B4-BE49-F238E27FC236}">
                <a16:creationId xmlns:a16="http://schemas.microsoft.com/office/drawing/2014/main" id="{0A122C4D-38BA-4ED4-A342-F7BDF25EB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4" y="5405474"/>
            <a:ext cx="388377" cy="388377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BD748D6F-8D80-40D5-AF86-8EA9BBADE3CB}"/>
              </a:ext>
            </a:extLst>
          </p:cNvPr>
          <p:cNvSpPr/>
          <p:nvPr/>
        </p:nvSpPr>
        <p:spPr>
          <a:xfrm>
            <a:off x="2929939" y="2934191"/>
            <a:ext cx="1177667" cy="382872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05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ACCED4-0FBA-4D46-9451-16CB3CB43744}"/>
              </a:ext>
            </a:extLst>
          </p:cNvPr>
          <p:cNvSpPr txBox="1"/>
          <p:nvPr/>
        </p:nvSpPr>
        <p:spPr>
          <a:xfrm>
            <a:off x="3062732" y="2861410"/>
            <a:ext cx="912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Media</a:t>
            </a:r>
            <a:r>
              <a:rPr lang="es-MX" sz="1400" dirty="0"/>
              <a:t> </a:t>
            </a:r>
          </a:p>
          <a:p>
            <a:pPr algn="ctr"/>
            <a:r>
              <a:rPr lang="es-MX" sz="1600" b="1" dirty="0">
                <a:solidFill>
                  <a:srgbClr val="404040"/>
                </a:solidFill>
              </a:rPr>
              <a:t>44 Años</a:t>
            </a:r>
            <a:r>
              <a:rPr lang="es-MX" sz="1600" dirty="0"/>
              <a:t> </a:t>
            </a:r>
            <a:endParaRPr lang="es-CL" sz="1600" dirty="0"/>
          </a:p>
        </p:txBody>
      </p:sp>
      <p:pic>
        <p:nvPicPr>
          <p:cNvPr id="81" name="Imagen 80" descr="pasaport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81" y="1315449"/>
            <a:ext cx="367806" cy="367806"/>
          </a:xfrm>
          <a:prstGeom prst="rect">
            <a:avLst/>
          </a:prstGeom>
        </p:spPr>
      </p:pic>
      <p:pic>
        <p:nvPicPr>
          <p:cNvPr id="82" name="Imagen 81" descr="equipaje-de-viaj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31" y="2023306"/>
            <a:ext cx="368930" cy="368930"/>
          </a:xfrm>
          <a:prstGeom prst="rect">
            <a:avLst/>
          </a:prstGeom>
        </p:spPr>
      </p:pic>
      <p:pic>
        <p:nvPicPr>
          <p:cNvPr id="42" name="Imagen 41" descr="cartera.png">
            <a:extLst>
              <a:ext uri="{FF2B5EF4-FFF2-40B4-BE49-F238E27FC236}">
                <a16:creationId xmlns:a16="http://schemas.microsoft.com/office/drawing/2014/main" id="{B95D1C33-CBBF-4CBD-8423-31B5B00EF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58" y="5271812"/>
            <a:ext cx="360921" cy="360921"/>
          </a:xfrm>
          <a:prstGeom prst="rect">
            <a:avLst/>
          </a:prstGeom>
        </p:spPr>
      </p:pic>
      <p:pic>
        <p:nvPicPr>
          <p:cNvPr id="58" name="Imagen 57" descr="simbolo-del-dolar.png">
            <a:extLst>
              <a:ext uri="{FF2B5EF4-FFF2-40B4-BE49-F238E27FC236}">
                <a16:creationId xmlns:a16="http://schemas.microsoft.com/office/drawing/2014/main" id="{7AE339DB-233E-49DB-A6FD-574B720430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0" y="5722273"/>
            <a:ext cx="346200" cy="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80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167890" y="2369759"/>
            <a:ext cx="941609" cy="83211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3109499" y="2369759"/>
            <a:ext cx="941609" cy="8321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77933C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51108" y="2369759"/>
            <a:ext cx="941609" cy="832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 12"/>
          <p:cNvSpPr/>
          <p:nvPr/>
        </p:nvSpPr>
        <p:spPr>
          <a:xfrm>
            <a:off x="4992717" y="2369759"/>
            <a:ext cx="941609" cy="832117"/>
          </a:xfrm>
          <a:prstGeom prst="rect">
            <a:avLst/>
          </a:prstGeom>
          <a:solidFill>
            <a:srgbClr val="36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/>
          <p:cNvSpPr/>
          <p:nvPr/>
        </p:nvSpPr>
        <p:spPr>
          <a:xfrm>
            <a:off x="5934326" y="2369759"/>
            <a:ext cx="941609" cy="832117"/>
          </a:xfrm>
          <a:prstGeom prst="rect">
            <a:avLst/>
          </a:prstGeom>
          <a:solidFill>
            <a:srgbClr val="4A4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Rectángulo 14"/>
          <p:cNvSpPr/>
          <p:nvPr/>
        </p:nvSpPr>
        <p:spPr>
          <a:xfrm>
            <a:off x="6875935" y="2369759"/>
            <a:ext cx="941609" cy="832117"/>
          </a:xfrm>
          <a:prstGeom prst="rect">
            <a:avLst/>
          </a:prstGeom>
          <a:solidFill>
            <a:srgbClr val="948A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/>
          <p:cNvSpPr/>
          <p:nvPr/>
        </p:nvSpPr>
        <p:spPr>
          <a:xfrm>
            <a:off x="7817544" y="2369759"/>
            <a:ext cx="941609" cy="832117"/>
          </a:xfrm>
          <a:prstGeom prst="rect">
            <a:avLst/>
          </a:prstGeom>
          <a:solidFill>
            <a:srgbClr val="2B31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2B3139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67890" y="3201876"/>
            <a:ext cx="94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#617338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109499" y="3200387"/>
            <a:ext cx="94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fi-FI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8aa051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051108" y="3188273"/>
            <a:ext cx="94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#cedbad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992717" y="3209006"/>
            <a:ext cx="94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#45a33d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934326" y="3210171"/>
            <a:ext cx="94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#5c5639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875935" y="3209006"/>
            <a:ext cx="94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#a59a6a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7817544" y="3217625"/>
            <a:ext cx="94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#394049</a:t>
            </a:r>
          </a:p>
        </p:txBody>
      </p:sp>
      <p:sp>
        <p:nvSpPr>
          <p:cNvPr id="29" name="Google Shape;387;p20"/>
          <p:cNvSpPr txBox="1"/>
          <p:nvPr/>
        </p:nvSpPr>
        <p:spPr>
          <a:xfrm>
            <a:off x="1130723" y="1981771"/>
            <a:ext cx="7628430" cy="3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s-CL" sz="1800" dirty="0">
                <a:solidFill>
                  <a:srgbClr val="404040"/>
                </a:solidFill>
              </a:rPr>
              <a:t>COLORES</a:t>
            </a:r>
            <a:endParaRPr dirty="0">
              <a:solidFill>
                <a:srgbClr val="40404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26281" y="2370427"/>
            <a:ext cx="941609" cy="832117"/>
          </a:xfrm>
          <a:prstGeom prst="rect">
            <a:avLst/>
          </a:prstGeom>
          <a:solidFill>
            <a:srgbClr val="D466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Rectángulo 18"/>
          <p:cNvSpPr/>
          <p:nvPr/>
        </p:nvSpPr>
        <p:spPr>
          <a:xfrm>
            <a:off x="1226281" y="3221773"/>
            <a:ext cx="941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#dc7a1f</a:t>
            </a:r>
          </a:p>
        </p:txBody>
      </p:sp>
    </p:spTree>
    <p:extLst>
      <p:ext uri="{BB962C8B-B14F-4D97-AF65-F5344CB8AC3E}">
        <p14:creationId xmlns:p14="http://schemas.microsoft.com/office/powerpoint/2010/main" val="359522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hile Protestas opinion column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799764" cy="683895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 flipV="1">
            <a:off x="0" y="-3"/>
            <a:ext cx="10799763" cy="4652965"/>
          </a:xfrm>
          <a:prstGeom prst="rect">
            <a:avLst/>
          </a:prstGeom>
          <a:solidFill>
            <a:srgbClr val="2B3139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Google Shape;386;p20"/>
          <p:cNvSpPr txBox="1"/>
          <p:nvPr/>
        </p:nvSpPr>
        <p:spPr>
          <a:xfrm>
            <a:off x="0" y="3953030"/>
            <a:ext cx="1079976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L" sz="2800" b="1" spc="600" dirty="0">
                <a:solidFill>
                  <a:schemeClr val="bg1"/>
                </a:solidFill>
              </a:rPr>
              <a:t>EVALUACIÓN PERSONAL Y A NIVEL PAÍS </a:t>
            </a:r>
            <a:endParaRPr lang="es-CL" sz="2800" spc="600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 flipV="1">
            <a:off x="-1" y="4652963"/>
            <a:ext cx="10799763" cy="111857"/>
          </a:xfrm>
          <a:prstGeom prst="rect">
            <a:avLst/>
          </a:prstGeom>
          <a:solidFill>
            <a:srgbClr val="128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14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12920</TotalTime>
  <Words>4489</Words>
  <Application>Microsoft Macintosh PowerPoint</Application>
  <PresentationFormat>Personalizado</PresentationFormat>
  <Paragraphs>846</Paragraphs>
  <Slides>80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4" baseType="lpstr">
      <vt:lpstr>Arial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EKHOS</dc:creator>
  <cp:lastModifiedBy>Marcela Ramos Arellano</cp:lastModifiedBy>
  <cp:revision>625</cp:revision>
  <dcterms:created xsi:type="dcterms:W3CDTF">2016-07-13T12:59:00Z</dcterms:created>
  <dcterms:modified xsi:type="dcterms:W3CDTF">2020-10-08T08:58:20Z</dcterms:modified>
</cp:coreProperties>
</file>